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58" r:id="rId3"/>
    <p:sldId id="261" r:id="rId4"/>
    <p:sldId id="262" r:id="rId5"/>
    <p:sldId id="363" r:id="rId6"/>
    <p:sldId id="330" r:id="rId7"/>
    <p:sldId id="263" r:id="rId8"/>
    <p:sldId id="392" r:id="rId9"/>
    <p:sldId id="393" r:id="rId10"/>
    <p:sldId id="395" r:id="rId11"/>
    <p:sldId id="39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B44"/>
    <a:srgbClr val="061E3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82387" autoAdjust="0"/>
  </p:normalViewPr>
  <p:slideViewPr>
    <p:cSldViewPr snapToGrid="0">
      <p:cViewPr varScale="1">
        <p:scale>
          <a:sx n="77" d="100"/>
          <a:sy n="77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B6509-16A7-4A87-8277-CE1BCBF9FA0F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0E5C8-FF42-4881-83EB-36467A4A5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0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CryoEM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0E5C8-FF42-4881-83EB-36467A4A54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9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707B5-3126-486C-9DF6-F717469773B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1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707B5-3126-486C-9DF6-F717469773B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2B3D-BD1B-46D8-AFA7-CE316E404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269E6-D534-4086-9872-3A03C5198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11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B5FB-CB29-49AE-8065-9B4A8261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5B1BB-1A36-4538-9522-738A5E665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AFD9-1E6F-43B2-89D5-B1C3A23E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E24C8-E858-4BEB-BE3E-C145F582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5CE7E-7649-42F3-8599-9BA480E0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0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4A174F-C4A4-4FA0-A639-B9A0E80DA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C1602-F263-4B27-939B-7E3BBF939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18C77-2C4B-4473-9A56-ED4ACE09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215F-E8BC-404D-A5FD-A590695EE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91D38-E071-432B-86D2-56E8B796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6AC6-DE91-4D42-BB11-A8966C25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6FC57-AA5C-4043-B466-5F419214B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59270-1FCE-4A76-A06B-9C9CAFA76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8958D-BB83-4C63-ABC5-16D88DAC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CF9E-69F2-402F-909D-BD6FA303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71A70A-5DDD-4F75-9908-FE820601E5C8}"/>
              </a:ext>
            </a:extLst>
          </p:cNvPr>
          <p:cNvCxnSpPr>
            <a:cxnSpLocks/>
          </p:cNvCxnSpPr>
          <p:nvPr userDrawn="1"/>
        </p:nvCxnSpPr>
        <p:spPr>
          <a:xfrm>
            <a:off x="0" y="1499384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D60FB7-2C24-41E4-B1A5-74F57891927A}"/>
              </a:ext>
            </a:extLst>
          </p:cNvPr>
          <p:cNvCxnSpPr>
            <a:cxnSpLocks/>
          </p:cNvCxnSpPr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94B054E-EA46-4212-B215-5390B7424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623" y="6333591"/>
            <a:ext cx="2311377" cy="5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7E376-7E40-46A9-8687-7BA6AF0B3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4F27F-5250-4A88-A75A-1F2B11228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BA527-47D4-495B-AAC9-3C3A77A4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B0A78-1A91-4954-A17B-4804FB220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B5A88-578D-44EC-9A65-0EACEE850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85971-7800-4202-8B8B-E4271AB13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3FEC7-0EC3-49E1-A1D3-204A15D04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76B72-02FE-4A52-8193-F372188E2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5D3D-953E-4253-A1B0-EEC32997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DBA0B-732E-4121-8886-4D3ECE27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B1183-0C08-4652-BC7C-D2BD3E79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3B4DDF-B7B5-42B0-A7BE-47CCC733E2AB}"/>
              </a:ext>
            </a:extLst>
          </p:cNvPr>
          <p:cNvCxnSpPr>
            <a:cxnSpLocks/>
          </p:cNvCxnSpPr>
          <p:nvPr userDrawn="1"/>
        </p:nvCxnSpPr>
        <p:spPr>
          <a:xfrm>
            <a:off x="0" y="1499384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FBBD77-2C63-4659-97F3-33034C7815F1}"/>
              </a:ext>
            </a:extLst>
          </p:cNvPr>
          <p:cNvCxnSpPr>
            <a:cxnSpLocks/>
          </p:cNvCxnSpPr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5C20554-A9E6-45B9-BFBD-FF23CA1B6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623" y="6333591"/>
            <a:ext cx="2311377" cy="5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54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3EDA2-9BE0-4879-80AA-5F62720F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7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C988B-AAFB-47A2-87D7-E8ED1C367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5A59E-EB50-4C3B-A20B-76FB55177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02A8E-A58E-469B-8467-C90B2C6A0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7E7F2-6D24-4619-A22C-C965D160F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1CA576-B1F8-4FB6-81F2-AFBD9290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A6A24-17A9-4E30-A163-C818B629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D83C2-A992-408D-A133-F05168CA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FB0638-CB20-4210-A58D-2036D2910CA6}"/>
              </a:ext>
            </a:extLst>
          </p:cNvPr>
          <p:cNvCxnSpPr>
            <a:cxnSpLocks/>
          </p:cNvCxnSpPr>
          <p:nvPr userDrawn="1"/>
        </p:nvCxnSpPr>
        <p:spPr>
          <a:xfrm>
            <a:off x="0" y="1499384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8C9595-E1E7-44FD-B584-4C54489EBD55}"/>
              </a:ext>
            </a:extLst>
          </p:cNvPr>
          <p:cNvCxnSpPr>
            <a:cxnSpLocks/>
          </p:cNvCxnSpPr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98FAB-5014-469D-968E-E05DDD382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623" y="6333591"/>
            <a:ext cx="2311377" cy="5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6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9CC8-2EBD-4F5A-97DC-85B50845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1E239-28B8-415F-9404-C64C9CF2A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E89CE-F47F-41A9-9B8F-7A1EFF57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B509C-DD3E-4F22-AEAD-20DDD002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A4DA8E-1810-4404-B80E-F505FCC19614}"/>
              </a:ext>
            </a:extLst>
          </p:cNvPr>
          <p:cNvCxnSpPr>
            <a:cxnSpLocks/>
          </p:cNvCxnSpPr>
          <p:nvPr userDrawn="1"/>
        </p:nvCxnSpPr>
        <p:spPr>
          <a:xfrm>
            <a:off x="0" y="1499384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9DA311-7668-4CC3-A62F-AF2B087E33B5}"/>
              </a:ext>
            </a:extLst>
          </p:cNvPr>
          <p:cNvCxnSpPr>
            <a:cxnSpLocks/>
          </p:cNvCxnSpPr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70B7192-FD7C-4A91-9F0A-EB3099559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623" y="6333591"/>
            <a:ext cx="2311377" cy="5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5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64D29F-D610-4A98-BAD5-60F60697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75E71A-6C6E-4404-9AAB-FF7B9336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45572-FE11-4402-B1C3-0EECC81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7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7267-8B67-4FA4-8254-26F50FAB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61D15-B1F0-4624-AD5D-BB31F95F9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9688E-1ACB-4282-BF48-DF5744D4B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BE49F-BD42-4F3E-8ADC-418A9FB1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C59BB-464C-40D4-B47F-5D684CC6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0F5AA-60E2-4C36-9311-8C1DFF78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5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4134-8622-4F38-921E-7D0F73995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9D501A-8E6A-4CF5-9BA6-44139FFB2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98CD7-4653-40F1-B600-3E2174F1A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3D511-598C-4729-AAE1-D1B2F274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94FC4-85CB-444E-B409-FA323334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92C98-E308-4346-83C6-44F3AAD9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9D08-AC17-48C5-9539-B235BC38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1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738919-7D47-40F3-9C80-0CF084550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28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9262E-2397-4C5A-A108-35865316D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8110E-5885-4461-9026-2304FCED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89125-92F8-4C55-BCC7-595170A327A8}" type="datetimeFigureOut">
              <a:rPr lang="en-US" smtClean="0"/>
              <a:t>3/13/2020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3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2840DA-3081-45B7-B98B-919F07196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64481"/>
            <a:ext cx="12192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61E39"/>
                </a:solidFill>
              </a:rPr>
              <a:t>Looking Outside</a:t>
            </a:r>
            <a:br>
              <a:rPr lang="en-US" sz="4800" dirty="0">
                <a:solidFill>
                  <a:srgbClr val="061E39"/>
                </a:solidFill>
              </a:rPr>
            </a:br>
            <a:r>
              <a:rPr lang="en-US" sz="3200" dirty="0">
                <a:solidFill>
                  <a:srgbClr val="061E39"/>
                </a:solidFill>
              </a:rPr>
              <a:t>Core Facilities as Regional Hubs</a:t>
            </a:r>
            <a:endParaRPr lang="en-US" sz="4800" dirty="0">
              <a:solidFill>
                <a:srgbClr val="061E39"/>
              </a:solidFill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9794F8BB-5714-4894-B87C-0CF39724B0AD}"/>
              </a:ext>
            </a:extLst>
          </p:cNvPr>
          <p:cNvSpPr txBox="1">
            <a:spLocks/>
          </p:cNvSpPr>
          <p:nvPr/>
        </p:nvSpPr>
        <p:spPr>
          <a:xfrm>
            <a:off x="0" y="4829967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61E39"/>
                </a:solidFill>
              </a:rPr>
              <a:t>Ben Myers, PhD</a:t>
            </a:r>
          </a:p>
          <a:p>
            <a:r>
              <a:rPr lang="en-US" sz="1400" i="1" dirty="0">
                <a:solidFill>
                  <a:srgbClr val="061E39"/>
                </a:solidFill>
              </a:rPr>
              <a:t>Director of Research Cores </a:t>
            </a:r>
          </a:p>
          <a:p>
            <a:r>
              <a:rPr lang="en-US" sz="1400" i="1" dirty="0">
                <a:solidFill>
                  <a:srgbClr val="061E39"/>
                </a:solidFill>
              </a:rPr>
              <a:t>Yale University - Office of the Provost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8EC1DDF0-96DC-4955-A940-7C63DB7AC935}"/>
              </a:ext>
            </a:extLst>
          </p:cNvPr>
          <p:cNvSpPr txBox="1">
            <a:spLocks/>
          </p:cNvSpPr>
          <p:nvPr/>
        </p:nvSpPr>
        <p:spPr>
          <a:xfrm>
            <a:off x="6345628" y="738700"/>
            <a:ext cx="4770109" cy="1073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The Entrepreneurial Core Director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AB09A-2D56-4795-AE29-430F7DA6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11" y="6223524"/>
            <a:ext cx="2311377" cy="524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ACCE9-2647-4F79-B080-A4036EB38B0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4748"/>
            <a:ext cx="5126428" cy="866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1003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ACDD-2D00-41D7-871A-07C84ED7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8C10C-6823-4425-8AF8-3CF9960AD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Targeted outreach</a:t>
            </a:r>
          </a:p>
          <a:p>
            <a:r>
              <a:rPr lang="en-US" dirty="0"/>
              <a:t>Tours and demos</a:t>
            </a:r>
          </a:p>
          <a:p>
            <a:r>
              <a:rPr lang="en-US" dirty="0"/>
              <a:t>Image contests</a:t>
            </a:r>
          </a:p>
          <a:p>
            <a:endParaRPr lang="en-US" dirty="0"/>
          </a:p>
        </p:txBody>
      </p:sp>
      <p:pic>
        <p:nvPicPr>
          <p:cNvPr id="5" name="Picture 2" descr="https://dl.boxcloud.com/api/2.0/internal_files/441791736867/versions/467301545667/representations/jpg_paged_2048x2048/content/1.jpg?access_token=1!_ZxoX0lcq8RkwE_18BP_udDnbfHBIGnL4Y6rlXDZ0mBFJVHfe7yzjV7GRwvvHz-AMSSzOJqtsRO9DRDNkRfVbsRVi8I0plNShZeMBMFf3bGKI8Kf7oMIK26jNpaxmj5hsr3EeT8AGOcyW7M3righ-ityWuCHcVfG62r7Txnivtq-zPDHpoFaLSD3gfxQuz2MPb0v8TKrI5CtM0D3J9ncGokDVSKMxOVm-48I-tkEc3b97zcXxNxCYoyHDKXGnyDtFxkT_PUXGqMrAkuXyVxt0AI4zSOhDScbT95qXE7_yTz-TCvbxEHnw2Gi6n5HP-4x63yEQpbfFT6KyRbYR5OkluCN0VhIGMD2kalxylDiiFfn0GsqvKZNLS5orNNm-PWdlfCoOWFKTsU5V0p7eviTTKKkGrhMSbGqvJkHkEtAjUTAjtEtoonXafxb0eR7xJSInBOLgLuabuvWwdfmcFxXP_xGQTemNcIjXSc8AwQoR08If82BrO2GEoLg8MCV28k5oX7WhPpiPRT4BX-L1qjdRo7FTWOWEri2i-QnF7Q1UhljeF7kcqRKhB4E9JWoXyXX&amp;box_client_name=box-content-preview&amp;box_client_version=2.8.1">
            <a:extLst>
              <a:ext uri="{FF2B5EF4-FFF2-40B4-BE49-F238E27FC236}">
                <a16:creationId xmlns:a16="http://schemas.microsoft.com/office/drawing/2014/main" id="{AEB9DAA4-5335-4987-96F4-A492452ED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03465" y="1908580"/>
            <a:ext cx="2945567" cy="1731900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dl.boxcloud.com/api/2.0/internal_files/441875338540/versions/467393308540/representations/jpg_paged_2048x2048/content/1.jpg?access_token=1!uJyhskobSXXHa7LqQxf2ZlXFW5ganqRK6lO9RAwG-_zyOkBIbWbWOtS-YznCZZ3Xw-4og1vWNN7EKO_A606OF4_jEAt6Q4iW_GK_qJIIWFeWProyHYco4VSa91laCTGQEGFg-g7-t1xVJuEG66nClOr8dlMwxnlnh9ryhiDU5y759dhe2QmOqXHg2858T0Y_Ys_-M1d5EKAu8HDrB73e9UHn0Q2mZVUjcbFsc2rbrO5Eoel7HzlBJMfQPK8ThGaOwH6DJ4MW2l6geZLQQ1KSAV5azKeZigSGLnsCfnQPPW7dgnbwL32CV7GORlJK5tZb6aifxkGMKQ7saxdPLUlwcVjW7QbxQglmfN8X04xjtfDIVeoCvyo8fzTwV-Jw5XQbi-FZKPOAqqHjUwT-TxeyahAhveWhkt0BhisLtk2g0jwnctMlFr96adP-RDIbPz0wCU1WtNGp0PLaUEDsZuNGt33PrT2x-iXvkEtLX02HsCR8YC46c6n-EcufIk4ipqvrq_TRcaptpZ6-wVxn3Nd2Ts8mrsRgjtSXU2PbOennKHy3OyuKSTO0X6Pg2TPMS_it&amp;box_client_name=box-content-preview&amp;box_client_version=2.8.1">
            <a:extLst>
              <a:ext uri="{FF2B5EF4-FFF2-40B4-BE49-F238E27FC236}">
                <a16:creationId xmlns:a16="http://schemas.microsoft.com/office/drawing/2014/main" id="{7190BF30-E8DA-40BB-B39D-68CA5AF2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398" y="3992609"/>
            <a:ext cx="2628764" cy="1971573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8F0C0-5A14-4B1A-B0E3-AF95D9DD1FC8}"/>
              </a:ext>
            </a:extLst>
          </p:cNvPr>
          <p:cNvSpPr txBox="1"/>
          <p:nvPr/>
        </p:nvSpPr>
        <p:spPr>
          <a:xfrm>
            <a:off x="8423561" y="3346647"/>
            <a:ext cx="2725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K-12 Outreach – Upward Bound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8579F6-D1FA-4ED7-8290-4CFC856E84F1}"/>
              </a:ext>
            </a:extLst>
          </p:cNvPr>
          <p:cNvSpPr txBox="1"/>
          <p:nvPr/>
        </p:nvSpPr>
        <p:spPr>
          <a:xfrm>
            <a:off x="8451105" y="5595076"/>
            <a:ext cx="2725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sz="1200" dirty="0"/>
              <a:t>K-12 Outreach – All Scouts Nano Day</a:t>
            </a:r>
          </a:p>
        </p:txBody>
      </p:sp>
      <p:pic>
        <p:nvPicPr>
          <p:cNvPr id="9" name="Picture 4" descr="Amy Morgan">
            <a:extLst>
              <a:ext uri="{FF2B5EF4-FFF2-40B4-BE49-F238E27FC236}">
                <a16:creationId xmlns:a16="http://schemas.microsoft.com/office/drawing/2014/main" id="{D2FF767A-39A4-4C1A-9290-87466F12D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92" y="3974653"/>
            <a:ext cx="2905761" cy="2011680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F83C3F-23FE-4281-916C-579C4A193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" y="3429000"/>
            <a:ext cx="2728265" cy="545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E00D5-49DC-4CF7-A612-D7D300BE52D7}"/>
              </a:ext>
            </a:extLst>
          </p:cNvPr>
          <p:cNvSpPr txBox="1"/>
          <p:nvPr/>
        </p:nvSpPr>
        <p:spPr>
          <a:xfrm>
            <a:off x="1626007" y="5692162"/>
            <a:ext cx="1557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Nano-Journalism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199970-0BE5-4981-86C3-80026F843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48" y="1908580"/>
            <a:ext cx="3192771" cy="41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01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E1CCD-47F9-459E-866D-75916BBF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users – benefits, constraints and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E8FF-C9CB-4935-9C15-8E8F6B628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8568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Benefits</a:t>
            </a:r>
          </a:p>
          <a:p>
            <a:r>
              <a:rPr lang="en-US" dirty="0"/>
              <a:t>Enhances corporate engagement efforts</a:t>
            </a:r>
          </a:p>
          <a:p>
            <a:pPr lvl="1"/>
            <a:r>
              <a:rPr lang="en-US" dirty="0"/>
              <a:t>Sponsored research, recruiting, purchasing..</a:t>
            </a:r>
          </a:p>
          <a:p>
            <a:r>
              <a:rPr lang="en-US" dirty="0"/>
              <a:t>Revenue resiliency</a:t>
            </a:r>
          </a:p>
          <a:p>
            <a:r>
              <a:rPr lang="en-US" dirty="0"/>
              <a:t>Increased internal visibility</a:t>
            </a:r>
          </a:p>
          <a:p>
            <a:r>
              <a:rPr lang="en-US" dirty="0"/>
              <a:t>Staff professional development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Constraints</a:t>
            </a:r>
          </a:p>
          <a:p>
            <a:r>
              <a:rPr lang="en-US" dirty="0"/>
              <a:t>Time</a:t>
            </a:r>
          </a:p>
          <a:p>
            <a:r>
              <a:rPr lang="en-US" dirty="0"/>
              <a:t>Regional variation</a:t>
            </a:r>
          </a:p>
          <a:p>
            <a:r>
              <a:rPr lang="en-US" dirty="0"/>
              <a:t>Administrative burden</a:t>
            </a:r>
          </a:p>
          <a:p>
            <a:r>
              <a:rPr lang="en-US" dirty="0"/>
              <a:t>Mission alignment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78259E-5095-4438-BDBF-0FC950E292F2}"/>
              </a:ext>
            </a:extLst>
          </p:cNvPr>
          <p:cNvSpPr txBox="1">
            <a:spLocks/>
          </p:cNvSpPr>
          <p:nvPr/>
        </p:nvSpPr>
        <p:spPr>
          <a:xfrm>
            <a:off x="7314087" y="1825625"/>
            <a:ext cx="3410712" cy="168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Key focus areas</a:t>
            </a:r>
          </a:p>
          <a:p>
            <a:r>
              <a:rPr lang="en-US" b="1" dirty="0"/>
              <a:t>Visibility</a:t>
            </a:r>
          </a:p>
          <a:p>
            <a:r>
              <a:rPr lang="en-US" b="1" dirty="0"/>
              <a:t>Ease of access</a:t>
            </a:r>
          </a:p>
          <a:p>
            <a:r>
              <a:rPr lang="en-US" b="1" dirty="0"/>
              <a:t>Customer service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8169F8-B6C1-4936-A269-E0D1379DEC42}"/>
              </a:ext>
            </a:extLst>
          </p:cNvPr>
          <p:cNvSpPr txBox="1">
            <a:spLocks/>
          </p:cNvSpPr>
          <p:nvPr/>
        </p:nvSpPr>
        <p:spPr>
          <a:xfrm>
            <a:off x="7314087" y="4001294"/>
            <a:ext cx="3410712" cy="168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Don’t bother</a:t>
            </a:r>
          </a:p>
          <a:p>
            <a:r>
              <a:rPr lang="en-US" b="1" dirty="0"/>
              <a:t>Trade shows</a:t>
            </a:r>
          </a:p>
          <a:p>
            <a:r>
              <a:rPr lang="en-US" b="1" dirty="0"/>
              <a:t>Brochures</a:t>
            </a:r>
          </a:p>
          <a:p>
            <a:r>
              <a:rPr lang="en-US" b="1" dirty="0"/>
              <a:t>Social media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27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5E630-03C7-4C12-8596-A1E1F0C028A2}"/>
              </a:ext>
            </a:extLst>
          </p:cNvPr>
          <p:cNvSpPr/>
          <p:nvPr/>
        </p:nvSpPr>
        <p:spPr>
          <a:xfrm>
            <a:off x="204543" y="4088304"/>
            <a:ext cx="11782912" cy="1846218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A7C25F9-4952-405E-B9CF-16DAD3D817C3}"/>
              </a:ext>
            </a:extLst>
          </p:cNvPr>
          <p:cNvSpPr/>
          <p:nvPr/>
        </p:nvSpPr>
        <p:spPr>
          <a:xfrm>
            <a:off x="9954913" y="4559738"/>
            <a:ext cx="1733601" cy="110598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508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7F189A-54CE-4BC2-891F-66F9950C4613}"/>
              </a:ext>
            </a:extLst>
          </p:cNvPr>
          <p:cNvSpPr/>
          <p:nvPr/>
        </p:nvSpPr>
        <p:spPr>
          <a:xfrm>
            <a:off x="6182883" y="4561067"/>
            <a:ext cx="1733601" cy="110598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508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095A5E-521C-4CFC-96A6-3D13B0189048}"/>
              </a:ext>
            </a:extLst>
          </p:cNvPr>
          <p:cNvSpPr/>
          <p:nvPr/>
        </p:nvSpPr>
        <p:spPr>
          <a:xfrm>
            <a:off x="8068898" y="4561067"/>
            <a:ext cx="1733601" cy="110598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508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80518F-11AF-427A-95DE-79DD9FC7AEC6}"/>
              </a:ext>
            </a:extLst>
          </p:cNvPr>
          <p:cNvSpPr/>
          <p:nvPr/>
        </p:nvSpPr>
        <p:spPr>
          <a:xfrm>
            <a:off x="2410855" y="4561067"/>
            <a:ext cx="1733601" cy="110598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508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456D9B5-1992-4020-9D77-E4BBEC5FAC86}"/>
              </a:ext>
            </a:extLst>
          </p:cNvPr>
          <p:cNvSpPr/>
          <p:nvPr/>
        </p:nvSpPr>
        <p:spPr>
          <a:xfrm>
            <a:off x="4293807" y="4561067"/>
            <a:ext cx="1733601" cy="110598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508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7043E-B6DB-442C-9B8E-A5A5985B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2813"/>
            <a:ext cx="10515600" cy="1325563"/>
          </a:xfrm>
        </p:spPr>
        <p:txBody>
          <a:bodyPr/>
          <a:lstStyle/>
          <a:p>
            <a:r>
              <a:rPr lang="en-US" dirty="0"/>
              <a:t>Research Core Facilities at Yale</a:t>
            </a:r>
          </a:p>
        </p:txBody>
      </p:sp>
      <p:pic>
        <p:nvPicPr>
          <p:cNvPr id="1026" name="Picture 2" descr="Image result for yale university">
            <a:extLst>
              <a:ext uri="{FF2B5EF4-FFF2-40B4-BE49-F238E27FC236}">
                <a16:creationId xmlns:a16="http://schemas.microsoft.com/office/drawing/2014/main" id="{9B0EC0C7-8EEE-4B01-80F2-D0DA981BA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139" y="1668750"/>
            <a:ext cx="2934488" cy="1956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yale west campus">
            <a:extLst>
              <a:ext uri="{FF2B5EF4-FFF2-40B4-BE49-F238E27FC236}">
                <a16:creationId xmlns:a16="http://schemas.microsoft.com/office/drawing/2014/main" id="{B2FB32D8-1F8B-4388-9F18-7990FA6E7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8754" y="1668750"/>
            <a:ext cx="2934490" cy="1956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yale school of medicine">
            <a:extLst>
              <a:ext uri="{FF2B5EF4-FFF2-40B4-BE49-F238E27FC236}">
                <a16:creationId xmlns:a16="http://schemas.microsoft.com/office/drawing/2014/main" id="{E14644C1-80CC-4085-865C-F0147FF29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0097" y="1668750"/>
            <a:ext cx="2934490" cy="1956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F6514-741A-44C8-A1C4-0E3D5851173E}"/>
              </a:ext>
            </a:extLst>
          </p:cNvPr>
          <p:cNvSpPr txBox="1"/>
          <p:nvPr/>
        </p:nvSpPr>
        <p:spPr>
          <a:xfrm>
            <a:off x="1679444" y="3616970"/>
            <a:ext cx="20926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Yale Central Campus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356CE-9867-4DF8-BE84-889838CFC8EA}"/>
              </a:ext>
            </a:extLst>
          </p:cNvPr>
          <p:cNvSpPr txBox="1"/>
          <p:nvPr/>
        </p:nvSpPr>
        <p:spPr>
          <a:xfrm>
            <a:off x="5148720" y="3619931"/>
            <a:ext cx="189455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Yale West Campus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FC0D4-30BB-437D-9597-B439C586BAD5}"/>
              </a:ext>
            </a:extLst>
          </p:cNvPr>
          <p:cNvSpPr txBox="1"/>
          <p:nvPr/>
        </p:nvSpPr>
        <p:spPr>
          <a:xfrm>
            <a:off x="8322878" y="3633244"/>
            <a:ext cx="240892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Yale School of Medicine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913A5-09B3-4B03-B254-CFA08A036C41}"/>
              </a:ext>
            </a:extLst>
          </p:cNvPr>
          <p:cNvSpPr txBox="1"/>
          <p:nvPr/>
        </p:nvSpPr>
        <p:spPr>
          <a:xfrm>
            <a:off x="918685" y="4162506"/>
            <a:ext cx="93006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26762-A937-4D79-98EF-929C6E083528}"/>
              </a:ext>
            </a:extLst>
          </p:cNvPr>
          <p:cNvSpPr txBox="1"/>
          <p:nvPr/>
        </p:nvSpPr>
        <p:spPr>
          <a:xfrm>
            <a:off x="2725789" y="4159770"/>
            <a:ext cx="109760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Analytical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A15194-E2E1-449C-8395-05B56EE3EE46}"/>
              </a:ext>
            </a:extLst>
          </p:cNvPr>
          <p:cNvSpPr txBox="1"/>
          <p:nvPr/>
        </p:nvSpPr>
        <p:spPr>
          <a:xfrm>
            <a:off x="4545191" y="4159770"/>
            <a:ext cx="1227580" cy="369332"/>
          </a:xfrm>
          <a:prstGeom prst="rect">
            <a:avLst/>
          </a:prstGeom>
          <a:noFill/>
          <a:effectLst>
            <a:glow rad="508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Fabrication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A09DD-F755-4535-ABD8-E524279BBC2D}"/>
              </a:ext>
            </a:extLst>
          </p:cNvPr>
          <p:cNvSpPr txBox="1"/>
          <p:nvPr/>
        </p:nvSpPr>
        <p:spPr>
          <a:xfrm>
            <a:off x="6073936" y="4159770"/>
            <a:ext cx="195149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Animal Technology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8A1DDF-5922-478A-B7A2-01CB6DE557A9}"/>
              </a:ext>
            </a:extLst>
          </p:cNvPr>
          <p:cNvSpPr txBox="1"/>
          <p:nvPr/>
        </p:nvSpPr>
        <p:spPr>
          <a:xfrm>
            <a:off x="8146924" y="4159770"/>
            <a:ext cx="157754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Computational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5ABAD-F17C-497A-A311-E3AB188E770A}"/>
              </a:ext>
            </a:extLst>
          </p:cNvPr>
          <p:cNvSpPr txBox="1"/>
          <p:nvPr/>
        </p:nvSpPr>
        <p:spPr>
          <a:xfrm>
            <a:off x="10221951" y="4159770"/>
            <a:ext cx="121828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Biomedical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BB2B0E-4C45-46EB-9A26-2DAF80114140}"/>
              </a:ext>
            </a:extLst>
          </p:cNvPr>
          <p:cNvSpPr/>
          <p:nvPr/>
        </p:nvSpPr>
        <p:spPr>
          <a:xfrm>
            <a:off x="521779" y="4561067"/>
            <a:ext cx="1733601" cy="110598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508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C8BB4-53E1-4411-9955-E478231BE311}"/>
              </a:ext>
            </a:extLst>
          </p:cNvPr>
          <p:cNvSpPr txBox="1"/>
          <p:nvPr/>
        </p:nvSpPr>
        <p:spPr>
          <a:xfrm>
            <a:off x="554867" y="4747119"/>
            <a:ext cx="1657698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Light microscopy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Electron microscopy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C59DF9-C410-4AAB-9770-2F8901AECE6C}"/>
              </a:ext>
            </a:extLst>
          </p:cNvPr>
          <p:cNvSpPr txBox="1"/>
          <p:nvPr/>
        </p:nvSpPr>
        <p:spPr>
          <a:xfrm>
            <a:off x="2404731" y="4743400"/>
            <a:ext cx="1712841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Mass Spectrometry</a:t>
            </a:r>
          </a:p>
          <a:p>
            <a:r>
              <a:rPr lang="en-US" dirty="0"/>
              <a:t>NMR</a:t>
            </a:r>
          </a:p>
          <a:p>
            <a:r>
              <a:rPr lang="en-US" dirty="0"/>
              <a:t>Optical Spectroscopy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D12181-6D22-42B1-921C-1A90AD3F8AB8}"/>
              </a:ext>
            </a:extLst>
          </p:cNvPr>
          <p:cNvSpPr txBox="1"/>
          <p:nvPr/>
        </p:nvSpPr>
        <p:spPr>
          <a:xfrm>
            <a:off x="4307624" y="4743400"/>
            <a:ext cx="1682192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Machine Shops</a:t>
            </a:r>
          </a:p>
          <a:p>
            <a:r>
              <a:rPr lang="en-US" dirty="0"/>
              <a:t>Glass Blowing</a:t>
            </a:r>
          </a:p>
          <a:p>
            <a:r>
              <a:rPr lang="en-US" dirty="0"/>
              <a:t>Cleanroom </a:t>
            </a:r>
            <a:r>
              <a:rPr lang="en-US" dirty="0" err="1"/>
              <a:t>Microfab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6FFBA3-32FB-494B-9AC9-092AC036E730}"/>
              </a:ext>
            </a:extLst>
          </p:cNvPr>
          <p:cNvSpPr txBox="1"/>
          <p:nvPr/>
        </p:nvSpPr>
        <p:spPr>
          <a:xfrm>
            <a:off x="6229459" y="4743400"/>
            <a:ext cx="1640449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Laboratory Animals </a:t>
            </a:r>
          </a:p>
          <a:p>
            <a:r>
              <a:rPr lang="en-US" dirty="0"/>
              <a:t>Gene Editing</a:t>
            </a:r>
          </a:p>
          <a:p>
            <a:r>
              <a:rPr lang="en-US" dirty="0"/>
              <a:t>Phenotyping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971E6A-665E-444D-9AFE-EB36765B4051}"/>
              </a:ext>
            </a:extLst>
          </p:cNvPr>
          <p:cNvSpPr txBox="1"/>
          <p:nvPr/>
        </p:nvSpPr>
        <p:spPr>
          <a:xfrm>
            <a:off x="8099319" y="4819918"/>
            <a:ext cx="1690527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Bioinformatics</a:t>
            </a:r>
          </a:p>
          <a:p>
            <a:r>
              <a:rPr lang="en-US" dirty="0"/>
              <a:t>Research Computing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091CF9-71F5-44FB-A61F-C84AB06841FB}"/>
              </a:ext>
            </a:extLst>
          </p:cNvPr>
          <p:cNvSpPr txBox="1"/>
          <p:nvPr/>
        </p:nvSpPr>
        <p:spPr>
          <a:xfrm>
            <a:off x="10130933" y="4743400"/>
            <a:ext cx="1367682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Drug Discovery</a:t>
            </a:r>
          </a:p>
          <a:p>
            <a:r>
              <a:rPr lang="en-US" dirty="0"/>
              <a:t>Flow Cytometry</a:t>
            </a:r>
          </a:p>
          <a:p>
            <a:r>
              <a:rPr lang="en-US" dirty="0"/>
              <a:t>Neurotech</a:t>
            </a:r>
          </a:p>
        </p:txBody>
      </p:sp>
    </p:spTree>
    <p:extLst>
      <p:ext uri="{BB962C8B-B14F-4D97-AF65-F5344CB8AC3E}">
        <p14:creationId xmlns:p14="http://schemas.microsoft.com/office/powerpoint/2010/main" val="159724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AAE9-DF59-4414-AE29-75B63098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National Nanotechnology Coordinated Infrastructure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D520024-8E1F-48A5-BDEB-7C9BD0692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65" y="1795014"/>
            <a:ext cx="7222819" cy="424900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716BD5D-C4F5-4F3B-A9A3-667AF8FE4000}"/>
              </a:ext>
            </a:extLst>
          </p:cNvPr>
          <p:cNvSpPr txBox="1"/>
          <p:nvPr/>
        </p:nvSpPr>
        <p:spPr>
          <a:xfrm>
            <a:off x="8513755" y="3343031"/>
            <a:ext cx="35653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Sites (29 Institutions)</a:t>
            </a:r>
          </a:p>
          <a:p>
            <a:r>
              <a:rPr lang="en-US" dirty="0"/>
              <a:t>$81M over 5 years</a:t>
            </a:r>
          </a:p>
          <a:p>
            <a:endParaRPr lang="en-US" dirty="0"/>
          </a:p>
          <a:p>
            <a:r>
              <a:rPr lang="en-US" dirty="0"/>
              <a:t>2,000+ tools in 69 facilities</a:t>
            </a:r>
          </a:p>
          <a:p>
            <a:endParaRPr lang="en-US" dirty="0"/>
          </a:p>
          <a:p>
            <a:r>
              <a:rPr lang="en-US" dirty="0"/>
              <a:t>&gt;13,000 users in 2018-2019</a:t>
            </a:r>
          </a:p>
          <a:p>
            <a:r>
              <a:rPr lang="en-US" dirty="0"/>
              <a:t>	&gt;3,800 external users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&gt;1.1M facility hours in 2018-2019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AFC4FC0-562B-420C-80DC-0A8B68304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666" y="2156881"/>
            <a:ext cx="2996038" cy="629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9C92A8-60CB-40E7-8A9D-2E6C3E9AB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77" y="2051275"/>
            <a:ext cx="851878" cy="85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2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63A9-094B-4AB5-B181-163309AB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NNCI Userbase and Discipline Diversity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5D0F7-F496-4294-8C76-1ED3789CF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042" y="1780476"/>
            <a:ext cx="5312507" cy="4297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9D66B5-C3B0-4E67-B695-2A4E4315D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73376"/>
            <a:ext cx="6282031" cy="4111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FFF21-2AA2-4635-93A0-A4D2ADE7CC1E}"/>
              </a:ext>
            </a:extLst>
          </p:cNvPr>
          <p:cNvSpPr txBox="1"/>
          <p:nvPr/>
        </p:nvSpPr>
        <p:spPr>
          <a:xfrm>
            <a:off x="197892" y="5898533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www.nnci.net</a:t>
            </a:r>
          </a:p>
        </p:txBody>
      </p:sp>
    </p:spTree>
    <p:extLst>
      <p:ext uri="{BB962C8B-B14F-4D97-AF65-F5344CB8AC3E}">
        <p14:creationId xmlns:p14="http://schemas.microsoft.com/office/powerpoint/2010/main" val="3086960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0A32196-3689-4E67-BD16-9593A9AEA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09B44"/>
                </a:solidFill>
              </a:rPr>
              <a:t>S</a:t>
            </a:r>
            <a:r>
              <a:rPr lang="en-US" dirty="0"/>
              <a:t>oft and </a:t>
            </a:r>
            <a:r>
              <a:rPr lang="en-US" dirty="0">
                <a:solidFill>
                  <a:srgbClr val="409B44"/>
                </a:solidFill>
              </a:rPr>
              <a:t>Hy</a:t>
            </a:r>
            <a:r>
              <a:rPr lang="en-US" dirty="0"/>
              <a:t>brid </a:t>
            </a:r>
            <a:r>
              <a:rPr lang="en-US" dirty="0">
                <a:solidFill>
                  <a:srgbClr val="409B44"/>
                </a:solidFill>
              </a:rPr>
              <a:t>N</a:t>
            </a:r>
            <a:r>
              <a:rPr lang="en-US" dirty="0"/>
              <a:t>anotechnology </a:t>
            </a:r>
            <a:r>
              <a:rPr lang="en-US" dirty="0">
                <a:solidFill>
                  <a:srgbClr val="409B44"/>
                </a:solidFill>
              </a:rPr>
              <a:t>E</a:t>
            </a:r>
            <a:r>
              <a:rPr lang="en-US" dirty="0"/>
              <a:t>xperimental Resource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D1CE6B-B42C-4A05-8BB3-B078B912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95"/>
          <a:stretch/>
        </p:blipFill>
        <p:spPr>
          <a:xfrm>
            <a:off x="7904716" y="232659"/>
            <a:ext cx="3974950" cy="110963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5FBD82C-71E8-470C-9264-18B18F8CFAFE}"/>
              </a:ext>
            </a:extLst>
          </p:cNvPr>
          <p:cNvGrpSpPr/>
          <p:nvPr/>
        </p:nvGrpSpPr>
        <p:grpSpPr>
          <a:xfrm>
            <a:off x="1621148" y="2422811"/>
            <a:ext cx="6019170" cy="2452611"/>
            <a:chOff x="236537" y="2008981"/>
            <a:chExt cx="8830442" cy="3602322"/>
          </a:xfrm>
        </p:grpSpPr>
        <p:pic>
          <p:nvPicPr>
            <p:cNvPr id="34" name="Picture 20" descr="Nano-Building-2">
              <a:extLst>
                <a:ext uri="{FF2B5EF4-FFF2-40B4-BE49-F238E27FC236}">
                  <a16:creationId xmlns:a16="http://schemas.microsoft.com/office/drawing/2014/main" id="{227D3986-F4D5-45E6-830F-4622A7710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3" y="2008981"/>
              <a:ext cx="2484436" cy="23622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55A91EFD-2B40-40D2-A25E-6FE343E1D4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37" y="4390759"/>
              <a:ext cx="2473325" cy="122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</a:rPr>
                <a:t>NU Center for Nanofabrication</a:t>
              </a:r>
            </a:p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</a:rPr>
                <a:t>and Molecular Self-Assembly</a:t>
              </a:r>
            </a:p>
          </p:txBody>
        </p:sp>
        <p:sp>
          <p:nvSpPr>
            <p:cNvPr id="36" name="Text Box 23">
              <a:extLst>
                <a:ext uri="{FF2B5EF4-FFF2-40B4-BE49-F238E27FC236}">
                  <a16:creationId xmlns:a16="http://schemas.microsoft.com/office/drawing/2014/main" id="{BCF056C0-75A0-4EA1-BCDF-D41EBCBBB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4505" y="4433094"/>
              <a:ext cx="1981199" cy="678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</a:rPr>
                <a:t>Simpson Querrey Institute</a:t>
              </a:r>
            </a:p>
          </p:txBody>
        </p:sp>
        <p:sp>
          <p:nvSpPr>
            <p:cNvPr id="37" name="Text Box 24">
              <a:extLst>
                <a:ext uri="{FF2B5EF4-FFF2-40B4-BE49-F238E27FC236}">
                  <a16:creationId xmlns:a16="http://schemas.microsoft.com/office/drawing/2014/main" id="{A5DEE8A4-FD79-4E86-82E3-4933E2F5D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979" y="4423607"/>
              <a:ext cx="38100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</a:rPr>
                <a:t>Argonne National Laboratory</a:t>
              </a:r>
            </a:p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</a:rPr>
                <a:t>Center for Nanoscale Materials</a:t>
              </a:r>
            </a:p>
          </p:txBody>
        </p:sp>
        <p:pic>
          <p:nvPicPr>
            <p:cNvPr id="38" name="Picture 2" descr="http://www.chicagochildrensresearch.org/uploadedImages/About_Us/Lurie2%281%29.jpg">
              <a:extLst>
                <a:ext uri="{FF2B5EF4-FFF2-40B4-BE49-F238E27FC236}">
                  <a16:creationId xmlns:a16="http://schemas.microsoft.com/office/drawing/2014/main" id="{A9650055-4C77-4D1E-BB3C-89B8A665D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313" y="2012156"/>
              <a:ext cx="1981199" cy="235902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4" descr="http://upload.wikimedia.org/wikipedia/commons/2/20/Cnm_argonne.jpg">
              <a:extLst>
                <a:ext uri="{FF2B5EF4-FFF2-40B4-BE49-F238E27FC236}">
                  <a16:creationId xmlns:a16="http://schemas.microsoft.com/office/drawing/2014/main" id="{23840394-0E85-44DC-9D88-40DD8CD363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978" y="2016918"/>
              <a:ext cx="3810001" cy="235426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Picture 2" descr="facade from Ellis">
            <a:extLst>
              <a:ext uri="{FF2B5EF4-FFF2-40B4-BE49-F238E27FC236}">
                <a16:creationId xmlns:a16="http://schemas.microsoft.com/office/drawing/2014/main" id="{386A045C-0B66-422D-A9E4-F68D4E41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446" y="2428214"/>
            <a:ext cx="2729940" cy="15958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5052236-B258-43DE-93CC-E28BACA4C21C}"/>
              </a:ext>
            </a:extLst>
          </p:cNvPr>
          <p:cNvSpPr txBox="1"/>
          <p:nvPr/>
        </p:nvSpPr>
        <p:spPr>
          <a:xfrm>
            <a:off x="7833386" y="4136715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ea typeface="Tahoma" pitchFamily="34" charset="0"/>
                <a:cs typeface="Tahoma" pitchFamily="34" charset="0"/>
              </a:rPr>
              <a:t>Pritzker Nanofabrication Facility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670ED35-CCD3-43FA-A424-48DCD7C404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128" y="1644608"/>
            <a:ext cx="2831523" cy="43256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7CC3BFD-7CE5-4770-AD62-4A2879B0F785}"/>
              </a:ext>
            </a:extLst>
          </p:cNvPr>
          <p:cNvSpPr/>
          <p:nvPr/>
        </p:nvSpPr>
        <p:spPr>
          <a:xfrm>
            <a:off x="1540184" y="4741717"/>
            <a:ext cx="5394960" cy="9848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>
            <a:softEdge rad="127000"/>
          </a:effectLst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en-US" sz="1600" b="1" dirty="0">
              <a:effectLst/>
            </a:endParaRPr>
          </a:p>
          <a:p>
            <a:pPr algn="ctr"/>
            <a:r>
              <a:rPr lang="en-US" sz="1600" b="1" dirty="0">
                <a:effectLst/>
              </a:rPr>
              <a:t>Uniting over $800 million in nanotechnology research, education, infrastructure &amp; facilities</a:t>
            </a:r>
          </a:p>
          <a:p>
            <a:pPr algn="ctr"/>
            <a:endParaRPr lang="en-US" sz="1600" b="1" dirty="0">
              <a:effectLst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388B49-A81E-44C4-BED0-855DDC551E98}"/>
              </a:ext>
            </a:extLst>
          </p:cNvPr>
          <p:cNvSpPr/>
          <p:nvPr/>
        </p:nvSpPr>
        <p:spPr>
          <a:xfrm>
            <a:off x="6997547" y="4671395"/>
            <a:ext cx="3366528" cy="121181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>
            <a:softEdge rad="127000"/>
          </a:effectLst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en-US" sz="1000" b="1" dirty="0">
              <a:solidFill>
                <a:schemeClr val="tx1"/>
              </a:solidFill>
              <a:effectLst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Regional Coordination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Global Partnerships</a:t>
            </a:r>
          </a:p>
          <a:p>
            <a:pPr algn="ctr"/>
            <a:endParaRPr lang="en-US" sz="1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8E49203-D9A9-4D5F-9E44-BFD83F4DB2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831" y="1581477"/>
            <a:ext cx="5669280" cy="558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979FF-64EB-4F88-B6C6-D626CB642A68}"/>
              </a:ext>
            </a:extLst>
          </p:cNvPr>
          <p:cNvSpPr txBox="1"/>
          <p:nvPr/>
        </p:nvSpPr>
        <p:spPr>
          <a:xfrm>
            <a:off x="2572863" y="5874285"/>
            <a:ext cx="316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Prof Vinayak </a:t>
            </a:r>
            <a:r>
              <a:rPr lang="en-US" dirty="0" err="1">
                <a:solidFill>
                  <a:srgbClr val="7030A0"/>
                </a:solidFill>
              </a:rPr>
              <a:t>Dravid</a:t>
            </a:r>
            <a:r>
              <a:rPr lang="en-US" dirty="0">
                <a:solidFill>
                  <a:srgbClr val="7030A0"/>
                </a:solidFill>
              </a:rPr>
              <a:t> - Director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AC5DA-EE05-46C1-B452-209EEA5A8CDF}"/>
              </a:ext>
            </a:extLst>
          </p:cNvPr>
          <p:cNvSpPr txBox="1"/>
          <p:nvPr/>
        </p:nvSpPr>
        <p:spPr>
          <a:xfrm>
            <a:off x="6286494" y="5874285"/>
            <a:ext cx="360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Prof Andrew Cleland – Co-Director</a:t>
            </a:r>
          </a:p>
        </p:txBody>
      </p:sp>
    </p:spTree>
    <p:extLst>
      <p:ext uri="{BB962C8B-B14F-4D97-AF65-F5344CB8AC3E}">
        <p14:creationId xmlns:p14="http://schemas.microsoft.com/office/powerpoint/2010/main" val="202897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C4B23C8-3D16-41D7-96E7-3EB01B0F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</a:t>
            </a:r>
            <a:r>
              <a:rPr lang="en-US" dirty="0" err="1">
                <a:solidFill>
                  <a:srgbClr val="409B44"/>
                </a:solidFill>
              </a:rPr>
              <a:t>y</a:t>
            </a:r>
            <a:r>
              <a:rPr lang="en-US" dirty="0" err="1"/>
              <a:t>NE</a:t>
            </a:r>
            <a:r>
              <a:rPr lang="en-US" dirty="0"/>
              <a:t> – Core Facilities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4EAB92-3B23-44E9-9AD6-EF982784CF92}"/>
              </a:ext>
            </a:extLst>
          </p:cNvPr>
          <p:cNvGrpSpPr/>
          <p:nvPr/>
        </p:nvGrpSpPr>
        <p:grpSpPr>
          <a:xfrm>
            <a:off x="2013334" y="1623707"/>
            <a:ext cx="8165329" cy="4542673"/>
            <a:chOff x="1411487" y="1587131"/>
            <a:chExt cx="8165329" cy="454267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00F6466-24C4-4A9A-AE8B-D642003406B4}"/>
                </a:ext>
              </a:extLst>
            </p:cNvPr>
            <p:cNvGrpSpPr/>
            <p:nvPr/>
          </p:nvGrpSpPr>
          <p:grpSpPr>
            <a:xfrm>
              <a:off x="1411487" y="1587131"/>
              <a:ext cx="8165329" cy="4542673"/>
              <a:chOff x="169541" y="1261486"/>
              <a:chExt cx="8919177" cy="496206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6CB9D35-DC52-415F-A0FE-1D59015911D2}"/>
                  </a:ext>
                </a:extLst>
              </p:cNvPr>
              <p:cNvGrpSpPr/>
              <p:nvPr/>
            </p:nvGrpSpPr>
            <p:grpSpPr>
              <a:xfrm>
                <a:off x="169541" y="1261486"/>
                <a:ext cx="8919177" cy="4962066"/>
                <a:chOff x="169541" y="1151415"/>
                <a:chExt cx="8919177" cy="4962066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0ED1D4E5-C668-4AF1-83B0-791A0E2A5920}"/>
                    </a:ext>
                  </a:extLst>
                </p:cNvPr>
                <p:cNvGrpSpPr/>
                <p:nvPr/>
              </p:nvGrpSpPr>
              <p:grpSpPr>
                <a:xfrm>
                  <a:off x="2483834" y="1796938"/>
                  <a:ext cx="4183017" cy="4099630"/>
                  <a:chOff x="2480566" y="1379185"/>
                  <a:chExt cx="4183017" cy="4099630"/>
                </a:xfrm>
              </p:grpSpPr>
              <p:sp>
                <p:nvSpPr>
                  <p:cNvPr id="31" name="Block Arc 30">
                    <a:extLst>
                      <a:ext uri="{FF2B5EF4-FFF2-40B4-BE49-F238E27FC236}">
                        <a16:creationId xmlns:a16="http://schemas.microsoft.com/office/drawing/2014/main" id="{381AB573-B813-40E7-98D7-469D14A870FB}"/>
                      </a:ext>
                    </a:extLst>
                  </p:cNvPr>
                  <p:cNvSpPr/>
                  <p:nvPr/>
                </p:nvSpPr>
                <p:spPr>
                  <a:xfrm>
                    <a:off x="2750008" y="1691578"/>
                    <a:ext cx="3569510" cy="3569510"/>
                  </a:xfrm>
                  <a:prstGeom prst="blockArc">
                    <a:avLst>
                      <a:gd name="adj1" fmla="val 19304750"/>
                      <a:gd name="adj2" fmla="val 19285714"/>
                      <a:gd name="adj3" fmla="val 3902"/>
                    </a:avLst>
                  </a:prstGeom>
                  <a:solidFill>
                    <a:srgbClr val="92D050"/>
                  </a:solidFill>
                  <a:ln>
                    <a:solidFill>
                      <a:srgbClr val="92D050"/>
                    </a:solidFill>
                  </a:ln>
                  <a:scene3d>
                    <a:camera prst="orthographicFront"/>
                    <a:lightRig rig="flat" dir="t"/>
                  </a:scene3d>
                  <a:sp3d z="-80000" prstMaterial="plastic">
                    <a:bevelT w="50800" h="50800"/>
                    <a:bevelB w="25400" h="25400" prst="angle"/>
                  </a:sp3d>
                </p:spPr>
                <p:style>
                  <a:lnRef idx="0">
                    <a:schemeClr val="accent5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rgbClr r="0" g="0" b="0"/>
                  </a:fillRef>
                  <a:effectRef idx="2">
                    <a:schemeClr val="accent5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32" name="Oval 5">
                    <a:extLst>
                      <a:ext uri="{FF2B5EF4-FFF2-40B4-BE49-F238E27FC236}">
                        <a16:creationId xmlns:a16="http://schemas.microsoft.com/office/drawing/2014/main" id="{4BC320DA-47D2-43DC-A13E-C6AA9142D3D5}"/>
                      </a:ext>
                    </a:extLst>
                  </p:cNvPr>
                  <p:cNvSpPr/>
                  <p:nvPr/>
                </p:nvSpPr>
                <p:spPr>
                  <a:xfrm>
                    <a:off x="4150785" y="1379185"/>
                    <a:ext cx="842944" cy="842944"/>
                  </a:xfrm>
                  <a:prstGeom prst="rect">
                    <a:avLst/>
                  </a:prstGeom>
                  <a:scene3d>
                    <a:camera prst="orthographicFront"/>
                    <a:lightRig rig="chilly" dir="t">
                      <a:rot lat="0" lon="0" rev="18600000"/>
                    </a:lightRig>
                  </a:scene3d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64770" tIns="64770" rIns="64770" bIns="64770" numCol="1" spcCol="1270" anchor="ctr" anchorCtr="0">
                    <a:noAutofit/>
                  </a:bodyPr>
                  <a:lstStyle/>
                  <a:p>
                    <a:pPr marL="0" marR="0" lvl="0" indent="0" algn="ctr" defTabSz="226695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Oval 7">
                    <a:extLst>
                      <a:ext uri="{FF2B5EF4-FFF2-40B4-BE49-F238E27FC236}">
                        <a16:creationId xmlns:a16="http://schemas.microsoft.com/office/drawing/2014/main" id="{1F94BBCA-2579-4690-8DC6-58AC96F62F31}"/>
                      </a:ext>
                    </a:extLst>
                  </p:cNvPr>
                  <p:cNvSpPr/>
                  <p:nvPr/>
                </p:nvSpPr>
                <p:spPr>
                  <a:xfrm>
                    <a:off x="5490559" y="2024572"/>
                    <a:ext cx="842221" cy="842221"/>
                  </a:xfrm>
                  <a:prstGeom prst="rect">
                    <a:avLst/>
                  </a:prstGeom>
                  <a:scene3d>
                    <a:camera prst="orthographicFront"/>
                    <a:lightRig rig="chilly" dir="t">
                      <a:rot lat="0" lon="0" rev="0"/>
                    </a:lightRig>
                  </a:scene3d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64770" tIns="64770" rIns="64770" bIns="64770" numCol="1" spcCol="1270" anchor="ctr" anchorCtr="0">
                    <a:noAutofit/>
                  </a:bodyPr>
                  <a:lstStyle/>
                  <a:p>
                    <a:pPr marL="0" marR="0" lvl="0" indent="0" algn="ctr" defTabSz="226695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9">
                    <a:extLst>
                      <a:ext uri="{FF2B5EF4-FFF2-40B4-BE49-F238E27FC236}">
                        <a16:creationId xmlns:a16="http://schemas.microsoft.com/office/drawing/2014/main" id="{584D0FA8-FA54-4D82-8D20-9D595C65D743}"/>
                      </a:ext>
                    </a:extLst>
                  </p:cNvPr>
                  <p:cNvSpPr/>
                  <p:nvPr/>
                </p:nvSpPr>
                <p:spPr>
                  <a:xfrm>
                    <a:off x="5821362" y="3446114"/>
                    <a:ext cx="842221" cy="842221"/>
                  </a:xfrm>
                  <a:prstGeom prst="rect">
                    <a:avLst/>
                  </a:prstGeom>
                  <a:scene3d>
                    <a:camera prst="orthographicFront"/>
                    <a:lightRig rig="chilly" dir="t">
                      <a:rot lat="0" lon="0" rev="3600000"/>
                    </a:lightRig>
                  </a:scene3d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64770" tIns="64770" rIns="64770" bIns="64770" numCol="1" spcCol="1270" anchor="ctr" anchorCtr="0">
                    <a:noAutofit/>
                  </a:bodyPr>
                  <a:lstStyle/>
                  <a:p>
                    <a:pPr marL="0" marR="0" lvl="0" indent="0" algn="ctr" defTabSz="226695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11">
                    <a:extLst>
                      <a:ext uri="{FF2B5EF4-FFF2-40B4-BE49-F238E27FC236}">
                        <a16:creationId xmlns:a16="http://schemas.microsoft.com/office/drawing/2014/main" id="{B47D72B7-09E8-46BB-8096-24BEF5A8EDD5}"/>
                      </a:ext>
                    </a:extLst>
                  </p:cNvPr>
                  <p:cNvSpPr/>
                  <p:nvPr/>
                </p:nvSpPr>
                <p:spPr>
                  <a:xfrm>
                    <a:off x="4894463" y="4636232"/>
                    <a:ext cx="842221" cy="842221"/>
                  </a:xfrm>
                  <a:prstGeom prst="rect">
                    <a:avLst/>
                  </a:prstGeom>
                  <a:scene3d>
                    <a:camera prst="orthographicFront"/>
                    <a:lightRig rig="chilly" dir="t">
                      <a:rot lat="0" lon="0" rev="5400000"/>
                    </a:lightRig>
                  </a:scene3d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64770" tIns="64770" rIns="64770" bIns="64770" numCol="1" spcCol="1270" anchor="ctr" anchorCtr="0">
                    <a:noAutofit/>
                  </a:bodyPr>
                  <a:lstStyle/>
                  <a:p>
                    <a:pPr marL="0" marR="0" lvl="0" indent="0" algn="ctr" defTabSz="226695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Oval 13">
                    <a:extLst>
                      <a:ext uri="{FF2B5EF4-FFF2-40B4-BE49-F238E27FC236}">
                        <a16:creationId xmlns:a16="http://schemas.microsoft.com/office/drawing/2014/main" id="{68925D98-B601-495A-AB40-DA4298F090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07468" y="4635871"/>
                    <a:ext cx="842944" cy="842944"/>
                  </a:xfrm>
                  <a:prstGeom prst="rect">
                    <a:avLst/>
                  </a:prstGeom>
                  <a:scene3d>
                    <a:camera prst="orthographicFront"/>
                    <a:lightRig rig="chilly" dir="t">
                      <a:rot lat="0" lon="0" rev="4200000"/>
                    </a:lightRig>
                  </a:scene3d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64770" tIns="64770" rIns="64770" bIns="64770" numCol="1" spcCol="1270" anchor="ctr" anchorCtr="0">
                    <a:noAutofit/>
                  </a:bodyPr>
                  <a:lstStyle/>
                  <a:p>
                    <a:pPr marL="0" marR="0" lvl="0" indent="0" algn="ctr" defTabSz="226695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Oval 15">
                    <a:extLst>
                      <a:ext uri="{FF2B5EF4-FFF2-40B4-BE49-F238E27FC236}">
                        <a16:creationId xmlns:a16="http://schemas.microsoft.com/office/drawing/2014/main" id="{4045749D-713B-44BD-95CE-C4AE5F441BAF}"/>
                      </a:ext>
                    </a:extLst>
                  </p:cNvPr>
                  <p:cNvSpPr/>
                  <p:nvPr/>
                </p:nvSpPr>
                <p:spPr>
                  <a:xfrm>
                    <a:off x="2480566" y="3498366"/>
                    <a:ext cx="842944" cy="793357"/>
                  </a:xfrm>
                  <a:prstGeom prst="rect">
                    <a:avLst/>
                  </a:prstGeom>
                  <a:scene3d>
                    <a:camera prst="orthographicFront"/>
                    <a:lightRig rig="chilly" dir="t">
                      <a:rot lat="0" lon="0" rev="10800000"/>
                    </a:lightRig>
                  </a:scene3d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60960" tIns="60960" rIns="60960" bIns="60960" numCol="1" spcCol="1270" anchor="ctr" anchorCtr="0">
                    <a:noAutofit/>
                  </a:bodyPr>
                  <a:lstStyle/>
                  <a:p>
                    <a:pPr marL="0" marR="0" lvl="0" indent="0" algn="ctr" defTabSz="213360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Oval 17">
                    <a:extLst>
                      <a:ext uri="{FF2B5EF4-FFF2-40B4-BE49-F238E27FC236}">
                        <a16:creationId xmlns:a16="http://schemas.microsoft.com/office/drawing/2014/main" id="{9CA6FC56-130F-4188-AB7F-0BCBBBD80FED}"/>
                      </a:ext>
                    </a:extLst>
                  </p:cNvPr>
                  <p:cNvSpPr/>
                  <p:nvPr/>
                </p:nvSpPr>
                <p:spPr>
                  <a:xfrm>
                    <a:off x="2811374" y="2024211"/>
                    <a:ext cx="842944" cy="842944"/>
                  </a:xfrm>
                  <a:prstGeom prst="rect">
                    <a:avLst/>
                  </a:prstGeom>
                  <a:scene3d>
                    <a:camera prst="orthographicFront"/>
                    <a:lightRig rig="chilly" dir="t">
                      <a:rot lat="0" lon="0" rev="14400000"/>
                    </a:lightRig>
                  </a:scene3d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64770" tIns="64770" rIns="64770" bIns="64770" numCol="1" spcCol="1270" anchor="ctr" anchorCtr="0">
                    <a:noAutofit/>
                  </a:bodyPr>
                  <a:lstStyle/>
                  <a:p>
                    <a:pPr marL="0" marR="0" lvl="0" indent="0" algn="ctr" defTabSz="226695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06DCFC0-E4B7-4263-8FD5-BAEC474F083C}"/>
                    </a:ext>
                  </a:extLst>
                </p:cNvPr>
                <p:cNvSpPr txBox="1"/>
                <p:nvPr/>
              </p:nvSpPr>
              <p:spPr>
                <a:xfrm>
                  <a:off x="2430388" y="1151415"/>
                  <a:ext cx="4272571" cy="520739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  <a:alpha val="59000"/>
                  </a:schemeClr>
                </a:solidFill>
                <a:ln w="9525">
                  <a:solidFill>
                    <a:srgbClr val="92D050"/>
                  </a:solidFill>
                </a:ln>
                <a:effectLst>
                  <a:softEdge rad="0"/>
                </a:effectLst>
              </p:spPr>
              <p:txBody>
                <a:bodyPr wrap="squar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400" b="1">
                      <a:effectLst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Electron microscopy, nanopatterning, surface analysis, scanned probe, bio-</a:t>
                  </a:r>
                  <a:r>
                    <a:rPr kumimoji="0" lang="en-US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cryo</a:t>
                  </a:r>
                  <a:endPara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6CA7809-482A-45F8-B2F0-0959388F2C95}"/>
                    </a:ext>
                  </a:extLst>
                </p:cNvPr>
                <p:cNvSpPr txBox="1"/>
                <p:nvPr/>
              </p:nvSpPr>
              <p:spPr>
                <a:xfrm>
                  <a:off x="6644801" y="2107012"/>
                  <a:ext cx="2443917" cy="520739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  <a:alpha val="59000"/>
                  </a:schemeClr>
                </a:solidFill>
                <a:ln w="6350">
                  <a:solidFill>
                    <a:srgbClr val="92D050"/>
                  </a:solidFill>
                </a:ln>
                <a:effectLst>
                  <a:softEdge rad="0"/>
                </a:effectLst>
              </p:spPr>
              <p:txBody>
                <a:bodyPr wrap="squar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400" b="1">
                      <a:effectLst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Mass spec, NMR, XRD, Polymer characterization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613FF98-7A2C-40FE-AA79-B90FAB7456AD}"/>
                    </a:ext>
                  </a:extLst>
                </p:cNvPr>
                <p:cNvSpPr txBox="1"/>
                <p:nvPr/>
              </p:nvSpPr>
              <p:spPr>
                <a:xfrm>
                  <a:off x="6944734" y="3907320"/>
                  <a:ext cx="2079940" cy="260369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  <a:alpha val="59000"/>
                  </a:schemeClr>
                </a:solidFill>
                <a:ln w="6350">
                  <a:solidFill>
                    <a:srgbClr val="92D050"/>
                  </a:solidFill>
                </a:ln>
                <a:effectLst>
                  <a:softEdge rad="0"/>
                </a:effectLst>
              </p:spPr>
              <p:txBody>
                <a:bodyPr wrap="squar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400" b="1">
                      <a:effectLst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Micro/Nanofabrication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392CD3E-CC42-46CB-B926-37B6AA76C19E}"/>
                    </a:ext>
                  </a:extLst>
                </p:cNvPr>
                <p:cNvSpPr txBox="1"/>
                <p:nvPr/>
              </p:nvSpPr>
              <p:spPr>
                <a:xfrm>
                  <a:off x="447766" y="5147396"/>
                  <a:ext cx="2361254" cy="520739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  <a:alpha val="59000"/>
                  </a:schemeClr>
                </a:solidFill>
                <a:ln w="6350">
                  <a:solidFill>
                    <a:srgbClr val="92D050"/>
                  </a:solidFill>
                </a:ln>
                <a:effectLst>
                  <a:softEdge rad="0"/>
                </a:effectLst>
              </p:spPr>
              <p:txBody>
                <a:bodyPr wrap="squar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400" b="1">
                      <a:effectLst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X-ray scattering</a:t>
                  </a:r>
                </a:p>
                <a:p>
                  <a:pPr lvl="0">
                    <a:defRPr/>
                  </a:pPr>
                  <a:r>
                    <a:rPr lang="en-US" dirty="0">
                      <a:latin typeface="Franklin Gothic Book" panose="020B0503020102020204" pitchFamily="34" charset="0"/>
                    </a:rPr>
                    <a:t>Pulsed Laser Deposition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8A4251A-A76A-4CB8-9418-5DF8E6FA5196}"/>
                    </a:ext>
                  </a:extLst>
                </p:cNvPr>
                <p:cNvSpPr txBox="1"/>
                <p:nvPr/>
              </p:nvSpPr>
              <p:spPr>
                <a:xfrm>
                  <a:off x="353103" y="3604789"/>
                  <a:ext cx="1693515" cy="557935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  <a:alpha val="59000"/>
                  </a:schemeClr>
                </a:solidFill>
                <a:ln w="6350">
                  <a:solidFill>
                    <a:srgbClr val="92D050"/>
                  </a:solidFill>
                </a:ln>
                <a:effectLst>
                  <a:softEdge rad="0"/>
                </a:effectLst>
              </p:spPr>
              <p:txBody>
                <a:bodyPr wrap="squar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400" b="1">
                      <a:effectLst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Atom-probe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Tomography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69D5E0E-EB8C-4A80-A299-0077374C88F8}"/>
                    </a:ext>
                  </a:extLst>
                </p:cNvPr>
                <p:cNvSpPr txBox="1"/>
                <p:nvPr/>
              </p:nvSpPr>
              <p:spPr>
                <a:xfrm>
                  <a:off x="169541" y="2107013"/>
                  <a:ext cx="2263811" cy="520739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  <a:alpha val="59000"/>
                  </a:schemeClr>
                </a:solidFill>
                <a:ln w="6350">
                  <a:solidFill>
                    <a:srgbClr val="92D050"/>
                  </a:solidFill>
                </a:ln>
                <a:effectLst>
                  <a:softEdge rad="0"/>
                </a:effectLst>
              </p:spPr>
              <p:txBody>
                <a:bodyPr wrap="squar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200" b="1">
                      <a:solidFill>
                        <a:schemeClr val="accent3">
                          <a:lumMod val="50000"/>
                        </a:schemeClr>
                      </a:solidFill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Peptide synthesis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Bio/</a:t>
                  </a:r>
                  <a:r>
                    <a:rPr kumimoji="0" lang="en-US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nano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</a:rPr>
                    <a:t> analytical</a:t>
                  </a:r>
                </a:p>
              </p:txBody>
            </p: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37B5675E-AB65-49E0-8A79-868B89532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8880" y="3687498"/>
                  <a:ext cx="1280160" cy="1280160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A981980C-634F-4944-A845-7AD6A542A2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90226" y="1695871"/>
                  <a:ext cx="1280160" cy="1280160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A5A861B7-8A0D-44CE-B975-49BAFE6CEC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6888" y="3617268"/>
                  <a:ext cx="1280160" cy="1280160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6374306F-8F8C-4427-A77B-5736FC48F3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1087" y="2183463"/>
                  <a:ext cx="1280160" cy="1280160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B9225F7-EF15-4565-AE16-494E83D117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248" y="2187713"/>
                  <a:ext cx="1371603" cy="1371603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107D863C-CAF5-47CF-B060-6FF6DDCF54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2734" y="3519132"/>
                  <a:ext cx="1996162" cy="839740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7F287AC5-4873-4470-A246-EB002C3DEF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8761" y="4833321"/>
                  <a:ext cx="1280160" cy="1280160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21CA535-67A5-4D0C-9E7B-9F59C0E7E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6107" y="4931512"/>
                <a:ext cx="1280160" cy="1280160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A90DB8A-8A4C-4A9C-97BA-74D6E3B7BFAB}"/>
                </a:ext>
              </a:extLst>
            </p:cNvPr>
            <p:cNvSpPr txBox="1"/>
            <p:nvPr/>
          </p:nvSpPr>
          <p:spPr>
            <a:xfrm>
              <a:off x="6912012" y="5500760"/>
              <a:ext cx="2079940" cy="23836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59000"/>
              </a:schemeClr>
            </a:solidFill>
            <a:ln w="6350">
              <a:solidFill>
                <a:srgbClr val="92D050"/>
              </a:solidFill>
            </a:ln>
            <a:effectLst>
              <a:softEdge rad="0"/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defRPr sz="1400" b="1">
                  <a:effectLst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</a:rPr>
                <a:t>Micro/Nanofabrication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18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9E071B-C1D8-4A64-BC88-734FD821E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788195"/>
            <a:ext cx="10515600" cy="4586899"/>
          </a:xfrm>
        </p:spPr>
        <p:txBody>
          <a:bodyPr>
            <a:normAutofit/>
          </a:bodyPr>
          <a:lstStyle/>
          <a:p>
            <a:r>
              <a:rPr lang="en-US" sz="2400" dirty="0"/>
              <a:t>SEED funding</a:t>
            </a:r>
          </a:p>
          <a:p>
            <a:r>
              <a:rPr lang="en-US" sz="2400" dirty="0"/>
              <a:t>Trade shows</a:t>
            </a:r>
          </a:p>
          <a:p>
            <a:r>
              <a:rPr lang="en-US" sz="2400" dirty="0"/>
              <a:t>Regional professional organizations</a:t>
            </a:r>
          </a:p>
          <a:p>
            <a:r>
              <a:rPr lang="en-US" sz="2400" dirty="0"/>
              <a:t>University corporate engagement offices</a:t>
            </a:r>
          </a:p>
          <a:p>
            <a:r>
              <a:rPr lang="en-US" sz="2400" dirty="0"/>
              <a:t>Startup incubators/tech parks</a:t>
            </a:r>
          </a:p>
          <a:p>
            <a:r>
              <a:rPr lang="en-US" sz="2400" dirty="0"/>
              <a:t>Customer-site presentations</a:t>
            </a:r>
          </a:p>
          <a:p>
            <a:r>
              <a:rPr lang="en-US" sz="2400" dirty="0"/>
              <a:t>Vendor workshops</a:t>
            </a:r>
          </a:p>
          <a:p>
            <a:r>
              <a:rPr lang="en-US" sz="2400" dirty="0"/>
              <a:t>Tours coupled to events</a:t>
            </a:r>
          </a:p>
          <a:p>
            <a:r>
              <a:rPr lang="en-US" sz="2400" dirty="0"/>
              <a:t>Brochure/website/social media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5973E-374A-49C3-A5F8-785975E9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engagement and marketing</a:t>
            </a:r>
          </a:p>
        </p:txBody>
      </p:sp>
      <p:pic>
        <p:nvPicPr>
          <p:cNvPr id="4" name="Picture 3" descr="http://shyne.northwestern.edu/images/seed-logo.png">
            <a:extLst>
              <a:ext uri="{FF2B5EF4-FFF2-40B4-BE49-F238E27FC236}">
                <a16:creationId xmlns:a16="http://schemas.microsoft.com/office/drawing/2014/main" id="{7FA7586F-1B8D-4ED6-B0BB-FC404B81151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" b="3942"/>
          <a:stretch/>
        </p:blipFill>
        <p:spPr bwMode="auto">
          <a:xfrm>
            <a:off x="6095999" y="1788195"/>
            <a:ext cx="2615732" cy="1359761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0D0DD-17D9-43B7-B44E-36818DF27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357" y="1788195"/>
            <a:ext cx="2900976" cy="1687496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C120B-1911-40D1-8AE6-D37CE6C2BD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357" y="3779884"/>
            <a:ext cx="2900976" cy="2175732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D57A1-9C70-4FD8-BC0B-86AAEA8C4E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55" y="3779884"/>
            <a:ext cx="2900976" cy="2175732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303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A24D1-E107-473C-A8DA-E5090A560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facilities networks - </a:t>
            </a:r>
            <a:r>
              <a:rPr lang="en-US" dirty="0" err="1"/>
              <a:t>iNANO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C3BD31-6E74-4B90-95F9-D86FC527A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1" y="1635137"/>
            <a:ext cx="2991271" cy="2136732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5" name="Picture 4" descr="C:\Users\benja\AppData\Local\Microsoft\Windows\INetCache\Content.Word\iNANO_Spring_2019.png">
            <a:extLst>
              <a:ext uri="{FF2B5EF4-FFF2-40B4-BE49-F238E27FC236}">
                <a16:creationId xmlns:a16="http://schemas.microsoft.com/office/drawing/2014/main" id="{2A16A344-19FE-4FD2-8BEC-94897961D449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7600" y="1635137"/>
            <a:ext cx="2991271" cy="2266115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20BB7-6A6F-4840-97B9-B9AD2ECED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1" y="3921622"/>
            <a:ext cx="2985154" cy="2217921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8" name="Picture 12" descr="iNANO">
            <a:extLst>
              <a:ext uri="{FF2B5EF4-FFF2-40B4-BE49-F238E27FC236}">
                <a16:creationId xmlns:a16="http://schemas.microsoft.com/office/drawing/2014/main" id="{EEB53D77-0538-4E95-A08F-13ACEEF19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7600" y="4018857"/>
            <a:ext cx="2991270" cy="2111648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A45AD5-EF2B-47BC-8F47-3D422DF07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008" y="2189697"/>
            <a:ext cx="5032248" cy="4586899"/>
          </a:xfrm>
        </p:spPr>
        <p:txBody>
          <a:bodyPr>
            <a:normAutofit/>
          </a:bodyPr>
          <a:lstStyle/>
          <a:p>
            <a:r>
              <a:rPr lang="en-US" sz="2400" dirty="0"/>
              <a:t>Coordinated effort to bridge institutions at the research core facility level</a:t>
            </a:r>
          </a:p>
          <a:p>
            <a:r>
              <a:rPr lang="en-US" sz="2400" dirty="0"/>
              <a:t>United by research themes</a:t>
            </a:r>
          </a:p>
          <a:p>
            <a:r>
              <a:rPr lang="en-US" sz="2400" dirty="0"/>
              <a:t>Focus on networking</a:t>
            </a:r>
          </a:p>
          <a:p>
            <a:r>
              <a:rPr lang="en-US" sz="2400" dirty="0"/>
              <a:t>Engage facility staff and users</a:t>
            </a:r>
          </a:p>
          <a:p>
            <a:r>
              <a:rPr lang="en-US" sz="2400" dirty="0"/>
              <a:t>Plans to expand regionally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656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924BC-695A-4498-B2AA-908B9A277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Vendor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03A3-A7A3-4F5D-90CB-3807AE69C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Workshops/symposia</a:t>
            </a:r>
          </a:p>
          <a:p>
            <a:r>
              <a:rPr lang="en-US" dirty="0"/>
              <a:t>Short courses</a:t>
            </a:r>
          </a:p>
          <a:p>
            <a:r>
              <a:rPr lang="en-US" dirty="0"/>
              <a:t>Hands on demos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D41DA-FBA8-4AAC-8CB2-5BEB71C46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1"/>
          <a:stretch/>
        </p:blipFill>
        <p:spPr>
          <a:xfrm>
            <a:off x="7127375" y="2228906"/>
            <a:ext cx="4392661" cy="3108898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78BC9-2779-40C7-BDCD-05DE90786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7" y="3712681"/>
            <a:ext cx="3214158" cy="2225186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</p:spPr>
      </p:pic>
      <p:pic>
        <p:nvPicPr>
          <p:cNvPr id="9" name="Picture 8" descr="https://dl.boxcloud.com/api/2.0/internal_files/441729561423/versions/467232601023/representations/jpg_paged_2048x2048/content/1.jpg?access_token=1!T3X9L9CvBGK9grW46FOSgzDU3T20tLXI-vnSGlRqvNtGw3lt9FlBOCT36ZesDjM-YwklX6aorAHJGD4i8cFP6EwcY4CTnJQ1TZNy5Lou4QQndcLWv5xX_y66czETsKkepFQBb7IhnUgcdjS_CG0bG-BcZz_2I-UR9bqUia4_6sg6XE4GPfsFPvUxiLvCEJxxgTkEDQYR0ZeB_UGowVOigfabRbNYUS5jL8n-aIxpEht7Gc1YWLxBc-CVQQWo9v4siVCJJqPYOf59FNZTPAoUUGdgNU5b2C9Ehr_-m96rIk7o_OiND6C_EltEOexTZAVR0tKpngPCK2DG0LL7WgaWWK5ciSTVyiUSaFgYtk7xzbau7Ey3rGVfilH-MV9A42uNH8ZltHWH8sG17H3pz0cb98ZDMD4ze2nQOXqFvRFnC_hlym9I532c_smC1Qrrjts6yWtcfdmrpILEj2QE5K1yHdwvjwDeKI1X2GFeQepp2bNcHSgH-Rove5fIYjGVkl5bw0R5W6VLQMFNHc4d3HHzu_FdbCijnCHvMj28KLDI1rLZyKY63W9Q82e_AhezCSpg&amp;box_client_name=box-content-preview&amp;box_client_version=2.8.1">
            <a:extLst>
              <a:ext uri="{FF2B5EF4-FFF2-40B4-BE49-F238E27FC236}">
                <a16:creationId xmlns:a16="http://schemas.microsoft.com/office/drawing/2014/main" id="{4BD4909C-B58A-4062-95A3-CA71A700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93" y="2780842"/>
            <a:ext cx="2331674" cy="3108898"/>
          </a:xfrm>
          <a:prstGeom prst="rect">
            <a:avLst/>
          </a:prstGeom>
          <a:ln>
            <a:noFill/>
          </a:ln>
          <a:effectLst>
            <a:outerShdw blurRad="63500" sx="101000" sy="101000" algn="tl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CD1679-2EA3-43F9-84AA-68824610104D}"/>
              </a:ext>
            </a:extLst>
          </p:cNvPr>
          <p:cNvSpPr txBox="1"/>
          <p:nvPr/>
        </p:nvSpPr>
        <p:spPr>
          <a:xfrm>
            <a:off x="912340" y="5630090"/>
            <a:ext cx="2725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Thermo</a:t>
            </a:r>
            <a:r>
              <a:rPr lang="en-US" sz="14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 Scientific XPS Workshop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4F1E4-4B16-4EBF-9927-CBF1A7327A3B}"/>
              </a:ext>
            </a:extLst>
          </p:cNvPr>
          <p:cNvSpPr txBox="1"/>
          <p:nvPr/>
        </p:nvSpPr>
        <p:spPr>
          <a:xfrm>
            <a:off x="4401096" y="5581963"/>
            <a:ext cx="2123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Leica Cryo-SEM Workshop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DBD014-7387-470C-921E-96953DC3A70D}"/>
              </a:ext>
            </a:extLst>
          </p:cNvPr>
          <p:cNvSpPr txBox="1"/>
          <p:nvPr/>
        </p:nvSpPr>
        <p:spPr>
          <a:xfrm>
            <a:off x="8119872" y="5072699"/>
            <a:ext cx="277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Zeiss Materials Imaging Symposium</a:t>
            </a:r>
          </a:p>
        </p:txBody>
      </p:sp>
    </p:spTree>
    <p:extLst>
      <p:ext uri="{BB962C8B-B14F-4D97-AF65-F5344CB8AC3E}">
        <p14:creationId xmlns:p14="http://schemas.microsoft.com/office/powerpoint/2010/main" val="2762020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13852</TotalTime>
  <Words>390</Words>
  <Application>Microsoft Office PowerPoint</Application>
  <PresentationFormat>Widescreen</PresentationFormat>
  <Paragraphs>128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Franklin Gothic Book</vt:lpstr>
      <vt:lpstr>Office Theme</vt:lpstr>
      <vt:lpstr>Looking Outside Core Facilities as Regional Hubs</vt:lpstr>
      <vt:lpstr>Research Core Facilities at Yale</vt:lpstr>
      <vt:lpstr>National Nanotechnology Coordinated Infrastructure</vt:lpstr>
      <vt:lpstr>NNCI Userbase and Discipline Diversity</vt:lpstr>
      <vt:lpstr>Soft and Hybrid Nanotechnology Experimental Resource</vt:lpstr>
      <vt:lpstr>SHyNE – Core Facilities</vt:lpstr>
      <vt:lpstr>User engagement and marketing</vt:lpstr>
      <vt:lpstr>Regional facilities networks - iNANO</vt:lpstr>
      <vt:lpstr>Vendor engagement</vt:lpstr>
      <vt:lpstr>Community engagement</vt:lpstr>
      <vt:lpstr>External users – benefits, constraints and lessons learned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Myers, Ben</dc:creator>
  <cp:lastModifiedBy>Emily Malone</cp:lastModifiedBy>
  <cp:revision>76</cp:revision>
  <dcterms:created xsi:type="dcterms:W3CDTF">2020-01-22T15:49:54Z</dcterms:created>
  <dcterms:modified xsi:type="dcterms:W3CDTF">2020-03-13T13:00:18Z</dcterms:modified>
</cp:coreProperties>
</file>