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86" r:id="rId3"/>
    <p:sldId id="287" r:id="rId4"/>
    <p:sldId id="294" r:id="rId5"/>
    <p:sldId id="288" r:id="rId6"/>
    <p:sldId id="289" r:id="rId7"/>
    <p:sldId id="290" r:id="rId8"/>
    <p:sldId id="272" r:id="rId9"/>
    <p:sldId id="291" r:id="rId10"/>
    <p:sldId id="271" r:id="rId11"/>
    <p:sldId id="292" r:id="rId12"/>
    <p:sldId id="293" r:id="rId13"/>
    <p:sldId id="302" r:id="rId14"/>
    <p:sldId id="298" r:id="rId15"/>
    <p:sldId id="303" r:id="rId16"/>
    <p:sldId id="309" r:id="rId17"/>
    <p:sldId id="332" r:id="rId18"/>
    <p:sldId id="324" r:id="rId19"/>
    <p:sldId id="276" r:id="rId20"/>
    <p:sldId id="279" r:id="rId21"/>
    <p:sldId id="299" r:id="rId22"/>
    <p:sldId id="300" r:id="rId23"/>
    <p:sldId id="280" r:id="rId24"/>
    <p:sldId id="323" r:id="rId25"/>
    <p:sldId id="305" r:id="rId26"/>
    <p:sldId id="311" r:id="rId27"/>
    <p:sldId id="315" r:id="rId28"/>
    <p:sldId id="259" r:id="rId29"/>
    <p:sldId id="325" r:id="rId30"/>
    <p:sldId id="278" r:id="rId31"/>
    <p:sldId id="269" r:id="rId32"/>
    <p:sldId id="296" r:id="rId33"/>
    <p:sldId id="304" r:id="rId34"/>
    <p:sldId id="262" r:id="rId35"/>
    <p:sldId id="308" r:id="rId36"/>
    <p:sldId id="275" r:id="rId37"/>
    <p:sldId id="307" r:id="rId38"/>
    <p:sldId id="322" r:id="rId39"/>
    <p:sldId id="319" r:id="rId40"/>
    <p:sldId id="320" r:id="rId41"/>
    <p:sldId id="321" r:id="rId42"/>
    <p:sldId id="2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11BD0B-775E-2F4D-A77D-33A96BBD9E58}">
          <p14:sldIdLst>
            <p14:sldId id="256"/>
          </p14:sldIdLst>
        </p14:section>
        <p14:section name="Why base mods?" id="{7B80A5CF-FCA4-664B-A4F3-502B7098C997}">
          <p14:sldIdLst>
            <p14:sldId id="286"/>
            <p14:sldId id="287"/>
            <p14:sldId id="294"/>
            <p14:sldId id="288"/>
            <p14:sldId id="289"/>
          </p14:sldIdLst>
        </p14:section>
        <p14:section name="How do we detect base mods?" id="{DFB15583-6735-F04F-AF64-EDB1CF4D0FD9}">
          <p14:sldIdLst>
            <p14:sldId id="290"/>
            <p14:sldId id="272"/>
            <p14:sldId id="291"/>
            <p14:sldId id="271"/>
            <p14:sldId id="292"/>
            <p14:sldId id="293"/>
          </p14:sldIdLst>
        </p14:section>
        <p14:section name="Methods to generate bases" id="{87179700-7F4E-A841-88BE-D24DB458B7F0}">
          <p14:sldIdLst>
            <p14:sldId id="302"/>
            <p14:sldId id="298"/>
            <p14:sldId id="303"/>
            <p14:sldId id="309"/>
            <p14:sldId id="332"/>
            <p14:sldId id="324"/>
            <p14:sldId id="276"/>
            <p14:sldId id="279"/>
            <p14:sldId id="299"/>
            <p14:sldId id="300"/>
            <p14:sldId id="280"/>
          </p14:sldIdLst>
        </p14:section>
        <p14:section name="Methods for base mod detection" id="{F6753EC2-848E-7642-80CD-0F49B5D8D56B}">
          <p14:sldIdLst>
            <p14:sldId id="323"/>
            <p14:sldId id="305"/>
            <p14:sldId id="311"/>
            <p14:sldId id="315"/>
            <p14:sldId id="259"/>
            <p14:sldId id="325"/>
            <p14:sldId id="278"/>
            <p14:sldId id="269"/>
          </p14:sldIdLst>
        </p14:section>
        <p14:section name="Benchmarking" id="{44F14E30-033B-DF46-AEE9-9E08257F1220}">
          <p14:sldIdLst>
            <p14:sldId id="296"/>
            <p14:sldId id="304"/>
            <p14:sldId id="262"/>
            <p14:sldId id="308"/>
            <p14:sldId id="275"/>
            <p14:sldId id="307"/>
            <p14:sldId id="322"/>
            <p14:sldId id="319"/>
            <p14:sldId id="320"/>
            <p14:sldId id="321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99" autoAdjust="0"/>
    <p:restoredTop sz="77486"/>
  </p:normalViewPr>
  <p:slideViewPr>
    <p:cSldViewPr snapToGrid="0" snapToObjects="1">
      <p:cViewPr varScale="1">
        <p:scale>
          <a:sx n="92" d="100"/>
          <a:sy n="92" d="100"/>
        </p:scale>
        <p:origin x="5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7A724-736D-7946-ACED-EB34D611F44F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CB2FA-96F9-4342-BD01-7770C1EE4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</a:t>
            </a:r>
          </a:p>
          <a:p>
            <a:endParaRPr lang="en-US" dirty="0" smtClean="0"/>
          </a:p>
          <a:p>
            <a:r>
              <a:rPr lang="en-US" dirty="0" err="1" smtClean="0"/>
              <a:t>Aphidicolin</a:t>
            </a:r>
            <a:r>
              <a:rPr lang="en-US" dirty="0" smtClean="0"/>
              <a:t> is a reversible inhibitor of eukaryotic nuclear DNA replication. It blocks the cell cycle at early S phase. It is a specific inhibitor of DNA polymerase A,D in eukaryotic cells and in some viruses and an apoptosis inducer in </a:t>
            </a:r>
            <a:r>
              <a:rPr lang="en-US" dirty="0" err="1" smtClean="0"/>
              <a:t>HeLa</a:t>
            </a:r>
            <a:r>
              <a:rPr lang="en-US" dirty="0" smtClean="0"/>
              <a:t>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1F0ED-FCFC-494F-9BAA-AA58D3F740F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8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 smtClean="0"/>
              <a:t>Tombo</a:t>
            </a:r>
            <a:r>
              <a:rPr lang="en-US" sz="1800" dirty="0" smtClean="0"/>
              <a:t> takes raw signal and matches to genomic ref,</a:t>
            </a:r>
            <a:r>
              <a:rPr lang="en-US" sz="1800" baseline="0" dirty="0" smtClean="0"/>
              <a:t> </a:t>
            </a:r>
            <a:r>
              <a:rPr lang="en-US" sz="1600" dirty="0" smtClean="0"/>
              <a:t>trusts the reference is correct</a:t>
            </a:r>
          </a:p>
          <a:p>
            <a:r>
              <a:rPr lang="en-US" sz="1800" dirty="0" err="1" smtClean="0"/>
              <a:t>Resquiggle</a:t>
            </a:r>
            <a:r>
              <a:rPr lang="en-US" sz="1800" dirty="0" smtClean="0"/>
              <a:t>: lay signal data over called bases</a:t>
            </a:r>
          </a:p>
          <a:p>
            <a:r>
              <a:rPr lang="en-US" sz="2000" dirty="0" smtClean="0"/>
              <a:t>Once you have mapping, there are 3 ways to detect base mods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smtClean="0"/>
              <a:t>Alternative model: look for signal that matches the profile of a particular base mod</a:t>
            </a:r>
          </a:p>
          <a:p>
            <a:pPr lvl="2"/>
            <a:r>
              <a:rPr lang="en-US" sz="1400" dirty="0" smtClean="0"/>
              <a:t>Requires alt. model estimation; currently only 5mC and 6mA available (no RNA) and dam/</a:t>
            </a:r>
            <a:r>
              <a:rPr lang="en-US" sz="1400" dirty="0" err="1" smtClean="0"/>
              <a:t>dcm</a:t>
            </a:r>
            <a:r>
              <a:rPr lang="en-US" sz="1400" dirty="0" smtClean="0"/>
              <a:t> for bacteria</a:t>
            </a:r>
            <a:endParaRPr lang="en-US" sz="12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800" i="1" dirty="0" smtClean="0"/>
              <a:t>De novo </a:t>
            </a:r>
            <a:r>
              <a:rPr lang="en-US" sz="1800" dirty="0" smtClean="0"/>
              <a:t>model: identifies sites where signal deviates from expected</a:t>
            </a:r>
          </a:p>
          <a:p>
            <a:pPr lvl="2"/>
            <a:r>
              <a:rPr lang="en-US" sz="1400" dirty="0" smtClean="0"/>
              <a:t>High error rate, but useful for motif discovery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Compare to control: say you have a known sequence from PCR (which loses base mod info), you can compare PCR sample to native sample</a:t>
            </a:r>
          </a:p>
          <a:p>
            <a:pPr lvl="2"/>
            <a:r>
              <a:rPr lang="en-US" sz="1200" dirty="0" smtClean="0"/>
              <a:t>Most robust / highest AUC, but requires second set of reads for comparison</a:t>
            </a:r>
            <a:endParaRPr lang="en-US" sz="1400" dirty="0" smtClean="0"/>
          </a:p>
          <a:p>
            <a:r>
              <a:rPr lang="en-US" sz="2200" dirty="0" err="1" smtClean="0"/>
              <a:t>Tombo</a:t>
            </a:r>
            <a:r>
              <a:rPr lang="en-US" sz="2200" dirty="0" smtClean="0"/>
              <a:t> allows you to train on </a:t>
            </a:r>
            <a:r>
              <a:rPr lang="en-US" sz="2200" i="1" dirty="0" smtClean="0"/>
              <a:t>de novo </a:t>
            </a:r>
            <a:r>
              <a:rPr lang="en-US" sz="2200" dirty="0" smtClean="0"/>
              <a:t>discovery of modified motifs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 smtClean="0"/>
              <a:t>Tombo</a:t>
            </a:r>
            <a:r>
              <a:rPr lang="en-US" sz="1800" dirty="0" smtClean="0"/>
              <a:t> takes raw signal and matches to genomic ref,</a:t>
            </a:r>
            <a:r>
              <a:rPr lang="en-US" sz="1800" baseline="0" dirty="0" smtClean="0"/>
              <a:t> </a:t>
            </a:r>
            <a:r>
              <a:rPr lang="en-US" sz="1600" dirty="0" smtClean="0"/>
              <a:t>trusts the reference is correct</a:t>
            </a:r>
          </a:p>
          <a:p>
            <a:r>
              <a:rPr lang="en-US" sz="1800" dirty="0" err="1" smtClean="0"/>
              <a:t>Resquiggle</a:t>
            </a:r>
            <a:r>
              <a:rPr lang="en-US" sz="1800" dirty="0" smtClean="0"/>
              <a:t>: lay signal data over called bases</a:t>
            </a:r>
          </a:p>
          <a:p>
            <a:r>
              <a:rPr lang="en-US" sz="2000" dirty="0" smtClean="0"/>
              <a:t>Once you have mapping, there are 3 ways to detect base mods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smtClean="0"/>
              <a:t>Alternative model: look for signal that matches the profile of a particular base mod</a:t>
            </a:r>
          </a:p>
          <a:p>
            <a:pPr lvl="2"/>
            <a:r>
              <a:rPr lang="en-US" sz="1400" dirty="0" smtClean="0"/>
              <a:t>Requires alt. model estimation; currently only 5mC and 6mA available (no RNA) and dam/</a:t>
            </a:r>
            <a:r>
              <a:rPr lang="en-US" sz="1400" dirty="0" err="1" smtClean="0"/>
              <a:t>dcm</a:t>
            </a:r>
            <a:r>
              <a:rPr lang="en-US" sz="1400" dirty="0" smtClean="0"/>
              <a:t> for bacteria</a:t>
            </a:r>
            <a:endParaRPr lang="en-US" sz="12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800" i="1" dirty="0" smtClean="0"/>
              <a:t>De novo </a:t>
            </a:r>
            <a:r>
              <a:rPr lang="en-US" sz="1800" dirty="0" smtClean="0"/>
              <a:t>model: identifies sites where signal deviates from expected</a:t>
            </a:r>
          </a:p>
          <a:p>
            <a:pPr lvl="2"/>
            <a:r>
              <a:rPr lang="en-US" sz="1400" dirty="0" smtClean="0"/>
              <a:t>High error rate, but useful for motif discovery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Compare to control: say you have a known sequence from PCR (which loses base mod info), you can compare PCR sample to native sample</a:t>
            </a:r>
          </a:p>
          <a:p>
            <a:pPr lvl="2"/>
            <a:r>
              <a:rPr lang="en-US" sz="1200" dirty="0" smtClean="0"/>
              <a:t>Most robust / highest AUC, but requires second set of reads for comparison</a:t>
            </a:r>
            <a:endParaRPr lang="en-US" sz="1400" dirty="0" smtClean="0"/>
          </a:p>
          <a:p>
            <a:r>
              <a:rPr lang="en-US" sz="2200" dirty="0" err="1" smtClean="0"/>
              <a:t>Tombo</a:t>
            </a:r>
            <a:r>
              <a:rPr lang="en-US" sz="2200" dirty="0" smtClean="0"/>
              <a:t> allows you to train on </a:t>
            </a:r>
            <a:r>
              <a:rPr lang="en-US" sz="2200" i="1" dirty="0" smtClean="0"/>
              <a:t>de novo </a:t>
            </a:r>
            <a:r>
              <a:rPr lang="en-US" sz="2200" dirty="0" smtClean="0"/>
              <a:t>discovery of modified motifs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1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3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PacBio</a:t>
            </a:r>
            <a:r>
              <a:rPr lang="en-US" dirty="0" smtClean="0"/>
              <a:t> </a:t>
            </a:r>
            <a:r>
              <a:rPr lang="en-US" dirty="0" err="1" smtClean="0"/>
              <a:t>HiFi</a:t>
            </a:r>
            <a:endParaRPr lang="en-US" dirty="0" smtClean="0"/>
          </a:p>
          <a:p>
            <a:r>
              <a:rPr lang="en-US" dirty="0" err="1" smtClean="0"/>
              <a:t>PacBio</a:t>
            </a:r>
            <a:r>
              <a:rPr lang="en-US" dirty="0" smtClean="0"/>
              <a:t> CLR</a:t>
            </a:r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r>
              <a:rPr lang="en-US" dirty="0" smtClean="0"/>
              <a:t> (</a:t>
            </a:r>
            <a:r>
              <a:rPr lang="en-US" dirty="0" err="1" smtClean="0"/>
              <a:t>Unsheared</a:t>
            </a:r>
            <a:r>
              <a:rPr lang="en-US" dirty="0" smtClean="0"/>
              <a:t> </a:t>
            </a:r>
            <a:r>
              <a:rPr lang="en-US" dirty="0" err="1" smtClean="0"/>
              <a:t>PromethION</a:t>
            </a:r>
            <a:r>
              <a:rPr lang="en-US" dirty="0" smtClean="0"/>
              <a:t> data)</a:t>
            </a:r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r>
              <a:rPr lang="en-US" dirty="0" smtClean="0"/>
              <a:t> (Ultra-long </a:t>
            </a:r>
            <a:r>
              <a:rPr lang="en-US" dirty="0" err="1" smtClean="0"/>
              <a:t>GridION</a:t>
            </a:r>
            <a:r>
              <a:rPr lang="en-US" dirty="0" smtClean="0"/>
              <a:t> data)</a:t>
            </a:r>
          </a:p>
          <a:p>
            <a:r>
              <a:rPr lang="en-US" dirty="0" smtClean="0"/>
              <a:t>Hi-C</a:t>
            </a:r>
          </a:p>
          <a:p>
            <a:r>
              <a:rPr lang="en-US" dirty="0" smtClean="0"/>
              <a:t>Strand-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smtClean="0"/>
              <a:t>10X Genomics</a:t>
            </a:r>
          </a:p>
          <a:p>
            <a:r>
              <a:rPr lang="en-US" dirty="0" err="1" smtClean="0"/>
              <a:t>BioNano</a:t>
            </a:r>
            <a:r>
              <a:rPr lang="en-US" dirty="0" smtClean="0"/>
              <a:t> Maps DLE1 Data collected (Molecules &gt;150 </a:t>
            </a:r>
            <a:r>
              <a:rPr lang="en-US" dirty="0" err="1" smtClean="0"/>
              <a:t>kbp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Illumina: Whole genome data, 300x PCR-free Illumina 150bp + 40x PCR-free 250bp, from GIAB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23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PacBio</a:t>
            </a:r>
            <a:r>
              <a:rPr lang="en-US" dirty="0" smtClean="0"/>
              <a:t> </a:t>
            </a:r>
            <a:r>
              <a:rPr lang="en-US" dirty="0" err="1" smtClean="0"/>
              <a:t>HiFi</a:t>
            </a:r>
            <a:endParaRPr lang="en-US" dirty="0" smtClean="0"/>
          </a:p>
          <a:p>
            <a:r>
              <a:rPr lang="en-US" dirty="0" err="1" smtClean="0"/>
              <a:t>PacBio</a:t>
            </a:r>
            <a:r>
              <a:rPr lang="en-US" dirty="0" smtClean="0"/>
              <a:t> CLR</a:t>
            </a:r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r>
              <a:rPr lang="en-US" dirty="0" smtClean="0"/>
              <a:t> (</a:t>
            </a:r>
            <a:r>
              <a:rPr lang="en-US" dirty="0" err="1" smtClean="0"/>
              <a:t>Unsheared</a:t>
            </a:r>
            <a:r>
              <a:rPr lang="en-US" dirty="0" smtClean="0"/>
              <a:t> </a:t>
            </a:r>
            <a:r>
              <a:rPr lang="en-US" dirty="0" err="1" smtClean="0"/>
              <a:t>PromethION</a:t>
            </a:r>
            <a:r>
              <a:rPr lang="en-US" dirty="0" smtClean="0"/>
              <a:t> data)</a:t>
            </a:r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r>
              <a:rPr lang="en-US" dirty="0" smtClean="0"/>
              <a:t> (Ultra-long </a:t>
            </a:r>
            <a:r>
              <a:rPr lang="en-US" dirty="0" err="1" smtClean="0"/>
              <a:t>GridION</a:t>
            </a:r>
            <a:r>
              <a:rPr lang="en-US" dirty="0" smtClean="0"/>
              <a:t> data)</a:t>
            </a:r>
          </a:p>
          <a:p>
            <a:r>
              <a:rPr lang="en-US" dirty="0" smtClean="0"/>
              <a:t>Hi-C</a:t>
            </a:r>
          </a:p>
          <a:p>
            <a:r>
              <a:rPr lang="en-US" dirty="0" smtClean="0"/>
              <a:t>Strand-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smtClean="0"/>
              <a:t>10X Genomics</a:t>
            </a:r>
          </a:p>
          <a:p>
            <a:r>
              <a:rPr lang="en-US" dirty="0" err="1" smtClean="0"/>
              <a:t>BioNano</a:t>
            </a:r>
            <a:r>
              <a:rPr lang="en-US" dirty="0" smtClean="0"/>
              <a:t> Maps DLE1 Data collected (Molecules &gt;150 </a:t>
            </a:r>
            <a:r>
              <a:rPr lang="en-US" dirty="0" err="1" smtClean="0"/>
              <a:t>kbp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Illumina: Whole genome data, 300x PCR-free Illumina 150bp + 40x PCR-free 250bp, from GIAB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77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E575EF-0E6D-0C4E-BA7E-92AD77804AB1}" type="slidenum">
              <a:rPr lang="en-US"/>
              <a:pPr/>
              <a:t>37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6145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Recurrent Neural Networks (RNNs) (Table 1), which do not explicitly rely on k-</a:t>
            </a:r>
            <a:r>
              <a:rPr lang="en-US" dirty="0" err="1" smtClean="0"/>
              <a:t>mer</a:t>
            </a:r>
            <a:r>
              <a:rPr lang="en-US" dirty="0" smtClean="0"/>
              <a:t> length and are able to take longer range information (i.e., &gt;k bp) into account. Since information about the DNA sequence is contained in events both upstream and downstream of the current event, </a:t>
            </a:r>
            <a:r>
              <a:rPr lang="en-US" dirty="0" err="1" smtClean="0"/>
              <a:t>DeepNano</a:t>
            </a:r>
            <a:r>
              <a:rPr lang="en-US" dirty="0" smtClean="0"/>
              <a:t> uses a bidirectional RNN that makes predictions for events in each direction and combines the two predictions for each event in the next layer of the neural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96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Connectionist Temporal Classification, an algorithm used to train deep neural networks in speech recognition, handwriting recognition and other sequence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Disease onset</a:t>
            </a:r>
          </a:p>
          <a:p>
            <a:r>
              <a:rPr lang="en-US" dirty="0" smtClean="0"/>
              <a:t>Differential methylation in IDH-mutated AMLs vs. normal bone marrow (left) and rearranged</a:t>
            </a:r>
            <a:r>
              <a:rPr lang="en-US" baseline="0" dirty="0" smtClean="0"/>
              <a:t> Mixed Lineage </a:t>
            </a:r>
            <a:r>
              <a:rPr lang="en-US" baseline="0" dirty="0" err="1" smtClean="0"/>
              <a:t>Leukemi</a:t>
            </a:r>
            <a:r>
              <a:rPr lang="en-US" baseline="0" dirty="0" smtClean="0"/>
              <a:t> </a:t>
            </a:r>
            <a:r>
              <a:rPr lang="en-US" dirty="0" smtClean="0"/>
              <a:t>AMLs </a:t>
            </a:r>
            <a:r>
              <a:rPr lang="en-US" dirty="0" err="1" smtClean="0"/>
              <a:t>vs</a:t>
            </a:r>
            <a:r>
              <a:rPr lang="en-US" dirty="0" smtClean="0"/>
              <a:t> NBM (right)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7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damage sites lead to disrupted epigenome regulation - these disrupted cellular pathways can lead to faster aging. Shown in inducible changes in the epigenome (ICE)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Pioneering experiments in PNAS in 2013: “5-Methyl cytosine would give you slightly different current signal than cytosine”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04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is sampled over time at around 4 kilohertz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picoampere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current over time reflect different nucleotides passing through the pore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heart of the matter is examining this electrical current data and interpreting it for nucleic acids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4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Mutated methyltransferase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1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Recurrent Neural Networks (RNNs) (Table 1), which do not explicitly rely on k-</a:t>
            </a:r>
            <a:r>
              <a:rPr lang="en-US" dirty="0" err="1" smtClean="0"/>
              <a:t>mer</a:t>
            </a:r>
            <a:r>
              <a:rPr lang="en-US" dirty="0" smtClean="0"/>
              <a:t> length and are able to take longer range information (i.e., &gt;k bp) into account. Since information about the DNA sequence is contained in events both upstream and downstream of the current event, </a:t>
            </a:r>
            <a:r>
              <a:rPr lang="en-US" dirty="0" err="1" smtClean="0"/>
              <a:t>DeepNano</a:t>
            </a:r>
            <a:r>
              <a:rPr lang="en-US" dirty="0" smtClean="0"/>
              <a:t> uses a bidirectional RNN that makes predictions for events in each direction and combines the two predictions for each event in the next layer of the neural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Jared Simpson </a:t>
            </a:r>
            <a:r>
              <a:rPr lang="en-US" sz="1800" baseline="0" dirty="0" smtClean="0"/>
              <a:t> // </a:t>
            </a:r>
            <a:r>
              <a:rPr lang="en-US" sz="1800" dirty="0" smtClean="0"/>
              <a:t>Pioneering experiments in PNAS in 2013: “5-Methyl cytosine would give you slightly different current signal than cytosine”</a:t>
            </a:r>
          </a:p>
          <a:p>
            <a:endParaRPr lang="en-US" sz="1800" dirty="0" smtClean="0"/>
          </a:p>
          <a:p>
            <a:r>
              <a:rPr lang="en-US" sz="1800" dirty="0" smtClean="0"/>
              <a:t>Winston </a:t>
            </a:r>
            <a:r>
              <a:rPr lang="en-US" sz="1800" dirty="0" err="1" smtClean="0"/>
              <a:t>Timp</a:t>
            </a:r>
            <a:r>
              <a:rPr lang="en-US" sz="1800" dirty="0" smtClean="0"/>
              <a:t> and Simpson published proof of principle in 2017 published in Nature Methods on detecting methylation in </a:t>
            </a:r>
            <a:r>
              <a:rPr lang="en-US" sz="1800" dirty="0" err="1" smtClean="0"/>
              <a:t>Nanopore</a:t>
            </a:r>
            <a:r>
              <a:rPr lang="en-US" sz="1800" dirty="0" smtClean="0"/>
              <a:t> data</a:t>
            </a:r>
          </a:p>
          <a:p>
            <a:endParaRPr lang="en-US" sz="1800" dirty="0" smtClean="0"/>
          </a:p>
          <a:p>
            <a:r>
              <a:rPr lang="en-US" sz="1600" dirty="0" smtClean="0"/>
              <a:t>Trained on </a:t>
            </a:r>
            <a:r>
              <a:rPr lang="en-US" sz="1600" i="1" dirty="0" smtClean="0"/>
              <a:t>E. coli </a:t>
            </a:r>
            <a:r>
              <a:rPr lang="en-US" sz="1600" dirty="0" smtClean="0"/>
              <a:t>and used methyltransferase to methylate DNA and fit </a:t>
            </a:r>
            <a:r>
              <a:rPr lang="en-US" sz="1600" dirty="0" err="1" smtClean="0"/>
              <a:t>distrubtions</a:t>
            </a:r>
            <a:r>
              <a:rPr lang="en-US" sz="1600" dirty="0" smtClean="0"/>
              <a:t> for methylated and </a:t>
            </a:r>
            <a:r>
              <a:rPr lang="en-US" sz="1600" dirty="0" err="1" smtClean="0"/>
              <a:t>unmethylated</a:t>
            </a:r>
            <a:r>
              <a:rPr lang="en-US" sz="1600" dirty="0" smtClean="0"/>
              <a:t> sequences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In 2018, Jain et al. with NA12878 Sequencing Consortium sequenced genome at 30x just with </a:t>
            </a:r>
            <a:r>
              <a:rPr lang="en-US" sz="2000" dirty="0" err="1" smtClean="0"/>
              <a:t>Nanopore</a:t>
            </a:r>
            <a:endParaRPr lang="en-US" sz="2000" dirty="0" smtClean="0"/>
          </a:p>
          <a:p>
            <a:pPr lvl="1"/>
            <a:r>
              <a:rPr lang="en-US" sz="1600" dirty="0" smtClean="0"/>
              <a:t>Simpson calculated methylation using previous method and showed concordance to ENCODE bisulfite data</a:t>
            </a:r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B2FA-96F9-4342-BD01-7770C1EE45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2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4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8D23-A8AA-9F4C-A565-A0983685C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1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1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5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D042-D4BD-804B-AC5B-A1C5BF3FFD80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E682-69BA-504C-A5C5-6CB3464A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github.com/nanoporetech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github.com/LankyCyril/edgecase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al-mcintyre/mCaller" TargetMode="Externa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https://nanopolish.readthedocs.io/en/latest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s://nanopolish.readthedocs.io/en/latest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s://nanoporetech.github.io/tomb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s://nanoporetech.github.io/tomb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nanoporetech/megalod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s://github.com/human-pangenomics/HG002_Data_Freeze_v1.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man-pangenomics/HG002_Data_Freeze_v1.0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2.wdp"/><Relationship Id="rId5" Type="http://schemas.microsoft.com/office/2007/relationships/hdphoto" Target="../media/hdphoto3.wdp"/><Relationship Id="rId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s://github.com/nanoporetech/bonito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0458" y="0"/>
            <a:ext cx="9144000" cy="5083367"/>
          </a:xfrm>
          <a:prstGeom prst="rect">
            <a:avLst/>
          </a:prstGeom>
        </p:spPr>
      </p:pic>
      <p:pic>
        <p:nvPicPr>
          <p:cNvPr id="1028" name="Picture 4" descr="ig. 1"/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r="41842" b="52109"/>
          <a:stretch/>
        </p:blipFill>
        <p:spPr bwMode="auto">
          <a:xfrm>
            <a:off x="7984637" y="2352629"/>
            <a:ext cx="5155161" cy="495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glow rad="469900">
              <a:schemeClr val="accent1">
                <a:alpha val="40000"/>
              </a:schemeClr>
            </a:glow>
            <a:softEdge rad="0"/>
          </a:effectLst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ysClr val="windowText" lastClr="000000"/>
                </a:solidFill>
                <a:effectLst>
                  <a:glow rad="444500">
                    <a:schemeClr val="bg1"/>
                  </a:glow>
                </a:effectLst>
                <a:latin typeface="Arial" charset="0"/>
                <a:ea typeface="Arial" charset="0"/>
                <a:cs typeface="Arial" charset="0"/>
              </a:rPr>
              <a:t>Detection of Base Modifications using </a:t>
            </a:r>
            <a:br>
              <a:rPr lang="en-US" dirty="0" smtClean="0">
                <a:solidFill>
                  <a:sysClr val="windowText" lastClr="000000"/>
                </a:solidFill>
                <a:effectLst>
                  <a:glow rad="444500">
                    <a:schemeClr val="bg1"/>
                  </a:glo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dirty="0" err="1" smtClean="0">
                <a:solidFill>
                  <a:sysClr val="windowText" lastClr="000000"/>
                </a:solidFill>
                <a:effectLst>
                  <a:glow rad="444500">
                    <a:schemeClr val="bg1"/>
                  </a:glow>
                </a:effectLst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dirty="0" smtClean="0">
                <a:solidFill>
                  <a:sysClr val="windowText" lastClr="000000"/>
                </a:solidFill>
                <a:effectLst>
                  <a:glow rad="444500">
                    <a:schemeClr val="bg1"/>
                  </a:glow>
                </a:effectLst>
                <a:latin typeface="Arial" charset="0"/>
                <a:ea typeface="Arial" charset="0"/>
                <a:cs typeface="Arial" charset="0"/>
              </a:rPr>
              <a:t> Sequencing</a:t>
            </a:r>
            <a:endParaRPr lang="en-US" dirty="0">
              <a:solidFill>
                <a:sysClr val="windowText" lastClr="000000"/>
              </a:solidFill>
              <a:effectLst>
                <a:glow rad="444500">
                  <a:schemeClr val="bg1"/>
                </a:glo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effectLst>
                  <a:glow rad="495300">
                    <a:schemeClr val="bg1"/>
                  </a:glow>
                </a:effectLst>
              </a:rPr>
              <a:t>Jonathan Foox</a:t>
            </a:r>
          </a:p>
          <a:p>
            <a:pPr algn="l"/>
            <a:r>
              <a:rPr lang="en-US" dirty="0" smtClean="0">
                <a:effectLst>
                  <a:glow rad="495300">
                    <a:schemeClr val="bg1"/>
                  </a:glow>
                </a:effectLst>
              </a:rPr>
              <a:t>Postdoctoral Associate</a:t>
            </a:r>
          </a:p>
          <a:p>
            <a:pPr algn="l"/>
            <a:r>
              <a:rPr lang="en-US" dirty="0" smtClean="0">
                <a:effectLst>
                  <a:glow rad="495300">
                    <a:schemeClr val="bg1"/>
                  </a:glow>
                </a:effectLst>
              </a:rPr>
              <a:t>Institute for Computational Biomedicine</a:t>
            </a:r>
          </a:p>
        </p:txBody>
      </p:sp>
      <p:pic>
        <p:nvPicPr>
          <p:cNvPr id="1034" name="Picture 10" descr="IAB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49" y="5257800"/>
            <a:ext cx="1047910" cy="1455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oxford nanopor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3" y="6052457"/>
            <a:ext cx="3831949" cy="660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rand.weill.cornell.edu/sites/default/files/logo_files/WCM_MB_LOGO_VTST3L_CLR_R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23" y="4455886"/>
            <a:ext cx="2616399" cy="2598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Electrical Current Data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ttps://konradpaszkiewicz.files.wordpress.com/2014/04/cap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1394141"/>
            <a:ext cx="8153402" cy="5065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Electrical Current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035" y="1765998"/>
            <a:ext cx="5351929" cy="40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Electrical Current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036" y="1765998"/>
            <a:ext cx="5351929" cy="4013947"/>
          </a:xfrm>
          <a:prstGeom prst="rect">
            <a:avLst/>
          </a:prstGeom>
        </p:spPr>
      </p:pic>
      <p:pic>
        <p:nvPicPr>
          <p:cNvPr id="2050" name="Picture 2" descr="https://konradpaszkiewicz.files.wordpress.com/2014/04/capture5.png"/>
          <p:cNvPicPr>
            <a:picLocks noChangeAspect="1" noChangeArrowheads="1"/>
          </p:cNvPicPr>
          <p:nvPr/>
        </p:nvPicPr>
        <p:blipFill rotWithShape="1">
          <a:blip r:embed="rId4">
            <a:alphaModFix amt="5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88" t="4714" r="36659" b="31651"/>
          <a:stretch/>
        </p:blipFill>
        <p:spPr bwMode="auto">
          <a:xfrm>
            <a:off x="4793673" y="1384177"/>
            <a:ext cx="2854037" cy="3253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85018" y="22998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045"/>
            <a:ext cx="12191999" cy="812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(Some) Common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Tools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71312"/>
              </p:ext>
            </p:extLst>
          </p:nvPr>
        </p:nvGraphicFramePr>
        <p:xfrm>
          <a:off x="1413218" y="1124193"/>
          <a:ext cx="9365564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52"/>
                <a:gridCol w="1663528"/>
                <a:gridCol w="1663528"/>
                <a:gridCol w="1663528"/>
                <a:gridCol w="1663528"/>
              </a:tblGrid>
              <a:tr h="3805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Tool Name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Signal</a:t>
                      </a:r>
                      <a:r>
                        <a:rPr lang="en-US" baseline="0" dirty="0" smtClean="0"/>
                        <a:t> to sequence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 modification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Variant calling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Consensus calling</a:t>
                      </a:r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albacore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scrappie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flappie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guppy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bonito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nanopolish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tombo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deepsignal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nanoraw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signalalign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megalodon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racon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  <a:tr h="2174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medaka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59986" y="6482903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 </a:t>
            </a:r>
            <a:r>
              <a:rPr lang="is-IS" dirty="0" smtClean="0"/>
              <a:t>…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8" y="1583620"/>
            <a:ext cx="6619874" cy="4905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3783" y="6488668"/>
            <a:ext cx="378821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https://github.com/nanoporetech</a:t>
            </a:r>
            <a:endParaRPr lang="en-US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>
            <a:normAutofit fontScale="90000"/>
          </a:bodyPr>
          <a:lstStyle/>
          <a:p>
            <a:pPr algn="ctr">
              <a:tabLst>
                <a:tab pos="7080250" algn="l"/>
              </a:tabLst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Rapidly changing software, but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very collaborative community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Keeping up with the chemistry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 descr="ig.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34" y="1443875"/>
            <a:ext cx="8182511" cy="44528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5383" y="5896741"/>
            <a:ext cx="9248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Rang, F.J., </a:t>
            </a:r>
            <a:r>
              <a:rPr lang="en-US" sz="16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Kloosterman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, W.P. &amp; de Ridder, J. From squiggle to </a:t>
            </a:r>
            <a:r>
              <a:rPr lang="en-US" sz="16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basepair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: computational approaches for improving </a:t>
            </a:r>
            <a:r>
              <a:rPr lang="en-US" sz="16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 sequencing read accuracy. </a:t>
            </a:r>
            <a:r>
              <a:rPr lang="en-US" sz="1600" i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Genome </a:t>
            </a:r>
            <a:r>
              <a:rPr lang="en-US" sz="1600" i="1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Biol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19, 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90 (2018). https://</a:t>
            </a:r>
            <a:r>
              <a:rPr lang="en-US" sz="16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doi.org</a:t>
            </a:r>
            <a:r>
              <a:rPr lang="en-US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/10.1186/s13059-018-1462-9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ish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mage result for min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3" y="1097007"/>
            <a:ext cx="3590576" cy="2362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32" y="3459892"/>
            <a:ext cx="359057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MinKNOW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75943" y="1886313"/>
            <a:ext cx="3574981" cy="2186130"/>
            <a:chOff x="2890508" y="4098312"/>
            <a:chExt cx="3574981" cy="2186130"/>
          </a:xfrm>
        </p:grpSpPr>
        <p:pic>
          <p:nvPicPr>
            <p:cNvPr id="1034" name="Picture 10" descr="mage result for albac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90508" y="4098312"/>
              <a:ext cx="3574981" cy="17567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890508" y="5822777"/>
              <a:ext cx="3574981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Albacore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28920" y="2120190"/>
            <a:ext cx="3623625" cy="2555000"/>
            <a:chOff x="6465489" y="1530502"/>
            <a:chExt cx="3623625" cy="2555000"/>
          </a:xfrm>
        </p:grpSpPr>
        <p:pic>
          <p:nvPicPr>
            <p:cNvPr id="1028" name="Picture 4" descr="mage result for gup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489" y="1530502"/>
              <a:ext cx="3623625" cy="213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65489" y="3623837"/>
              <a:ext cx="3623625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Guppy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9028" y="2612458"/>
            <a:ext cx="3574981" cy="2218443"/>
            <a:chOff x="7973497" y="4296831"/>
            <a:chExt cx="3574981" cy="2218443"/>
          </a:xfrm>
        </p:grpSpPr>
        <p:pic>
          <p:nvPicPr>
            <p:cNvPr id="13" name="Picture 10" descr="mage result for albac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73497" y="4296831"/>
              <a:ext cx="3574981" cy="17567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973497" y="6053609"/>
              <a:ext cx="3574981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Tombo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49887" y="3151409"/>
            <a:ext cx="3784700" cy="1896567"/>
            <a:chOff x="3641957" y="3442498"/>
            <a:chExt cx="3784700" cy="1896567"/>
          </a:xfrm>
        </p:grpSpPr>
        <p:pic>
          <p:nvPicPr>
            <p:cNvPr id="1042" name="Picture 18" descr="mage result for medaka fis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41957" y="3442498"/>
              <a:ext cx="3761308" cy="14206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641957" y="4877400"/>
              <a:ext cx="378470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/>
                <a:t>Medaka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45364" y="3368769"/>
            <a:ext cx="3615826" cy="3103490"/>
            <a:chOff x="3924209" y="3180645"/>
            <a:chExt cx="3615826" cy="3103490"/>
          </a:xfrm>
        </p:grpSpPr>
        <p:pic>
          <p:nvPicPr>
            <p:cNvPr id="1036" name="Picture 12" descr="mage result for taiyak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054" y="3180645"/>
              <a:ext cx="3574981" cy="26812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924209" y="5822470"/>
              <a:ext cx="361582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Taiyaki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94778" y="3459892"/>
            <a:ext cx="3761308" cy="3245299"/>
            <a:chOff x="8699632" y="3573663"/>
            <a:chExt cx="3761308" cy="3245299"/>
          </a:xfrm>
        </p:grpSpPr>
        <p:pic>
          <p:nvPicPr>
            <p:cNvPr id="1038" name="Picture 14" descr="mage result for bonit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632" y="3573663"/>
              <a:ext cx="3761308" cy="28209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699632" y="6357297"/>
              <a:ext cx="376130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Bonito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8734" y="569937"/>
            <a:ext cx="11464568" cy="6363440"/>
            <a:chOff x="678734" y="569937"/>
            <a:chExt cx="11464568" cy="636344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78734" y="909736"/>
              <a:ext cx="9343807" cy="602364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825779" y="569937"/>
              <a:ext cx="3317523" cy="3108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Megalodon</a:t>
              </a:r>
              <a:endParaRPr lang="en-US" sz="2800" b="1" dirty="0" smtClean="0"/>
            </a:p>
            <a:p>
              <a:r>
                <a:rPr lang="en-US" sz="2800" dirty="0" smtClean="0"/>
                <a:t>-Base caller</a:t>
              </a:r>
            </a:p>
            <a:p>
              <a:r>
                <a:rPr lang="en-US" sz="2800" dirty="0"/>
                <a:t>-Consensus </a:t>
              </a:r>
              <a:r>
                <a:rPr lang="en-US" sz="2800" dirty="0" smtClean="0"/>
                <a:t>caller</a:t>
              </a:r>
              <a:endParaRPr lang="en-US" sz="2800" dirty="0"/>
            </a:p>
            <a:p>
              <a:r>
                <a:rPr lang="en-US" sz="2800" dirty="0"/>
                <a:t>-Variant caller</a:t>
              </a:r>
            </a:p>
            <a:p>
              <a:r>
                <a:rPr lang="en-US" sz="2800" dirty="0" smtClean="0"/>
                <a:t>-Reference mapper</a:t>
              </a:r>
            </a:p>
            <a:p>
              <a:r>
                <a:rPr lang="en-US" sz="2800" dirty="0" smtClean="0"/>
                <a:t>-Mod detector</a:t>
              </a:r>
            </a:p>
            <a:p>
              <a:endParaRPr lang="en-US" sz="2800" dirty="0"/>
            </a:p>
          </p:txBody>
        </p:sp>
      </p:grp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Calling nucleotides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3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Guppy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to call standard bases with RNNs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4" y="1218440"/>
            <a:ext cx="3657600" cy="48701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88559"/>
            <a:ext cx="4426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Rang, F.J., </a:t>
            </a:r>
            <a:r>
              <a:rPr lang="en-US" sz="11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Kloosterman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, W.P. &amp; de Ridder, J. From squiggle to </a:t>
            </a:r>
            <a:r>
              <a:rPr lang="en-US" sz="11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basepair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: computational approaches for improving </a:t>
            </a:r>
            <a:r>
              <a:rPr lang="en-US" sz="11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 sequencing read accuracy. </a:t>
            </a:r>
            <a:r>
              <a:rPr lang="en-US" sz="1100" i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Genome </a:t>
            </a:r>
            <a:r>
              <a:rPr lang="en-US" sz="1100" i="1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Biol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1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19, 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90 (2018). https://</a:t>
            </a:r>
            <a:r>
              <a:rPr lang="en-US" sz="11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doi.org</a:t>
            </a:r>
            <a:r>
              <a:rPr lang="en-US" sz="11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/10.1186/s13059-018-1462-9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igure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4" b="35531"/>
          <a:stretch/>
        </p:blipFill>
        <p:spPr bwMode="auto">
          <a:xfrm>
            <a:off x="4563523" y="1218440"/>
            <a:ext cx="6564172" cy="4562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31695" y="60826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Adapted from: Wick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, R.R., Judd, L.M. &amp; Holt, K.E. Performance of neural network </a:t>
            </a:r>
            <a:r>
              <a:rPr lang="en-US" sz="12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basecalling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 tools for Oxford </a:t>
            </a:r>
            <a:r>
              <a:rPr lang="en-US" sz="12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 sequencing. </a:t>
            </a:r>
            <a:r>
              <a:rPr lang="en-US" sz="1200" i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Genome </a:t>
            </a:r>
            <a:r>
              <a:rPr lang="en-US" sz="1200" i="1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Biol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2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20, 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129 (2019). https://</a:t>
            </a:r>
            <a:r>
              <a:rPr lang="en-US" sz="12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doi.org</a:t>
            </a:r>
            <a:r>
              <a:rPr lang="en-US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/10.1186/s13059-019-1727-y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2" descr="igure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8" t="23115" b="25191"/>
          <a:stretch/>
        </p:blipFill>
        <p:spPr bwMode="auto">
          <a:xfrm>
            <a:off x="11127695" y="2421047"/>
            <a:ext cx="1064305" cy="245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4541" y="992279"/>
            <a:ext cx="5064371" cy="56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2" y="99055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6956" y="99055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1286" y="97059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4103" y="968183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8h - </a:t>
            </a:r>
            <a:r>
              <a:rPr lang="en-US" sz="1200" dirty="0" err="1"/>
              <a:t>aphidicolin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497487" y="992281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metaphase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118" y="1727871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Anti-</a:t>
            </a:r>
            <a:r>
              <a:rPr lang="en-US" sz="1200" b="1" dirty="0" err="1"/>
              <a:t>mC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3159" y="360765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Anti-DNA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2" y="457157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22h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3155" y="456983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3372" y="457157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45h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8118" y="5637070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Anti-</a:t>
            </a:r>
            <a:r>
              <a:rPr lang="en-US" sz="1200" b="1" dirty="0" err="1"/>
              <a:t>mC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389252" y="654974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Mayer et al, 2000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97524"/>
            <a:ext cx="12191999" cy="80909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mC</a:t>
            </a:r>
            <a:r>
              <a:rPr lang="en-US" dirty="0"/>
              <a:t> is important </a:t>
            </a:r>
            <a:r>
              <a:rPr lang="en-US" dirty="0" smtClean="0"/>
              <a:t>on day one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28801" y="1281979"/>
            <a:ext cx="825867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30401" y="2197101"/>
            <a:ext cx="569387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egg</a:t>
            </a:r>
          </a:p>
        </p:txBody>
      </p:sp>
      <p:cxnSp>
        <p:nvCxnSpPr>
          <p:cNvPr id="18" name="Straight Arrow Connector 17"/>
          <p:cNvCxnSpPr>
            <a:stCxn id="2" idx="3"/>
          </p:cNvCxnSpPr>
          <p:nvPr/>
        </p:nvCxnSpPr>
        <p:spPr>
          <a:xfrm>
            <a:off x="2654668" y="1466645"/>
            <a:ext cx="889873" cy="19258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47226" y="2406444"/>
            <a:ext cx="1097314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7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you get is what you train 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649"/>
            <a:ext cx="12192000" cy="4864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19336"/>
            <a:ext cx="78832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Haplotype Diversity and Sequence Heterogeneity of Human Telomeres. </a:t>
            </a:r>
            <a:endParaRPr lang="en-US" sz="1400" b="1" dirty="0" smtClean="0"/>
          </a:p>
          <a:p>
            <a:r>
              <a:rPr lang="en-US" sz="1400" dirty="0" smtClean="0"/>
              <a:t>Kirill </a:t>
            </a:r>
            <a:r>
              <a:rPr lang="en-US" sz="1400" dirty="0" err="1" smtClean="0"/>
              <a:t>Grigorev</a:t>
            </a:r>
            <a:r>
              <a:rPr lang="en-US" sz="1400" dirty="0" smtClean="0"/>
              <a:t>*, </a:t>
            </a:r>
            <a:r>
              <a:rPr lang="en-US" sz="1400" dirty="0"/>
              <a:t>Jonathan </a:t>
            </a:r>
            <a:r>
              <a:rPr lang="en-US" sz="1400" dirty="0" smtClean="0"/>
              <a:t>Foox*, </a:t>
            </a:r>
            <a:r>
              <a:rPr lang="en-US" sz="1400" dirty="0"/>
              <a:t>Daniela </a:t>
            </a:r>
            <a:r>
              <a:rPr lang="en-US" sz="1400" dirty="0" err="1"/>
              <a:t>Bezdan</a:t>
            </a:r>
            <a:r>
              <a:rPr lang="en-US" sz="1400" dirty="0"/>
              <a:t>, Daniel Butler, Jared J. </a:t>
            </a:r>
            <a:r>
              <a:rPr lang="en-US" sz="1400" dirty="0" err="1"/>
              <a:t>Luxton</a:t>
            </a:r>
            <a:r>
              <a:rPr lang="en-US" sz="1400" dirty="0"/>
              <a:t>, Jake Reed, </a:t>
            </a:r>
            <a:r>
              <a:rPr lang="en-US" sz="1400" dirty="0" err="1"/>
              <a:t>Cem</a:t>
            </a:r>
            <a:r>
              <a:rPr lang="en-US" sz="1400" dirty="0"/>
              <a:t> </a:t>
            </a:r>
            <a:r>
              <a:rPr lang="en-US" sz="1400" dirty="0" err="1"/>
              <a:t>Meydan</a:t>
            </a:r>
            <a:r>
              <a:rPr lang="en-US" sz="1400" dirty="0"/>
              <a:t>, Susan M. Bailey, Christopher E. Mason. </a:t>
            </a:r>
            <a:r>
              <a:rPr lang="en-US" sz="1400" dirty="0" err="1" smtClean="0"/>
              <a:t>doi</a:t>
            </a:r>
            <a:r>
              <a:rPr lang="en-US" sz="1400" dirty="0" smtClean="0"/>
              <a:t>: https</a:t>
            </a:r>
            <a:r>
              <a:rPr lang="en-US" sz="1400" dirty="0"/>
              <a:t>://</a:t>
            </a:r>
            <a:r>
              <a:rPr lang="en-US" sz="1400" dirty="0" err="1"/>
              <a:t>doi.org</a:t>
            </a:r>
            <a:r>
              <a:rPr lang="en-US" sz="1400" dirty="0"/>
              <a:t>/10.1101/2020.01.31.929307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6866" y="6334779"/>
            <a:ext cx="3621504" cy="30777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hlinkClick r:id="rId3"/>
              </a:rPr>
              <a:t>https://github.com/LankyCyril/edgecase/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514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What you get is what you train 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09" y="1097007"/>
            <a:ext cx="8174182" cy="52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What you get is what you train 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53" y="1097006"/>
            <a:ext cx="8476218" cy="50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Some regions are “easier” than others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8" y="1199686"/>
            <a:ext cx="6789974" cy="5658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2896" y="3926164"/>
            <a:ext cx="2408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Multi-Platform Assessment of DNA Sequencing Performance using Human and Bacterial Reference Genomes in the ABRF Next-Generation Sequencing </a:t>
            </a:r>
            <a:r>
              <a:rPr lang="en-US" sz="1200" b="1" dirty="0" smtClean="0"/>
              <a:t>Study.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Jonathan </a:t>
            </a:r>
            <a:r>
              <a:rPr lang="en-US" sz="1200" dirty="0"/>
              <a:t>Foox</a:t>
            </a:r>
            <a:r>
              <a:rPr lang="en-US" sz="1200" dirty="0" smtClean="0"/>
              <a:t>, </a:t>
            </a:r>
            <a:r>
              <a:rPr lang="en-US" sz="1200" dirty="0"/>
              <a:t>Scott W </a:t>
            </a:r>
            <a:r>
              <a:rPr lang="en-US" sz="1200" dirty="0" err="1"/>
              <a:t>Tighe</a:t>
            </a:r>
            <a:r>
              <a:rPr lang="en-US" sz="1200" dirty="0"/>
              <a:t>, Charles M Nicolet, Justin M. </a:t>
            </a:r>
            <a:r>
              <a:rPr lang="en-US" sz="1200" dirty="0" err="1"/>
              <a:t>Zook</a:t>
            </a:r>
            <a:r>
              <a:rPr lang="en-US" sz="1200" dirty="0"/>
              <a:t>, Zachary T. Herbert, Derek Warner, George S Grills, Shawn Levy, Jenny Xiang, Alicia </a:t>
            </a:r>
            <a:r>
              <a:rPr lang="en-US" sz="1200" dirty="0" err="1"/>
              <a:t>Alonszo</a:t>
            </a:r>
            <a:r>
              <a:rPr lang="en-US" sz="1200" dirty="0"/>
              <a:t>, Gary P. </a:t>
            </a:r>
            <a:r>
              <a:rPr lang="en-US" sz="1200" dirty="0" err="1"/>
              <a:t>Schroth</a:t>
            </a:r>
            <a:r>
              <a:rPr lang="en-US" sz="1200" dirty="0"/>
              <a:t>, William </a:t>
            </a:r>
            <a:r>
              <a:rPr lang="en-US" sz="1200" dirty="0" err="1"/>
              <a:t>Farmerie</a:t>
            </a:r>
            <a:r>
              <a:rPr lang="en-US" sz="1200" dirty="0"/>
              <a:t>, Don A. Baldwin, Christopher E. </a:t>
            </a:r>
            <a:r>
              <a:rPr lang="en-US" sz="1200" dirty="0" smtClean="0"/>
              <a:t>Mason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63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Calling base mods!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07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mCaller</a:t>
            </a:r>
            <a:r>
              <a:rPr lang="en-US" dirty="0" smtClean="0"/>
              <a:t> for m6A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3390" y="6360868"/>
            <a:ext cx="440434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https://github.com/al-mcintyre/</a:t>
            </a:r>
            <a:r>
              <a:rPr lang="en-US" b="1" dirty="0" smtClean="0">
                <a:hlinkClick r:id="rId2"/>
              </a:rPr>
              <a:t>mCaller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0" y="1931268"/>
            <a:ext cx="11845846" cy="3071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16" y="5338016"/>
            <a:ext cx="119052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McIntyre, A.B.R., Alexander, N., </a:t>
            </a:r>
            <a:r>
              <a:rPr lang="en-US" sz="1600" dirty="0" err="1"/>
              <a:t>Grigorev</a:t>
            </a:r>
            <a:r>
              <a:rPr lang="en-US" sz="1600" dirty="0"/>
              <a:t>, K. et al. Single-molecule sequencing detection of N6-methyladenine in microbial reference materials. Nat </a:t>
            </a:r>
            <a:r>
              <a:rPr lang="en-US" sz="1600" dirty="0" err="1"/>
              <a:t>Commun</a:t>
            </a:r>
            <a:r>
              <a:rPr lang="en-US" sz="1600" dirty="0"/>
              <a:t> 10, 579 (2019). https://</a:t>
            </a:r>
            <a:r>
              <a:rPr lang="en-US" sz="1600" dirty="0" err="1"/>
              <a:t>doi.org</a:t>
            </a:r>
            <a:r>
              <a:rPr lang="en-US" sz="1600" dirty="0"/>
              <a:t>/10.1038/s41467-019-08289-9</a:t>
            </a:r>
          </a:p>
        </p:txBody>
      </p:sp>
    </p:spTree>
    <p:extLst>
      <p:ext uri="{BB962C8B-B14F-4D97-AF65-F5344CB8AC3E}">
        <p14:creationId xmlns:p14="http://schemas.microsoft.com/office/powerpoint/2010/main" val="14274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Nanopolish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83" y="1097007"/>
            <a:ext cx="8796034" cy="5023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5107" y="6195353"/>
            <a:ext cx="6761787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https://nanopolish.readthedocs.io/en/latest/index.html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415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Nanopolish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122" name="Picture 2" descr="uickstart_methylation_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09" y="1230147"/>
            <a:ext cx="6395504" cy="4742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5107" y="6195353"/>
            <a:ext cx="6761787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https://nanopolish.readthedocs.io/en/latest/index.html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16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1999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Tombo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4675" y="1396755"/>
            <a:ext cx="10262651" cy="4589585"/>
            <a:chOff x="566713" y="1247923"/>
            <a:chExt cx="10262651" cy="4589585"/>
          </a:xfrm>
        </p:grpSpPr>
        <p:pic>
          <p:nvPicPr>
            <p:cNvPr id="1026" name="Picture 2" descr="images/stat_dis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17"/>
            <a:stretch/>
          </p:blipFill>
          <p:spPr bwMode="auto">
            <a:xfrm>
              <a:off x="566713" y="1247923"/>
              <a:ext cx="10262651" cy="33703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images/stat_dis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60"/>
            <a:stretch/>
          </p:blipFill>
          <p:spPr bwMode="auto">
            <a:xfrm>
              <a:off x="566713" y="4618307"/>
              <a:ext cx="10262651" cy="12192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272150" y="6174571"/>
            <a:ext cx="564770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hlinkClick r:id="rId4"/>
              </a:rPr>
              <a:t>https://nanoporetech.github.io/tombo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3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s/testing_method_compari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95" y="831366"/>
            <a:ext cx="9712781" cy="54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1999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Tombo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2150" y="6174571"/>
            <a:ext cx="564770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hlinkClick r:id="rId4"/>
              </a:rPr>
              <a:t>https://nanoporetech.github.io/tombo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82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Divergence in identical twins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00103" y="1690688"/>
            <a:ext cx="7805897" cy="4844925"/>
            <a:chOff x="2100103" y="1934528"/>
            <a:chExt cx="7805897" cy="4844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1934528"/>
              <a:ext cx="7620000" cy="4831939"/>
            </a:xfrm>
            <a:prstGeom prst="rect">
              <a:avLst/>
            </a:prstGeom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2100103" y="6566464"/>
              <a:ext cx="3599657" cy="21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15367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19939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24511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29083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r>
                <a:rPr lang="en-GB" sz="1000" b="1" dirty="0">
                  <a:solidFill>
                    <a:schemeClr val="tx1"/>
                  </a:solidFill>
                  <a:latin typeface="Arial" charset="0"/>
                </a:rPr>
                <a:t>Mario F. </a:t>
              </a:r>
              <a:r>
                <a:rPr lang="en-GB" sz="1000" b="1" dirty="0" err="1">
                  <a:solidFill>
                    <a:schemeClr val="tx1"/>
                  </a:solidFill>
                  <a:latin typeface="Arial" charset="0"/>
                </a:rPr>
                <a:t>Fraga</a:t>
              </a:r>
              <a:r>
                <a:rPr lang="en-GB" sz="1000" b="1" dirty="0">
                  <a:solidFill>
                    <a:schemeClr val="tx1"/>
                  </a:solidFill>
                  <a:latin typeface="Arial" charset="0"/>
                </a:rPr>
                <a:t> et al. PNAS 2005;102:10604-10609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6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Megalodon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2570" y="6195353"/>
            <a:ext cx="5626861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hlinkClick r:id="rId2"/>
              </a:rPr>
              <a:t>https://github.com/nanoporetech/megalodon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825452" y="1530496"/>
            <a:ext cx="96829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err="1"/>
              <a:t>Basecalls</a:t>
            </a:r>
            <a:r>
              <a:rPr lang="en-US" sz="2400" dirty="0"/>
              <a:t> (FASTA)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 smtClean="0"/>
              <a:t>Basecall</a:t>
            </a:r>
            <a:r>
              <a:rPr lang="en-US" sz="2400" dirty="0"/>
              <a:t>-anchored modified base scores (HDF5)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Mappings </a:t>
            </a:r>
            <a:r>
              <a:rPr lang="en-US" sz="2400" dirty="0"/>
              <a:t>(SAM/BAM/CRAM)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Modified </a:t>
            </a:r>
            <a:r>
              <a:rPr lang="en-US" sz="2400" dirty="0"/>
              <a:t>Base Calls (per-read and aggregated)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Sequence </a:t>
            </a:r>
            <a:r>
              <a:rPr lang="en-US" sz="2400" dirty="0"/>
              <a:t>Variant Calls (per-read and aggregated)</a:t>
            </a:r>
          </a:p>
        </p:txBody>
      </p:sp>
    </p:spTree>
    <p:extLst>
      <p:ext uri="{BB962C8B-B14F-4D97-AF65-F5344CB8AC3E}">
        <p14:creationId xmlns:p14="http://schemas.microsoft.com/office/powerpoint/2010/main" val="20476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Megalodon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not yet trained for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PromethION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36" y="1189278"/>
            <a:ext cx="4883330" cy="4943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1239" y="6378249"/>
            <a:ext cx="559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nanoporetech</a:t>
            </a:r>
            <a:r>
              <a:rPr lang="en-US" dirty="0"/>
              <a:t>/</a:t>
            </a:r>
            <a:r>
              <a:rPr lang="en-US" dirty="0" err="1"/>
              <a:t>megalodon</a:t>
            </a:r>
            <a:r>
              <a:rPr lang="en-US" dirty="0"/>
              <a:t>/issues/8</a:t>
            </a:r>
          </a:p>
        </p:txBody>
      </p:sp>
    </p:spTree>
    <p:extLst>
      <p:ext uri="{BB962C8B-B14F-4D97-AF65-F5344CB8AC3E}">
        <p14:creationId xmlns:p14="http://schemas.microsoft.com/office/powerpoint/2010/main" val="4810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68726"/>
              </p:ext>
            </p:extLst>
          </p:nvPr>
        </p:nvGraphicFramePr>
        <p:xfrm>
          <a:off x="692729" y="2665093"/>
          <a:ext cx="10847191" cy="404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30"/>
                <a:gridCol w="654004"/>
                <a:gridCol w="633391"/>
                <a:gridCol w="633391"/>
                <a:gridCol w="777678"/>
                <a:gridCol w="873621"/>
                <a:gridCol w="703227"/>
                <a:gridCol w="1419499"/>
                <a:gridCol w="690501"/>
                <a:gridCol w="757817"/>
                <a:gridCol w="941440"/>
                <a:gridCol w="975392"/>
              </a:tblGrid>
              <a:tr h="8903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Sample </a:t>
                      </a:r>
                    </a:p>
                    <a:p>
                      <a:pPr algn="ctr"/>
                      <a:r>
                        <a:rPr lang="en-US" sz="1600" dirty="0" smtClean="0"/>
                        <a:t>(DNA/RNA)</a:t>
                      </a:r>
                      <a:endParaRPr lang="en-US" sz="1600" dirty="0"/>
                    </a:p>
                  </a:txBody>
                  <a:tcPr marL="51435" marR="51435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6</a:t>
                      </a:r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51435" marR="51435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4</a:t>
                      </a:r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51435" marR="51435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5</a:t>
                      </a:r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51435" marR="51435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hm</a:t>
                      </a:r>
                      <a:r>
                        <a:rPr lang="en-US" sz="1600" baseline="30000" dirty="0" smtClean="0"/>
                        <a:t>5</a:t>
                      </a:r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51435" marR="51435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PACB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ONT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Illumina</a:t>
                      </a:r>
                    </a:p>
                    <a:p>
                      <a:pPr algn="ctr"/>
                      <a:r>
                        <a:rPr lang="en-US" sz="1600" dirty="0" smtClean="0"/>
                        <a:t>450/850K   Methyl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Array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ATAC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WGBS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MeRIP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miCLIP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pPr algn="ctr"/>
                      <a:r>
                        <a:rPr lang="en-US" sz="1600" dirty="0" smtClean="0"/>
                        <a:t>ONT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Earth /Space</a:t>
                      </a:r>
                      <a:endParaRPr lang="en-US" sz="1600" dirty="0"/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HG001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HG002,3,4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HG005,6,7</a:t>
                      </a: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Chinese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Quartet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IMR90</a:t>
                      </a: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uk-UA" sz="1800" b="0" u="none" dirty="0" smtClean="0">
                          <a:solidFill>
                            <a:schemeClr val="bg1"/>
                          </a:solidFill>
                        </a:rPr>
                        <a:t>HCC1395</a:t>
                      </a:r>
                      <a:r>
                        <a:rPr lang="en-US" sz="1800" b="0" u="none" dirty="0" smtClean="0">
                          <a:solidFill>
                            <a:schemeClr val="bg1"/>
                          </a:solidFill>
                        </a:rPr>
                        <a:t>/BL</a:t>
                      </a:r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+/-</a:t>
                      </a:r>
                    </a:p>
                  </a:txBody>
                  <a:tcPr marL="51435" marR="51435"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Mouse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/ </a:t>
                      </a:r>
                      <a:r>
                        <a:rPr lang="en-US" sz="1800" i="1" baseline="0" dirty="0" smtClean="0">
                          <a:solidFill>
                            <a:srgbClr val="FFFFFF"/>
                          </a:solidFill>
                        </a:rPr>
                        <a:t>E. coli 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/ </a:t>
                      </a:r>
                      <a:r>
                        <a:rPr lang="en-US" sz="1800" baseline="0" dirty="0" err="1" smtClean="0">
                          <a:solidFill>
                            <a:srgbClr val="FFFFFF"/>
                          </a:solidFill>
                        </a:rPr>
                        <a:t>Lamda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NA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Zymo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BioOMICs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NA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+/+</a:t>
                      </a:r>
                    </a:p>
                  </a:txBody>
                  <a:tcPr marL="51435" marR="51435" marT="34290" marB="3429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77560" y="2303527"/>
            <a:ext cx="2690185" cy="361566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1544" tIns="30772" rIns="61544" bIns="30772" rtlCol="0" anchor="ctr"/>
          <a:lstStyle/>
          <a:p>
            <a:pPr algn="ctr"/>
            <a:r>
              <a:rPr lang="en-US" sz="1600" dirty="0"/>
              <a:t>Base modification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5456" y="2306410"/>
            <a:ext cx="6344464" cy="36156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1544" tIns="30772" rIns="61544" bIns="30772" rtlCol="0" anchor="ctr"/>
          <a:lstStyle/>
          <a:p>
            <a:pPr algn="ctr"/>
            <a:r>
              <a:rPr lang="en-US" sz="1600" dirty="0"/>
              <a:t>Platform / Assay / Location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84207"/>
            <a:ext cx="121920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Epigenomics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Quality Control (“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EpiQC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”) Study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3076" y="1333882"/>
            <a:ext cx="11085848" cy="827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Multi-platform, </a:t>
            </a:r>
            <a:r>
              <a:rPr lang="en-US" smtClean="0"/>
              <a:t>multi-site resource </a:t>
            </a:r>
            <a:r>
              <a:rPr lang="en-US" dirty="0" smtClean="0"/>
              <a:t>for </a:t>
            </a:r>
            <a:r>
              <a:rPr lang="en-US" smtClean="0"/>
              <a:t>epigenetics research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13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" y="284207"/>
            <a:ext cx="121920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Good correlation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EpiQC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Data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nanopolish__WCM-HG001_vs_MethylSe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04" y="1256429"/>
            <a:ext cx="6277993" cy="53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Human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Pangenome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Project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2" y="1223963"/>
            <a:ext cx="11582400" cy="461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6177648"/>
            <a:ext cx="1074445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4"/>
              </a:rPr>
              <a:t>https://github.com/human-pangenomics/HG002_Data_Freeze_v1.0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03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Human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Pangenome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Project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177648"/>
            <a:ext cx="1074445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3"/>
              </a:rPr>
              <a:t>https://github.com/human-pangenomics/HG002_Data_Freeze_v1.0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7007"/>
            <a:ext cx="12192000" cy="5040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81184"/>
            <a:ext cx="12192000" cy="668439"/>
          </a:xfrm>
          <a:prstGeom prst="rect">
            <a:avLst/>
          </a:prstGeom>
          <a:solidFill>
            <a:srgbClr val="FFFF00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632" y="284207"/>
            <a:ext cx="11355859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final thought: </a:t>
            </a:r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Data Deluge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98" y="1272988"/>
            <a:ext cx="11355859" cy="4868116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Millions or billions of FAST5 files are a burden on </a:t>
            </a:r>
            <a:r>
              <a:rPr lang="en-US" smtClean="0"/>
              <a:t>file storage systems</a:t>
            </a: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One 30x human genome = </a:t>
            </a:r>
            <a:r>
              <a:rPr lang="en-US" b="1" dirty="0" smtClean="0"/>
              <a:t>2TB</a:t>
            </a:r>
            <a:r>
              <a:rPr lang="en-US" dirty="0" smtClean="0"/>
              <a:t> of raw FAST5 data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Modified FAST5 files requires 10-fold increase = </a:t>
            </a:r>
            <a:r>
              <a:rPr lang="en-US" b="1" dirty="0" smtClean="0"/>
              <a:t>20TB</a:t>
            </a:r>
            <a:r>
              <a:rPr lang="en-US" dirty="0" smtClean="0"/>
              <a:t> raw data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Just ten samples can easily enter </a:t>
            </a:r>
            <a:r>
              <a:rPr lang="en-US" b="1" dirty="0" smtClean="0"/>
              <a:t>petabyte</a:t>
            </a:r>
            <a:r>
              <a:rPr lang="en-US" dirty="0" smtClean="0"/>
              <a:t> range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At current pace we may reach </a:t>
            </a:r>
            <a:r>
              <a:rPr lang="en-US" b="1" dirty="0" err="1" smtClean="0"/>
              <a:t>yottabyte</a:t>
            </a:r>
            <a:r>
              <a:rPr lang="en-US" dirty="0" smtClean="0"/>
              <a:t>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553" y="4264434"/>
            <a:ext cx="3261736" cy="24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19933" y="77042"/>
            <a:ext cx="4910759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" charset="0"/>
                <a:ea typeface="Arial" charset="0"/>
                <a:cs typeface="Arial" charset="0"/>
              </a:rPr>
              <a:t>Deep Gratitude to Many </a:t>
            </a:r>
            <a:r>
              <a:rPr lang="en-US" sz="2700" u="sng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" charset="0"/>
                <a:ea typeface="Arial" charset="0"/>
                <a:cs typeface="Arial" charset="0"/>
              </a:rPr>
              <a:t>People</a:t>
            </a:r>
            <a:endParaRPr lang="en-US" sz="2700" u="sng" dirty="0">
              <a:solidFill>
                <a:sysClr val="windowText" lastClr="000000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8621132" y="1801585"/>
            <a:ext cx="1755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Illumina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Gary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Schroth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Marc Van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Oene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095540" y="6242423"/>
            <a:ext cx="1790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Univ. Chicago</a:t>
            </a:r>
          </a:p>
          <a:p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Yoav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Gilad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155656" name="Rectangle 10"/>
          <p:cNvSpPr>
            <a:spLocks noChangeArrowheads="1"/>
          </p:cNvSpPr>
          <p:nvPr/>
        </p:nvSpPr>
        <p:spPr bwMode="auto">
          <a:xfrm>
            <a:off x="6055249" y="4590774"/>
            <a:ext cx="22176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u="sng" dirty="0">
                <a:solidFill>
                  <a:sysClr val="windowText" lastClr="000000"/>
                </a:solidFill>
                <a:latin typeface="Times New Roman" pitchFamily="-65" charset="0"/>
              </a:rPr>
              <a:t>FDA/SEQC/</a:t>
            </a:r>
            <a:r>
              <a:rPr lang="en-US" sz="1400" u="sng" dirty="0" err="1">
                <a:solidFill>
                  <a:sysClr val="windowText" lastClr="000000"/>
                </a:solidFill>
                <a:latin typeface="Times New Roman" pitchFamily="-65" charset="0"/>
              </a:rPr>
              <a:t>Fudan</a:t>
            </a:r>
            <a:r>
              <a:rPr lang="en-US" sz="1400" u="sng" dirty="0">
                <a:solidFill>
                  <a:sysClr val="windowText" lastClr="000000"/>
                </a:solidFill>
                <a:latin typeface="Times New Roman" pitchFamily="-65" charset="0"/>
              </a:rPr>
              <a:t>.</a:t>
            </a:r>
          </a:p>
          <a:p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Leming</a:t>
            </a:r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 Shi</a:t>
            </a:r>
          </a:p>
        </p:txBody>
      </p:sp>
      <p:sp>
        <p:nvSpPr>
          <p:cNvPr id="155657" name="Text Box 5"/>
          <p:cNvSpPr txBox="1">
            <a:spLocks noChangeArrowheads="1"/>
          </p:cNvSpPr>
          <p:nvPr/>
        </p:nvSpPr>
        <p:spPr bwMode="auto">
          <a:xfrm>
            <a:off x="6047453" y="1757443"/>
            <a:ext cx="17984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UCSF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Charles Chiu</a:t>
            </a:r>
          </a:p>
        </p:txBody>
      </p:sp>
      <p:sp>
        <p:nvSpPr>
          <p:cNvPr id="155658" name="Text Box 5"/>
          <p:cNvSpPr txBox="1">
            <a:spLocks noChangeArrowheads="1"/>
          </p:cNvSpPr>
          <p:nvPr/>
        </p:nvSpPr>
        <p:spPr bwMode="auto">
          <a:xfrm>
            <a:off x="8621827" y="4079375"/>
            <a:ext cx="15780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Baylor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Jeff </a:t>
            </a:r>
            <a:r>
              <a:rPr lang="en-US" sz="1600" dirty="0" smtClean="0">
                <a:solidFill>
                  <a:sysClr val="windowText" lastClr="000000"/>
                </a:solidFill>
                <a:latin typeface="Times New Roman" pitchFamily="-65" charset="0"/>
              </a:rPr>
              <a:t>Rogers</a:t>
            </a:r>
          </a:p>
          <a:p>
            <a:r>
              <a:rPr lang="en-US" sz="1600" dirty="0" smtClean="0">
                <a:solidFill>
                  <a:sysClr val="windowText" lastClr="000000"/>
                </a:solidFill>
                <a:latin typeface="Times New Roman" pitchFamily="-65" charset="0"/>
              </a:rPr>
              <a:t>Fritz </a:t>
            </a:r>
            <a:r>
              <a:rPr lang="en-US" sz="1600" dirty="0" err="1" smtClean="0">
                <a:solidFill>
                  <a:sysClr val="windowText" lastClr="000000"/>
                </a:solidFill>
                <a:latin typeface="Times New Roman" pitchFamily="-65" charset="0"/>
              </a:rPr>
              <a:t>Sedlazcek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155659" name="Text Box 5"/>
          <p:cNvSpPr txBox="1">
            <a:spLocks noChangeArrowheads="1"/>
          </p:cNvSpPr>
          <p:nvPr/>
        </p:nvSpPr>
        <p:spPr bwMode="auto">
          <a:xfrm>
            <a:off x="8658417" y="4938489"/>
            <a:ext cx="18550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MSKCC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Alex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Kentsis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Christina Leslie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Ross Levine</a:t>
            </a:r>
          </a:p>
        </p:txBody>
      </p:sp>
      <p:sp>
        <p:nvSpPr>
          <p:cNvPr id="155662" name="Text Box 3"/>
          <p:cNvSpPr txBox="1">
            <a:spLocks noChangeArrowheads="1"/>
          </p:cNvSpPr>
          <p:nvPr/>
        </p:nvSpPr>
        <p:spPr bwMode="auto">
          <a:xfrm>
            <a:off x="271694" y="704443"/>
            <a:ext cx="3024671" cy="56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u="sng" dirty="0">
                <a:solidFill>
                  <a:sysClr val="windowText" lastClr="000000"/>
                </a:solidFill>
                <a:latin typeface="Times New Roman" pitchFamily="-65" charset="0"/>
              </a:rPr>
              <a:t>Mason Lab</a:t>
            </a:r>
          </a:p>
          <a:p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Ebrahim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Afshinnekoo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fi-FI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Noah</a:t>
            </a:r>
            <a:r>
              <a:rPr lang="fi-FI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Alexander</a:t>
            </a:r>
          </a:p>
          <a:p>
            <a:r>
              <a:rPr lang="fi-FI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Pradeep</a:t>
            </a:r>
            <a:r>
              <a:rPr lang="fi-FI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Ambrose</a:t>
            </a:r>
            <a:endParaRPr lang="fi-FI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r>
              <a:rPr lang="fi-FI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Daniela</a:t>
            </a:r>
            <a:r>
              <a:rPr lang="fi-FI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Bezdan</a:t>
            </a:r>
            <a:endParaRPr lang="fi-FI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r>
              <a:rPr lang="fi-FI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Daniel Butler</a:t>
            </a:r>
          </a:p>
          <a:p>
            <a:r>
              <a:rPr lang="fi-FI" dirty="0">
                <a:solidFill>
                  <a:sysClr val="windowText" lastClr="000000"/>
                </a:solidFill>
                <a:latin typeface="Times New Roman" pitchFamily="-65" charset="0"/>
              </a:rPr>
              <a:t>Eugene </a:t>
            </a:r>
            <a:r>
              <a:rPr lang="fi-FI" dirty="0" err="1">
                <a:solidFill>
                  <a:sysClr val="windowText" lastClr="000000"/>
                </a:solidFill>
                <a:latin typeface="Times New Roman" pitchFamily="-65" charset="0"/>
              </a:rPr>
              <a:t>Carragee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Chou Chou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David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Danko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Tim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Donahoe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 smtClean="0">
                <a:solidFill>
                  <a:sysClr val="windowText" lastClr="000000"/>
                </a:solidFill>
                <a:latin typeface="Times New Roman" pitchFamily="-65" charset="0"/>
              </a:rPr>
              <a:t>Matthew 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MacKay</a:t>
            </a:r>
          </a:p>
          <a:p>
            <a:r>
              <a:rPr lang="en-US" dirty="0" smtClean="0">
                <a:solidFill>
                  <a:sysClr val="windowText" lastClr="000000"/>
                </a:solidFill>
                <a:latin typeface="Times New Roman" pitchFamily="-65" charset="0"/>
              </a:rPr>
              <a:t>Christopher E. Mason</a:t>
            </a:r>
          </a:p>
          <a:p>
            <a:r>
              <a:rPr lang="en-US" dirty="0" err="1" smtClean="0">
                <a:solidFill>
                  <a:sysClr val="windowText" lastClr="000000"/>
                </a:solidFill>
                <a:latin typeface="Times New Roman" pitchFamily="-65" charset="0"/>
              </a:rPr>
              <a:t>Alexa</a:t>
            </a:r>
            <a:r>
              <a:rPr lang="en-US" dirty="0" smtClean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McIntyre</a:t>
            </a:r>
          </a:p>
          <a:p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Cem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Meyden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Jake Reed</a:t>
            </a:r>
          </a:p>
          <a:p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Heba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Shabaan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Delia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Tomoiaga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David Westfall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Craig Westover</a:t>
            </a:r>
          </a:p>
          <a:p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WorldQuant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Fellows</a:t>
            </a:r>
          </a:p>
        </p:txBody>
      </p:sp>
      <p:sp>
        <p:nvSpPr>
          <p:cNvPr id="155665" name="Text Box 5"/>
          <p:cNvSpPr txBox="1">
            <a:spLocks noChangeArrowheads="1"/>
          </p:cNvSpPr>
          <p:nvPr/>
        </p:nvSpPr>
        <p:spPr bwMode="auto">
          <a:xfrm>
            <a:off x="3031117" y="676870"/>
            <a:ext cx="264305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Cornell/WCM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Selina Chen-Kiang</a:t>
            </a:r>
          </a:p>
          <a:p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Iwijn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 De Vlaminck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Olivier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Elemento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Samie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 Jaffrey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Iman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Hajirasouliha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Ari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Melnick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Margaret Ross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Epigenomics Core</a:t>
            </a:r>
          </a:p>
          <a:p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621132" y="2607757"/>
            <a:ext cx="20942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Duke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Stacy Horner</a:t>
            </a:r>
          </a:p>
          <a:p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Nandan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Gokhale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621132" y="704443"/>
            <a:ext cx="2080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Icahn/MSSM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Eric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Schadt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, 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Joel Dudley, 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Bobby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Sebra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6055249" y="5184231"/>
            <a:ext cx="1485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u="sng" dirty="0">
                <a:solidFill>
                  <a:sysClr val="windowText" lastClr="000000"/>
                </a:solidFill>
                <a:latin typeface="Times New Roman" pitchFamily="-65" charset="0"/>
              </a:rPr>
              <a:t>ABRF/Vermont</a:t>
            </a: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George Grills</a:t>
            </a: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Scott </a:t>
            </a:r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Tighe</a:t>
            </a:r>
            <a:endParaRPr lang="en-US" sz="14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Don Baldwin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079382" y="2394937"/>
            <a:ext cx="16820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OICR</a:t>
            </a:r>
          </a:p>
          <a:p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Tak</a:t>
            </a:r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Mak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8639328" y="6027003"/>
            <a:ext cx="16338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AMNH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George Amato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Mark </a:t>
            </a:r>
            <a:r>
              <a:rPr lang="en-US" sz="1600" dirty="0" smtClean="0">
                <a:solidFill>
                  <a:sysClr val="windowText" lastClr="000000"/>
                </a:solidFill>
                <a:latin typeface="Times New Roman" pitchFamily="-65" charset="0"/>
              </a:rPr>
              <a:t>Siddall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999747" y="3974660"/>
            <a:ext cx="22343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solidFill>
                  <a:sysClr val="windowText" lastClr="000000"/>
                </a:solidFill>
                <a:latin typeface="Times New Roman" pitchFamily="-65" charset="0"/>
              </a:rPr>
              <a:t>NYU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Martin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Blaser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Jane Carlton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Chris Park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Elizabeth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Hénaff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26195" y="3047212"/>
            <a:ext cx="250684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MIT Media Lab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Kevin </a:t>
            </a:r>
            <a:r>
              <a:rPr lang="en-US" sz="1600" dirty="0" err="1">
                <a:solidFill>
                  <a:sysClr val="windowText" lastClr="000000"/>
                </a:solidFill>
                <a:latin typeface="Times New Roman" pitchFamily="-65" charset="0"/>
              </a:rPr>
              <a:t>Slavin</a:t>
            </a:r>
            <a:endParaRPr lang="en-US" sz="16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Joi Ito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1001" y="5554042"/>
            <a:ext cx="2268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ysClr val="windowText" lastClr="000000"/>
                </a:solidFill>
                <a:latin typeface="Times New Roman" pitchFamily="-65" charset="0"/>
              </a:rPr>
              <a:t>Rockefeller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Jeanne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Garbarino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Charles Rice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6047453" y="676659"/>
            <a:ext cx="288364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u="sng" dirty="0">
                <a:solidFill>
                  <a:sysClr val="windowText" lastClr="000000"/>
                </a:solidFill>
                <a:latin typeface="Times New Roman" pitchFamily="-65" charset="0"/>
              </a:rPr>
              <a:t>NASA/JPL/Ames</a:t>
            </a: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Kate </a:t>
            </a:r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Rubins</a:t>
            </a:r>
            <a:endParaRPr lang="en-US" sz="14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David Smith</a:t>
            </a:r>
          </a:p>
          <a:p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Kasthuri</a:t>
            </a:r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sz="1400" dirty="0" err="1" smtClean="0">
                <a:solidFill>
                  <a:sysClr val="windowText" lastClr="000000"/>
                </a:solidFill>
                <a:latin typeface="Times New Roman" pitchFamily="-65" charset="0"/>
              </a:rPr>
              <a:t>Venkateswaran</a:t>
            </a:r>
            <a:endParaRPr lang="en-US" sz="1400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621132" y="3496858"/>
            <a:ext cx="1892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ysClr val="windowText" lastClr="000000"/>
                </a:solidFill>
                <a:latin typeface="Times New Roman" pitchFamily="-65" charset="0"/>
              </a:rPr>
              <a:t>Jackson Labs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Times New Roman" pitchFamily="-65" charset="0"/>
              </a:rPr>
              <a:t>Sheng Li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001" y="2968612"/>
            <a:ext cx="2291847" cy="94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solidFill>
                  <a:sysClr val="windowText" lastClr="000000"/>
                </a:solidFill>
                <a:latin typeface="Times New Roman" pitchFamily="-65" charset="0"/>
              </a:rPr>
              <a:t>Biotia</a:t>
            </a:r>
            <a:endParaRPr lang="en-US" u="sng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Niamh O’Hara </a:t>
            </a:r>
          </a:p>
          <a:p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Rachid</a:t>
            </a:r>
            <a:r>
              <a:rPr lang="en-US" dirty="0">
                <a:solidFill>
                  <a:sysClr val="windowText" lastClr="000000"/>
                </a:solidFill>
                <a:latin typeface="Times New Roman" pitchFamily="-65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-65" charset="0"/>
              </a:rPr>
              <a:t>Ounit</a:t>
            </a:r>
            <a:endParaRPr lang="en-US" dirty="0">
              <a:solidFill>
                <a:sysClr val="windowText" lastClr="000000"/>
              </a:solidFill>
              <a:latin typeface="Times New Roman" pitchFamily="-65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030465" y="3867996"/>
            <a:ext cx="22557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u="sng" dirty="0" err="1">
                <a:solidFill>
                  <a:sysClr val="windowText" lastClr="000000"/>
                </a:solidFill>
                <a:latin typeface="Times New Roman" pitchFamily="-65" charset="0"/>
              </a:rPr>
              <a:t>Garvan</a:t>
            </a:r>
            <a:r>
              <a:rPr lang="en-US" sz="1400" u="sng" dirty="0">
                <a:solidFill>
                  <a:sysClr val="windowText" lastClr="000000"/>
                </a:solidFill>
                <a:latin typeface="Times New Roman" pitchFamily="-65" charset="0"/>
              </a:rPr>
              <a:t> Institute</a:t>
            </a: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John </a:t>
            </a:r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Mattick</a:t>
            </a:r>
            <a:endParaRPr lang="en-US" sz="1400" dirty="0">
              <a:solidFill>
                <a:sysClr val="windowText" lastClr="000000"/>
              </a:solidFill>
              <a:latin typeface="Times New Roman" pitchFamily="-65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Eva Maria </a:t>
            </a:r>
            <a:r>
              <a:rPr lang="en-US" sz="1400" dirty="0" err="1">
                <a:solidFill>
                  <a:sysClr val="windowText" lastClr="000000"/>
                </a:solidFill>
                <a:latin typeface="Times New Roman" pitchFamily="-65" charset="0"/>
              </a:rPr>
              <a:t>Novoa</a:t>
            </a:r>
            <a:r>
              <a:rPr lang="en-US" sz="1400" dirty="0">
                <a:solidFill>
                  <a:sysClr val="windowText" lastClr="000000"/>
                </a:solidFill>
                <a:latin typeface="Times New Roman" pitchFamily="-65" charset="0"/>
              </a:rPr>
              <a:t> Pardo</a:t>
            </a:r>
          </a:p>
        </p:txBody>
      </p:sp>
    </p:spTree>
    <p:extLst>
      <p:ext uri="{BB962C8B-B14F-4D97-AF65-F5344CB8AC3E}">
        <p14:creationId xmlns:p14="http://schemas.microsoft.com/office/powerpoint/2010/main" val="7351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65306" y="1230475"/>
            <a:ext cx="8385569" cy="5405897"/>
          </a:xfrm>
          <a:prstGeom prst="rect">
            <a:avLst/>
          </a:prstGeom>
        </p:spPr>
      </p:pic>
      <p:pic>
        <p:nvPicPr>
          <p:cNvPr id="9" name="Picture 2" descr="https://konradpaszkiewicz.files.wordpress.com/2014/04/capture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91" y="3900955"/>
            <a:ext cx="4759629" cy="2957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konradpaszkiewicz.files.wordpress.com/2014/04/capture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63" y="4452776"/>
            <a:ext cx="4759629" cy="2957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konradpaszkiewicz.files.wordpress.com/2014/04/capture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495" y="5005823"/>
            <a:ext cx="4759629" cy="2957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Guppy to call standard bases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416" y="1410554"/>
          <a:ext cx="11232290" cy="4846320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3140726"/>
                <a:gridCol w="2697188"/>
                <a:gridCol w="2697188"/>
                <a:gridCol w="2697188"/>
              </a:tblGrid>
              <a:tr h="34654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HG001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HG002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HG003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Basecaller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guppy 3.4.4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guppy 3.4.4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guppy 3.4.4</a:t>
                      </a:r>
                    </a:p>
                  </a:txBody>
                  <a:tcPr anchor="ctr"/>
                </a:tc>
              </a:tr>
              <a:tr h="4343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reads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smtClean="0"/>
                        <a:t>5,912,677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13,183,031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400" dirty="0" smtClean="0"/>
                        <a:t>13,475,208</a:t>
                      </a:r>
                      <a:endParaRPr lang="en-US" sz="2400" dirty="0"/>
                    </a:p>
                  </a:txBody>
                  <a:tcPr anchor="ctr"/>
                </a:tc>
              </a:tr>
              <a:tr h="4343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pass quality bases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400" dirty="0" smtClean="0"/>
                        <a:t> 26,719,563,134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50,828,090,839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400" dirty="0" smtClean="0"/>
                        <a:t>51,868,476,541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Mean depth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8.62x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16.40x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16.73x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Mean read length (</a:t>
                      </a:r>
                      <a:r>
                        <a:rPr lang="en-US" sz="2400" dirty="0" err="1" smtClean="0"/>
                        <a:t>bp</a:t>
                      </a:r>
                      <a:r>
                        <a:rPr lang="en-US" sz="2400" smtClean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4,519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3,855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2,066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Read length N50 (</a:t>
                      </a:r>
                      <a:r>
                        <a:rPr lang="en-US" sz="2400" dirty="0" err="1" smtClean="0"/>
                        <a:t>bp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8,678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8,144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7,200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Longest read (</a:t>
                      </a:r>
                      <a:r>
                        <a:rPr lang="en-US" sz="2400" dirty="0" err="1" smtClean="0"/>
                        <a:t>bp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400" dirty="0" smtClean="0"/>
                        <a:t>571,931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139,939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389,128</a:t>
                      </a:r>
                      <a:endParaRPr lang="en-US" sz="2400" dirty="0"/>
                    </a:p>
                  </a:txBody>
                  <a:tcPr anchor="ctr"/>
                </a:tc>
              </a:tr>
              <a:tr h="346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Mean read quality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10.7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10" descr="IA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65" y="255631"/>
            <a:ext cx="811141" cy="1126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66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43" y="947168"/>
            <a:ext cx="8291513" cy="3420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402"/>
            <a:ext cx="12192000" cy="512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Two AML subtypes; highly different global methylation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377" y="4367336"/>
            <a:ext cx="5113100" cy="2173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4199" y="6561782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Akalin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 ,</a:t>
            </a:r>
            <a:r>
              <a:rPr lang="en-US" sz="1400" dirty="0" err="1"/>
              <a:t>PLoS</a:t>
            </a:r>
            <a:r>
              <a:rPr lang="en-US" sz="1400" dirty="0"/>
              <a:t> Genetics,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5892803"/>
            <a:ext cx="1910556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337300"/>
            <a:ext cx="19050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15" y="589176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Hyper</a:t>
            </a:r>
            <a:r>
              <a:rPr lang="en-US" dirty="0">
                <a:solidFill>
                  <a:prstClr val="black"/>
                </a:solidFill>
              </a:rPr>
              <a:t>-methylation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15" y="63881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Hypo</a:t>
            </a:r>
            <a:r>
              <a:rPr lang="en-US" dirty="0">
                <a:solidFill>
                  <a:prstClr val="black"/>
                </a:solidFill>
              </a:rPr>
              <a:t>-methylation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72225" y="6388103"/>
            <a:ext cx="0" cy="445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89425" y="5840971"/>
            <a:ext cx="0" cy="420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0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bonito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97007"/>
            <a:ext cx="6553200" cy="4968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5118" y="6195353"/>
            <a:ext cx="5041765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hlinkClick r:id="rId3"/>
              </a:rPr>
              <a:t>https://github.com/nanoporetech/bonito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336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Built on CTC caller “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DeepNano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-blitz”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1047750"/>
            <a:ext cx="8674100" cy="476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473" y="5989018"/>
            <a:ext cx="10377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Vladimir </a:t>
            </a:r>
            <a:r>
              <a:rPr lang="en-US" sz="1600" dirty="0" err="1"/>
              <a:t>Boza</a:t>
            </a:r>
            <a:r>
              <a:rPr lang="en-US" sz="1600" dirty="0"/>
              <a:t>, Peter </a:t>
            </a:r>
            <a:r>
              <a:rPr lang="en-US" sz="1600" dirty="0" err="1"/>
              <a:t>Peresini</a:t>
            </a:r>
            <a:r>
              <a:rPr lang="en-US" sz="1600" dirty="0"/>
              <a:t>, </a:t>
            </a:r>
            <a:r>
              <a:rPr lang="en-US" sz="1600" dirty="0" err="1"/>
              <a:t>Brona</a:t>
            </a:r>
            <a:r>
              <a:rPr lang="en-US" sz="1600" dirty="0"/>
              <a:t> </a:t>
            </a:r>
            <a:r>
              <a:rPr lang="en-US" sz="1600" dirty="0" err="1"/>
              <a:t>Brejova</a:t>
            </a:r>
            <a:r>
              <a:rPr lang="en-US" sz="1600" dirty="0"/>
              <a:t>, Tomas </a:t>
            </a:r>
            <a:r>
              <a:rPr lang="en-US" sz="1600" dirty="0" err="1"/>
              <a:t>Vinar</a:t>
            </a:r>
            <a:r>
              <a:rPr lang="en-US" sz="1600" dirty="0"/>
              <a:t>. "</a:t>
            </a:r>
            <a:r>
              <a:rPr lang="en-US" sz="1600" dirty="0" err="1"/>
              <a:t>DeepNano</a:t>
            </a:r>
            <a:r>
              <a:rPr lang="en-US" sz="1600" dirty="0"/>
              <a:t>-blitz: A Fast Base Caller for </a:t>
            </a:r>
            <a:r>
              <a:rPr lang="en-US" sz="1600" dirty="0" err="1"/>
              <a:t>MinION</a:t>
            </a:r>
            <a:r>
              <a:rPr lang="en-US" sz="1600" dirty="0"/>
              <a:t> </a:t>
            </a:r>
            <a:r>
              <a:rPr lang="en-US" sz="1600" dirty="0" err="1"/>
              <a:t>Nanopore</a:t>
            </a:r>
            <a:r>
              <a:rPr lang="en-US" sz="1600" dirty="0"/>
              <a:t> Sequencers." </a:t>
            </a:r>
            <a:r>
              <a:rPr lang="en-US" sz="1600" dirty="0" err="1"/>
              <a:t>bioRxiv</a:t>
            </a:r>
            <a:r>
              <a:rPr lang="en-US" sz="1600" dirty="0"/>
              <a:t> 2020.02.11.944223; </a:t>
            </a:r>
            <a:r>
              <a:rPr lang="en-US" sz="1600" dirty="0" err="1"/>
              <a:t>doi</a:t>
            </a:r>
            <a:r>
              <a:rPr lang="en-US" sz="1600" dirty="0"/>
              <a:t>: https://</a:t>
            </a:r>
            <a:r>
              <a:rPr lang="en-US" sz="1600" dirty="0" err="1"/>
              <a:t>doi.org</a:t>
            </a:r>
            <a:r>
              <a:rPr lang="en-US" sz="1600" dirty="0"/>
              <a:t>/10.1101/2020.02.11.944223</a:t>
            </a:r>
          </a:p>
        </p:txBody>
      </p:sp>
    </p:spTree>
    <p:extLst>
      <p:ext uri="{BB962C8B-B14F-4D97-AF65-F5344CB8AC3E}">
        <p14:creationId xmlns:p14="http://schemas.microsoft.com/office/powerpoint/2010/main" val="196201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Epigenomics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Quality Control (“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EpiQC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”) Study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3076" y="1333882"/>
            <a:ext cx="11085848" cy="2086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Multi-platform, multi-site assessment and global resource for epigenetics research</a:t>
            </a:r>
          </a:p>
          <a:p>
            <a:pPr lvl="1"/>
            <a:r>
              <a:rPr lang="en-US" dirty="0" smtClean="0"/>
              <a:t>Baseline epigenetic variation on well-defined samples </a:t>
            </a:r>
          </a:p>
          <a:p>
            <a:pPr lvl="1"/>
            <a:r>
              <a:rPr lang="en-US" dirty="0" smtClean="0"/>
              <a:t>DNA modification detection algorithms</a:t>
            </a:r>
          </a:p>
          <a:p>
            <a:pPr lvl="1"/>
            <a:r>
              <a:rPr lang="en-US" dirty="0" smtClean="0"/>
              <a:t>Computational assessment of methods for epigenetic variation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0999"/>
          <a:stretch/>
        </p:blipFill>
        <p:spPr>
          <a:xfrm>
            <a:off x="1303535" y="3424412"/>
            <a:ext cx="4000500" cy="3136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3180"/>
          <a:stretch/>
        </p:blipFill>
        <p:spPr>
          <a:xfrm>
            <a:off x="5614247" y="3420679"/>
            <a:ext cx="4191900" cy="31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6169"/>
            <a:ext cx="9144000" cy="4828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62549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Horvath S.  “DNA methylation age of human tissues and cell types.”  </a:t>
            </a:r>
            <a:r>
              <a:rPr lang="en-US" sz="1600" i="1" dirty="0"/>
              <a:t>Genome Biology</a:t>
            </a:r>
            <a:r>
              <a:rPr lang="en-US" sz="1600" dirty="0"/>
              <a:t>.  2013;14(10):R115.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84207"/>
            <a:ext cx="12191999" cy="81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DNA methylation can predict age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83" y="1185166"/>
            <a:ext cx="7064634" cy="4901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9372" y="6333589"/>
            <a:ext cx="914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 smtClean="0"/>
              <a:t>Adapted from: DNA </a:t>
            </a:r>
            <a:r>
              <a:rPr lang="en-US" sz="1200" dirty="0"/>
              <a:t>Break-Induced Epigenetic Drift as a Cause of Mammalian </a:t>
            </a:r>
            <a:r>
              <a:rPr lang="en-US" sz="1200" dirty="0" smtClean="0"/>
              <a:t>Aging. </a:t>
            </a:r>
            <a:r>
              <a:rPr lang="en-US" sz="1200" dirty="0" err="1" smtClean="0"/>
              <a:t>Motoshi</a:t>
            </a:r>
            <a:r>
              <a:rPr lang="en-US" sz="1200" dirty="0"/>
              <a:t> </a:t>
            </a:r>
            <a:r>
              <a:rPr lang="en-US" sz="1200" dirty="0" err="1"/>
              <a:t>Hayano</a:t>
            </a:r>
            <a:r>
              <a:rPr lang="en-US" sz="1200" dirty="0"/>
              <a:t>, Jae-Hyun Yang, Michael S. </a:t>
            </a:r>
            <a:r>
              <a:rPr lang="en-US" sz="1200" dirty="0" err="1"/>
              <a:t>Bonkowski</a:t>
            </a:r>
            <a:r>
              <a:rPr lang="en-US" sz="1200" dirty="0"/>
              <a:t>, </a:t>
            </a:r>
            <a:r>
              <a:rPr lang="en-US" sz="1200" dirty="0" smtClean="0"/>
              <a:t>Joao </a:t>
            </a:r>
            <a:r>
              <a:rPr lang="en-US" sz="1200" dirty="0"/>
              <a:t>A. </a:t>
            </a:r>
            <a:r>
              <a:rPr lang="en-US" sz="1200" dirty="0" err="1"/>
              <a:t>Amorim</a:t>
            </a:r>
            <a:r>
              <a:rPr lang="en-US" sz="1200" dirty="0"/>
              <a:t>, </a:t>
            </a:r>
            <a:r>
              <a:rPr lang="en-US" sz="1200" dirty="0" smtClean="0"/>
              <a:t>[</a:t>
            </a:r>
            <a:r>
              <a:rPr lang="is-IS" sz="1200" dirty="0" smtClean="0"/>
              <a:t>…]</a:t>
            </a:r>
            <a:r>
              <a:rPr lang="en-US" sz="1200" dirty="0" smtClean="0"/>
              <a:t>,</a:t>
            </a:r>
            <a:r>
              <a:rPr lang="en-US" sz="1200" dirty="0"/>
              <a:t> David A. </a:t>
            </a:r>
            <a:r>
              <a:rPr lang="en-US" sz="1200" dirty="0" smtClean="0"/>
              <a:t>Sinclair. </a:t>
            </a:r>
            <a:r>
              <a:rPr lang="en-US" sz="1200" dirty="0" err="1" smtClean="0"/>
              <a:t>bioRxiv</a:t>
            </a:r>
            <a:r>
              <a:rPr lang="en-US" sz="1200" dirty="0"/>
              <a:t> 808659; </a:t>
            </a:r>
            <a:r>
              <a:rPr lang="en-US" sz="1200" dirty="0" err="1"/>
              <a:t>doi</a:t>
            </a:r>
            <a:r>
              <a:rPr lang="en-US" sz="1200" dirty="0"/>
              <a:t>: https://</a:t>
            </a:r>
            <a:r>
              <a:rPr lang="en-US" sz="1200" dirty="0" err="1"/>
              <a:t>doi.org</a:t>
            </a:r>
            <a:r>
              <a:rPr lang="en-US" sz="1200" dirty="0"/>
              <a:t>/10.1101/808659</a:t>
            </a:r>
          </a:p>
          <a:p>
            <a:endParaRPr lang="en-US" sz="1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25933"/>
            <a:ext cx="12191999" cy="81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Epigenetic disruption accelerates aging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1999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Detecting nucleobase modifications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 descr="ig.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55034" r="39388"/>
          <a:stretch/>
        </p:blipFill>
        <p:spPr bwMode="auto">
          <a:xfrm>
            <a:off x="2341757" y="2236852"/>
            <a:ext cx="8508052" cy="3541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14538" y="6334780"/>
            <a:ext cx="9162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Xu, L., Seki, M. Recent advances in the detection of base modifications using the </a:t>
            </a:r>
            <a:r>
              <a:rPr lang="en-US" sz="14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sequencer. </a:t>
            </a:r>
            <a:r>
              <a:rPr lang="en-US" sz="1400" i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J Hum Genet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b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65, 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25–33 (2020). https://</a:t>
            </a:r>
            <a:r>
              <a:rPr lang="en-US" sz="14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doi.org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/10.1038/s10038-019-0679-0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1002" y="1264497"/>
            <a:ext cx="273504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Bisulfite/enzymatic</a:t>
            </a:r>
          </a:p>
          <a:p>
            <a:pPr algn="ctr"/>
            <a:r>
              <a:rPr lang="en-US" sz="2400" dirty="0" smtClean="0"/>
              <a:t>treatment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186299" y="1449162"/>
            <a:ext cx="295946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Immunoprecipitation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86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Detecting nucleobase modifications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 descr="50285a-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90638"/>
            <a:ext cx="5143500" cy="4886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7334" y="6135414"/>
            <a:ext cx="5447211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http://</a:t>
            </a:r>
            <a:r>
              <a:rPr lang="en-US" sz="1080" dirty="0" err="1"/>
              <a:t>blogs.nature.com</a:t>
            </a:r>
            <a:r>
              <a:rPr lang="en-US" sz="1080" dirty="0"/>
              <a:t>/</a:t>
            </a:r>
            <a:r>
              <a:rPr lang="en-US" sz="1080" dirty="0" err="1"/>
              <a:t>naturejobs</a:t>
            </a:r>
            <a:r>
              <a:rPr lang="en-US" sz="1080" dirty="0"/>
              <a:t>/2017/10/16/</a:t>
            </a:r>
            <a:r>
              <a:rPr lang="en-US" sz="1080" dirty="0" err="1"/>
              <a:t>techblog</a:t>
            </a:r>
            <a:r>
              <a:rPr lang="en-US" sz="1080" dirty="0"/>
              <a:t>-the-nanopore-toolbox/</a:t>
            </a:r>
          </a:p>
        </p:txBody>
      </p:sp>
    </p:spTree>
    <p:extLst>
      <p:ext uri="{BB962C8B-B14F-4D97-AF65-F5344CB8AC3E}">
        <p14:creationId xmlns:p14="http://schemas.microsoft.com/office/powerpoint/2010/main" val="19084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7"/>
            <a:ext cx="12192000" cy="812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Detecting nucleobase modifications</a:t>
            </a:r>
          </a:p>
        </p:txBody>
      </p:sp>
      <p:pic>
        <p:nvPicPr>
          <p:cNvPr id="4098" name="Picture 2" descr="ig.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 b="50674"/>
          <a:stretch/>
        </p:blipFill>
        <p:spPr bwMode="auto">
          <a:xfrm>
            <a:off x="471245" y="1920428"/>
            <a:ext cx="11249509" cy="359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245" y="5620405"/>
            <a:ext cx="9162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Adapted figure from: </a:t>
            </a:r>
            <a:r>
              <a:rPr lang="en-US" sz="1400" dirty="0" err="1" smtClean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, L., Seki, M. Recent advances in the detection of base modifications using the </a:t>
            </a:r>
            <a:r>
              <a:rPr lang="en-US" sz="14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Nanopore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sequencer. </a:t>
            </a:r>
            <a:r>
              <a:rPr lang="en-US" sz="1400" i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J Hum Genet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b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65, 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25–33 (2020). https://</a:t>
            </a:r>
            <a:r>
              <a:rPr lang="en-US" sz="14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doi.org</a:t>
            </a:r>
            <a:r>
              <a:rPr lang="en-US" sz="14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/10.1038/s10038-019-0679-0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10729</TotalTime>
  <Words>2027</Words>
  <Application>Microsoft Macintosh PowerPoint</Application>
  <PresentationFormat>Widescreen</PresentationFormat>
  <Paragraphs>482</Paragraphs>
  <Slides>42</Slides>
  <Notes>17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ＭＳ Ｐゴシック</vt:lpstr>
      <vt:lpstr>msgothic</vt:lpstr>
      <vt:lpstr>Times New Roman</vt:lpstr>
      <vt:lpstr>Wingdings</vt:lpstr>
      <vt:lpstr>Zapf Dingbats</vt:lpstr>
      <vt:lpstr>Arial</vt:lpstr>
      <vt:lpstr>Office Theme</vt:lpstr>
      <vt:lpstr>Detection of Base Modifications using  Nanopore Sequencing</vt:lpstr>
      <vt:lpstr>mC is important on day one</vt:lpstr>
      <vt:lpstr>Divergence in identical twins</vt:lpstr>
      <vt:lpstr>Two AML subtypes; highly different global methylation</vt:lpstr>
      <vt:lpstr>PowerPoint Presentation</vt:lpstr>
      <vt:lpstr>PowerPoint Presentation</vt:lpstr>
      <vt:lpstr>Detecting nucleobase modifications</vt:lpstr>
      <vt:lpstr>Detecting nucleobase modifications</vt:lpstr>
      <vt:lpstr>Detecting nucleobase modifications</vt:lpstr>
      <vt:lpstr>Electrical Current Data</vt:lpstr>
      <vt:lpstr>Electrical Current Data</vt:lpstr>
      <vt:lpstr>Electrical Current Data</vt:lpstr>
      <vt:lpstr>(Some) Common Nanopore Tools</vt:lpstr>
      <vt:lpstr>Rapidly changing software, but  very collaborative community</vt:lpstr>
      <vt:lpstr>Keeping up with the chemistry</vt:lpstr>
      <vt:lpstr>PowerPoint Presentation</vt:lpstr>
      <vt:lpstr>Fish</vt:lpstr>
      <vt:lpstr>Calling nucleotides</vt:lpstr>
      <vt:lpstr>Guppy to call standard bases with RNNs</vt:lpstr>
      <vt:lpstr>What you get is what you train on</vt:lpstr>
      <vt:lpstr>What you get is what you train on</vt:lpstr>
      <vt:lpstr>What you get is what you train on</vt:lpstr>
      <vt:lpstr>Some regions are “easier” than others</vt:lpstr>
      <vt:lpstr>Calling base mods!</vt:lpstr>
      <vt:lpstr>mCaller for m6A</vt:lpstr>
      <vt:lpstr>Nanopolish</vt:lpstr>
      <vt:lpstr>Nanopolish</vt:lpstr>
      <vt:lpstr>Tombo</vt:lpstr>
      <vt:lpstr>Tombo</vt:lpstr>
      <vt:lpstr>Megalodon</vt:lpstr>
      <vt:lpstr>Megalodon not yet trained for PromethION</vt:lpstr>
      <vt:lpstr>PowerPoint Presentation</vt:lpstr>
      <vt:lpstr>PowerPoint Presentation</vt:lpstr>
      <vt:lpstr>Human Pangenome Project</vt:lpstr>
      <vt:lpstr>Human Pangenome Project</vt:lpstr>
      <vt:lpstr>A final thought: Data Deluge</vt:lpstr>
      <vt:lpstr>Deep Gratitude to Many People</vt:lpstr>
      <vt:lpstr>Thank you</vt:lpstr>
      <vt:lpstr>Guppy to call standard bases</vt:lpstr>
      <vt:lpstr>bonito</vt:lpstr>
      <vt:lpstr>Built on CTC caller “DeepNano-blitz”</vt:lpstr>
      <vt:lpstr>Epigenomics Quality Control (“EpiQC”) Study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of Base Modifications using  Nanopore Sequencing</dc:title>
  <dc:creator>J F</dc:creator>
  <cp:lastModifiedBy>J F</cp:lastModifiedBy>
  <cp:revision>126</cp:revision>
  <cp:lastPrinted>2020-03-01T17:32:51Z</cp:lastPrinted>
  <dcterms:created xsi:type="dcterms:W3CDTF">2020-02-06T18:03:01Z</dcterms:created>
  <dcterms:modified xsi:type="dcterms:W3CDTF">2020-03-01T18:05:21Z</dcterms:modified>
</cp:coreProperties>
</file>