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2"/>
  </p:notesMasterIdLst>
  <p:handoutMasterIdLst>
    <p:handoutMasterId r:id="rId23"/>
  </p:handoutMasterIdLst>
  <p:sldIdLst>
    <p:sldId id="256" r:id="rId5"/>
    <p:sldId id="284" r:id="rId6"/>
    <p:sldId id="271" r:id="rId7"/>
    <p:sldId id="286" r:id="rId8"/>
    <p:sldId id="287" r:id="rId9"/>
    <p:sldId id="288" r:id="rId10"/>
    <p:sldId id="279" r:id="rId11"/>
    <p:sldId id="290" r:id="rId12"/>
    <p:sldId id="281" r:id="rId13"/>
    <p:sldId id="280" r:id="rId14"/>
    <p:sldId id="283" r:id="rId15"/>
    <p:sldId id="257" r:id="rId16"/>
    <p:sldId id="276" r:id="rId17"/>
    <p:sldId id="285" r:id="rId18"/>
    <p:sldId id="289" r:id="rId19"/>
    <p:sldId id="275" r:id="rId20"/>
    <p:sldId id="291"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84"/>
            <p14:sldId id="271"/>
            <p14:sldId id="286"/>
            <p14:sldId id="287"/>
            <p14:sldId id="288"/>
            <p14:sldId id="279"/>
            <p14:sldId id="290"/>
            <p14:sldId id="281"/>
            <p14:sldId id="280"/>
            <p14:sldId id="283"/>
            <p14:sldId id="257"/>
            <p14:sldId id="276"/>
            <p14:sldId id="285"/>
            <p14:sldId id="289"/>
            <p14:sldId id="275"/>
            <p14:sldId id="291"/>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1" autoAdjust="0"/>
  </p:normalViewPr>
  <p:slideViewPr>
    <p:cSldViewPr snapToGrid="0">
      <p:cViewPr varScale="1">
        <p:scale>
          <a:sx n="115" d="100"/>
          <a:sy n="115" d="100"/>
        </p:scale>
        <p:origin x="43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08"/>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0680FBE-A8DF-4758-9AC4-3A9E1039168F}" type="datetimeFigureOut">
              <a:rPr lang="en-US" smtClean="0"/>
              <a:t>2/10/2020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13577B-6902-467D-A26C-08A0DD5E4E03}" type="datetimeFigureOut">
              <a:rPr lang="en-US" smtClean="0"/>
              <a:t>2/10/2020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2/10/2020</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2/10/2020</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Recharge-Center-Rate-Study-Template-auto-calc%20(1).xls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p:spPr>
        <p:txBody>
          <a:bodyPr anchor="ctr" anchorCtr="0">
            <a:normAutofit/>
          </a:bodyPr>
          <a:lstStyle/>
          <a:p>
            <a:r>
              <a:rPr lang="en-US" sz="4800" b="1" dirty="0">
                <a:solidFill>
                  <a:schemeClr val="bg1"/>
                </a:solidFill>
              </a:rPr>
              <a:t>Planning for Core Sustainability</a:t>
            </a:r>
          </a:p>
        </p:txBody>
      </p:sp>
      <p:sp>
        <p:nvSpPr>
          <p:cNvPr id="3" name="Subtitle 2"/>
          <p:cNvSpPr>
            <a:spLocks noGrp="1"/>
          </p:cNvSpPr>
          <p:nvPr>
            <p:ph type="subTitle" idx="4294967295"/>
          </p:nvPr>
        </p:nvSpPr>
        <p:spPr>
          <a:xfrm>
            <a:off x="855620" y="2933105"/>
            <a:ext cx="9582736" cy="1137793"/>
          </a:xfrm>
        </p:spPr>
        <p:txBody>
          <a:bodyPr>
            <a:noAutofit/>
          </a:bodyPr>
          <a:lstStyle/>
          <a:p>
            <a:pPr marL="0" indent="0">
              <a:buNone/>
            </a:pPr>
            <a:r>
              <a:rPr lang="en-US" sz="3200" b="1" dirty="0">
                <a:solidFill>
                  <a:schemeClr val="bg1"/>
                </a:solidFill>
                <a:latin typeface="+mj-lt"/>
              </a:rPr>
              <a:t>COBRE in Matrix Biology</a:t>
            </a:r>
          </a:p>
          <a:p>
            <a:pPr marL="0" indent="0">
              <a:buNone/>
            </a:pPr>
            <a:r>
              <a:rPr lang="en-US" sz="1600" b="1" dirty="0">
                <a:solidFill>
                  <a:schemeClr val="bg1"/>
                </a:solidFill>
                <a:latin typeface="+mj-lt"/>
              </a:rPr>
              <a:t>Julia Thom Oxford, Ph.D. </a:t>
            </a:r>
            <a:r>
              <a:rPr lang="en-US" sz="1600" dirty="0">
                <a:solidFill>
                  <a:schemeClr val="bg1"/>
                </a:solidFill>
              </a:rPr>
              <a:t>Distinguished Professor, Department of Biological Sciences; PD/PI, Center of Biomedical Research Excellence in Matrix Biology [COBRE]; Idaho INBRE; Boise State University </a:t>
            </a:r>
          </a:p>
          <a:p>
            <a:pPr marL="0" indent="0">
              <a:buNone/>
            </a:pPr>
            <a:r>
              <a:rPr lang="en-US" sz="1600" dirty="0">
                <a:solidFill>
                  <a:schemeClr val="bg1"/>
                </a:solidFill>
              </a:rPr>
              <a:t>Sunday, March 1 3:30</a:t>
            </a:r>
          </a:p>
          <a:p>
            <a:pPr marL="0" indent="0">
              <a:buNone/>
            </a:pPr>
            <a:endParaRPr lang="en-US" sz="1600" dirty="0">
              <a:solidFill>
                <a:schemeClr val="bg1"/>
              </a:solidFill>
              <a:latin typeface="+mj-lt"/>
            </a:endParaRP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Segoe UI Semibold" panose="020B0702040204020203" pitchFamily="34" charset="0"/>
                <a:cs typeface="Segoe UI Light" panose="020B0502040204020203" pitchFamily="34" charset="0"/>
              </a:rPr>
              <a:t>Setting Rates</a:t>
            </a:r>
          </a:p>
        </p:txBody>
      </p:sp>
      <p:sp>
        <p:nvSpPr>
          <p:cNvPr id="30" name="Content Placeholder 17"/>
          <p:cNvSpPr txBox="1">
            <a:spLocks/>
          </p:cNvSpPr>
          <p:nvPr/>
        </p:nvSpPr>
        <p:spPr>
          <a:xfrm>
            <a:off x="541609" y="1455490"/>
            <a:ext cx="10987245" cy="485294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000" dirty="0">
                <a:solidFill>
                  <a:prstClr val="black">
                    <a:lumMod val="75000"/>
                    <a:lumOff val="25000"/>
                  </a:prstClr>
                </a:solidFill>
                <a:latin typeface="Segoe UI Semibold" panose="020B0702040204020203" pitchFamily="34" charset="0"/>
                <a:cs typeface="Segoe UI" panose="020B0502040204020203" pitchFamily="34" charset="0"/>
              </a:rPr>
              <a:t>Use a </a:t>
            </a:r>
            <a:r>
              <a:rPr lang="en-US" sz="2000" dirty="0">
                <a:solidFill>
                  <a:prstClr val="black">
                    <a:lumMod val="75000"/>
                    <a:lumOff val="25000"/>
                  </a:prstClr>
                </a:solidFill>
                <a:latin typeface="Segoe UI Semibold" panose="020B0702040204020203" pitchFamily="34" charset="0"/>
                <a:cs typeface="Segoe UI" panose="020B0502040204020203" pitchFamily="34" charset="0"/>
                <a:hlinkClick r:id="rId2" action="ppaction://hlinkfile"/>
              </a:rPr>
              <a:t>Recharge Center Rate Study</a:t>
            </a:r>
            <a:r>
              <a:rPr lang="en-US" sz="2000" dirty="0">
                <a:solidFill>
                  <a:prstClr val="black">
                    <a:lumMod val="75000"/>
                    <a:lumOff val="25000"/>
                  </a:prstClr>
                </a:solidFill>
                <a:latin typeface="Segoe UI Semibold" panose="020B0702040204020203" pitchFamily="34" charset="0"/>
                <a:cs typeface="Segoe UI" panose="020B0502040204020203" pitchFamily="34" charset="0"/>
              </a:rPr>
              <a:t> to calculate costs.</a:t>
            </a:r>
          </a:p>
          <a:p>
            <a:pPr marL="0" indent="0">
              <a:spcAft>
                <a:spcPts val="2000"/>
              </a:spcAft>
              <a:buNone/>
            </a:pPr>
            <a:r>
              <a:rPr lang="en-US" sz="2000" dirty="0">
                <a:latin typeface="Segoe UI Semibold" panose="020B0702040204020203" pitchFamily="34" charset="0"/>
              </a:rPr>
              <a:t>Once you know your true cost, rates can be set.  This leads to questions of affordability.</a:t>
            </a:r>
          </a:p>
          <a:p>
            <a:pPr>
              <a:lnSpc>
                <a:spcPct val="114000"/>
              </a:lnSpc>
              <a:spcAft>
                <a:spcPts val="2000"/>
              </a:spcAft>
              <a:buAutoNum type="arabicParenR"/>
            </a:pPr>
            <a:r>
              <a:rPr lang="en-US" sz="2000" dirty="0">
                <a:latin typeface="Segoe UI Semibold" panose="020B0702040204020203" pitchFamily="34" charset="0"/>
              </a:rPr>
              <a:t> Can researchers at your institution afford these rates?  If not, how are you going to address this? Hopefully, a short-term problem.</a:t>
            </a:r>
          </a:p>
          <a:p>
            <a:pPr marL="457200" lvl="1" indent="0">
              <a:spcAft>
                <a:spcPts val="2000"/>
              </a:spcAft>
              <a:buNone/>
            </a:pPr>
            <a:r>
              <a:rPr lang="en-US" sz="2000" dirty="0">
                <a:latin typeface="Segoe UI Semibold" panose="020B0702040204020203" pitchFamily="34" charset="0"/>
              </a:rPr>
              <a:t>A) Seed grant program, Tech Access grants</a:t>
            </a:r>
          </a:p>
          <a:p>
            <a:pPr marL="457200" lvl="1" indent="0">
              <a:spcAft>
                <a:spcPts val="2000"/>
              </a:spcAft>
              <a:buNone/>
            </a:pPr>
            <a:r>
              <a:rPr lang="en-US" sz="2000" dirty="0">
                <a:latin typeface="Segoe UI Semibold" panose="020B0702040204020203" pitchFamily="34" charset="0"/>
              </a:rPr>
              <a:t>B) Pilot grant program (voucher programs)</a:t>
            </a:r>
          </a:p>
          <a:p>
            <a:pPr>
              <a:lnSpc>
                <a:spcPct val="114000"/>
              </a:lnSpc>
              <a:spcAft>
                <a:spcPts val="2000"/>
              </a:spcAft>
              <a:buAutoNum type="arabicParenR"/>
            </a:pPr>
            <a:r>
              <a:rPr lang="en-US" sz="2000" dirty="0">
                <a:latin typeface="Segoe UI Semibold" panose="020B0702040204020203" pitchFamily="34" charset="0"/>
              </a:rPr>
              <a:t> As a shared core facility, should give researchers the added benefit of having accessibility to the  infrastructure needed to be competitive with grant submissions.</a:t>
            </a:r>
          </a:p>
          <a:p>
            <a:pPr marL="0" indent="0">
              <a:spcAft>
                <a:spcPts val="2000"/>
              </a:spcAft>
              <a:buNone/>
            </a:pPr>
            <a:endParaRPr lang="en-US" dirty="0"/>
          </a:p>
          <a:p>
            <a:pPr marL="0" indent="0">
              <a:spcAft>
                <a:spcPts val="2000"/>
              </a:spcAft>
              <a:buNone/>
            </a:pPr>
            <a:endParaRPr lang="en-US" dirty="0"/>
          </a:p>
          <a:p>
            <a:pPr marL="0" indent="0">
              <a:spcAft>
                <a:spcPts val="2000"/>
              </a:spcAft>
              <a:buNone/>
            </a:pPr>
            <a:endParaRPr lang="en-US" dirty="0"/>
          </a:p>
          <a:p>
            <a:pPr marL="0" indent="0">
              <a:spcAft>
                <a:spcPts val="2000"/>
              </a:spcAft>
              <a:buNone/>
            </a:pPr>
            <a:endParaRPr lang="en-US" dirty="0"/>
          </a:p>
        </p:txBody>
      </p:sp>
    </p:spTree>
    <p:extLst>
      <p:ext uri="{BB962C8B-B14F-4D97-AF65-F5344CB8AC3E}">
        <p14:creationId xmlns:p14="http://schemas.microsoft.com/office/powerpoint/2010/main" val="259683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1FDAF-2282-4519-AE39-FB373907AFF8}"/>
              </a:ext>
            </a:extLst>
          </p:cNvPr>
          <p:cNvSpPr>
            <a:spLocks noGrp="1"/>
          </p:cNvSpPr>
          <p:nvPr>
            <p:ph type="title"/>
          </p:nvPr>
        </p:nvSpPr>
        <p:spPr/>
        <p:txBody>
          <a:bodyPr/>
          <a:lstStyle/>
          <a:p>
            <a:r>
              <a:rPr lang="en-US" dirty="0">
                <a:latin typeface="Segoe UI Semibold" panose="020B0702040204020203" pitchFamily="34" charset="0"/>
              </a:rPr>
              <a:t>Service Contracts</a:t>
            </a:r>
          </a:p>
        </p:txBody>
      </p:sp>
      <p:sp>
        <p:nvSpPr>
          <p:cNvPr id="3" name="Content Placeholder 2">
            <a:extLst>
              <a:ext uri="{FF2B5EF4-FFF2-40B4-BE49-F238E27FC236}">
                <a16:creationId xmlns:a16="http://schemas.microsoft.com/office/drawing/2014/main" id="{80DADAF8-CC56-432C-9863-697D358FADBB}"/>
              </a:ext>
            </a:extLst>
          </p:cNvPr>
          <p:cNvSpPr>
            <a:spLocks noGrp="1"/>
          </p:cNvSpPr>
          <p:nvPr>
            <p:ph sz="quarter" idx="10"/>
          </p:nvPr>
        </p:nvSpPr>
        <p:spPr>
          <a:xfrm>
            <a:off x="539496" y="1435608"/>
            <a:ext cx="10668082" cy="3977640"/>
          </a:xfrm>
        </p:spPr>
        <p:txBody>
          <a:bodyPr>
            <a:noAutofit/>
          </a:bodyPr>
          <a:lstStyle/>
          <a:p>
            <a:pPr>
              <a:lnSpc>
                <a:spcPct val="114000"/>
              </a:lnSpc>
            </a:pPr>
            <a:r>
              <a:rPr lang="en-US" sz="2000" dirty="0">
                <a:latin typeface="Segoe UI Semibold" panose="020B0702040204020203" pitchFamily="34" charset="0"/>
              </a:rPr>
              <a:t>What to do about service contracts? Service contracts are an expense that increase rates significantly.  Possible solutions:</a:t>
            </a:r>
          </a:p>
          <a:p>
            <a:pPr marL="228600" indent="-228600">
              <a:buAutoNum type="arabicParenR"/>
            </a:pPr>
            <a:r>
              <a:rPr lang="en-US" sz="2000" dirty="0">
                <a:latin typeface="Segoe UI Semibold" panose="020B0702040204020203" pitchFamily="34" charset="0"/>
              </a:rPr>
              <a:t> Subsidize </a:t>
            </a:r>
          </a:p>
          <a:p>
            <a:pPr marL="228600" indent="-228600">
              <a:buAutoNum type="arabicParenR"/>
            </a:pPr>
            <a:r>
              <a:rPr lang="en-US" sz="2000" dirty="0">
                <a:latin typeface="Segoe UI Semibold" panose="020B0702040204020203" pitchFamily="34" charset="0"/>
              </a:rPr>
              <a:t> Don’t carry service contracts and work repair costs into rates.</a:t>
            </a:r>
          </a:p>
          <a:p>
            <a:pPr marL="228600" indent="-228600">
              <a:buAutoNum type="arabicParenR"/>
            </a:pPr>
            <a:r>
              <a:rPr lang="en-US" sz="2000" dirty="0">
                <a:latin typeface="Segoe UI Semibold" panose="020B0702040204020203" pitchFamily="34" charset="0"/>
              </a:rPr>
              <a:t> Investigate lease options</a:t>
            </a:r>
          </a:p>
          <a:p>
            <a:pPr marL="228600" indent="-228600">
              <a:buAutoNum type="arabicParenR"/>
            </a:pPr>
            <a:r>
              <a:rPr lang="en-US" sz="2000" dirty="0">
                <a:latin typeface="Segoe UI Semibold" panose="020B0702040204020203" pitchFamily="34" charset="0"/>
              </a:rPr>
              <a:t> Bundle service contracts to reduce overall rates of service contracts.</a:t>
            </a:r>
          </a:p>
        </p:txBody>
      </p:sp>
    </p:spTree>
    <p:extLst>
      <p:ext uri="{BB962C8B-B14F-4D97-AF65-F5344CB8AC3E}">
        <p14:creationId xmlns:p14="http://schemas.microsoft.com/office/powerpoint/2010/main" val="1952641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Segoe UI Semibold" panose="020B0702040204020203" pitchFamily="34" charset="0"/>
                <a:cs typeface="Segoe UI Light" panose="020B0502040204020203" pitchFamily="34" charset="0"/>
              </a:rPr>
              <a:t>How Will Equipment Be Replaced?</a:t>
            </a:r>
          </a:p>
        </p:txBody>
      </p:sp>
      <p:sp>
        <p:nvSpPr>
          <p:cNvPr id="5" name="Content Placeholder 4"/>
          <p:cNvSpPr>
            <a:spLocks noGrp="1"/>
          </p:cNvSpPr>
          <p:nvPr>
            <p:ph sz="half" idx="4294967295"/>
          </p:nvPr>
        </p:nvSpPr>
        <p:spPr>
          <a:xfrm>
            <a:off x="541610" y="1431010"/>
            <a:ext cx="10394119" cy="3978275"/>
          </a:xfrm>
        </p:spPr>
        <p:txBody>
          <a:bodyPr vert="horz" lIns="91440" tIns="45720" rIns="91440" bIns="45720" rtlCol="0">
            <a:normAutofit/>
          </a:bodyPr>
          <a:lstStyle/>
          <a:p>
            <a:pPr marL="0" indent="0">
              <a:lnSpc>
                <a:spcPct val="114000"/>
              </a:lnSpc>
              <a:spcBef>
                <a:spcPts val="1000"/>
              </a:spcBef>
              <a:spcAft>
                <a:spcPts val="2000"/>
              </a:spcAft>
              <a:buNone/>
            </a:pPr>
            <a:r>
              <a:rPr lang="en-US" sz="2000" dirty="0">
                <a:solidFill>
                  <a:prstClr val="black">
                    <a:lumMod val="75000"/>
                    <a:lumOff val="25000"/>
                  </a:prstClr>
                </a:solidFill>
                <a:latin typeface="Segoe UI Semibold" panose="020B0702040204020203" pitchFamily="34" charset="0"/>
                <a:cs typeface="Segoe UI" panose="020B0502040204020203" pitchFamily="34" charset="0"/>
              </a:rPr>
              <a:t>The Biomolecular Research Center at Boise State submits federal and private equipment grants as a mechanism for obtaining and replacing major equipment.</a:t>
            </a:r>
          </a:p>
          <a:p>
            <a:pPr marL="571500" lvl="1" indent="-342900">
              <a:lnSpc>
                <a:spcPts val="1800"/>
              </a:lnSpc>
              <a:spcAft>
                <a:spcPts val="2000"/>
              </a:spcAft>
            </a:pPr>
            <a:r>
              <a:rPr lang="en-US" sz="2000" dirty="0">
                <a:solidFill>
                  <a:prstClr val="black">
                    <a:lumMod val="75000"/>
                    <a:lumOff val="25000"/>
                  </a:prstClr>
                </a:solidFill>
                <a:latin typeface="Segoe UI Semibold" panose="020B0702040204020203" pitchFamily="34" charset="0"/>
                <a:cs typeface="Segoe UI" panose="020B0502040204020203" pitchFamily="34" charset="0"/>
              </a:rPr>
              <a:t>M.J. Murdock Charitable Trust</a:t>
            </a:r>
          </a:p>
          <a:p>
            <a:pPr marL="571500" lvl="1" indent="-342900">
              <a:lnSpc>
                <a:spcPts val="1800"/>
              </a:lnSpc>
              <a:spcAft>
                <a:spcPts val="2000"/>
              </a:spcAft>
            </a:pPr>
            <a:r>
              <a:rPr lang="en-US" sz="2000" dirty="0">
                <a:solidFill>
                  <a:prstClr val="black">
                    <a:lumMod val="75000"/>
                    <a:lumOff val="25000"/>
                  </a:prstClr>
                </a:solidFill>
                <a:latin typeface="Segoe UI Semibold" panose="020B0702040204020203" pitchFamily="34" charset="0"/>
                <a:cs typeface="Segoe UI" panose="020B0502040204020203" pitchFamily="34" charset="0"/>
              </a:rPr>
              <a:t>National Science Foundation Major Research Instrumentation Program (NSF-MRI)</a:t>
            </a:r>
          </a:p>
          <a:p>
            <a:pPr marL="0" indent="0">
              <a:lnSpc>
                <a:spcPts val="1800"/>
              </a:lnSpc>
              <a:spcBef>
                <a:spcPts val="1000"/>
              </a:spcBef>
              <a:spcAft>
                <a:spcPts val="2000"/>
              </a:spcAft>
              <a:buNone/>
            </a:pPr>
            <a:endParaRPr lang="en-US" sz="2000" dirty="0">
              <a:solidFill>
                <a:prstClr val="black">
                  <a:lumMod val="75000"/>
                  <a:lumOff val="25000"/>
                </a:prstClr>
              </a:solidFill>
              <a:latin typeface="Segoe UI Semibold" panose="020B0702040204020203" pitchFamily="34" charset="0"/>
              <a:cs typeface="Segoe UI" panose="020B0502040204020203" pitchFamily="34" charset="0"/>
            </a:endParaRPr>
          </a:p>
          <a:p>
            <a:pPr marL="0" indent="0">
              <a:lnSpc>
                <a:spcPts val="1800"/>
              </a:lnSpc>
              <a:spcBef>
                <a:spcPts val="1000"/>
              </a:spcBef>
              <a:spcAft>
                <a:spcPts val="2000"/>
              </a:spcAft>
              <a:buNone/>
            </a:pPr>
            <a:r>
              <a:rPr lang="en-US" sz="2000" dirty="0">
                <a:solidFill>
                  <a:prstClr val="black">
                    <a:lumMod val="75000"/>
                    <a:lumOff val="25000"/>
                  </a:prstClr>
                </a:solidFill>
                <a:latin typeface="Segoe UI Semibold" panose="020B0702040204020203" pitchFamily="34" charset="0"/>
                <a:cs typeface="Segoe UI" panose="020B0502040204020203" pitchFamily="34" charset="0"/>
              </a:rPr>
              <a:t>Maintain a focus within the core, resist adding too many services.</a:t>
            </a:r>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Semibold" panose="020B0702040204020203" pitchFamily="34" charset="0"/>
                <a:cs typeface="Segoe UI Light" panose="020B0502040204020203" pitchFamily="34" charset="0"/>
              </a:rPr>
              <a:t>Who Should Be the Core Customer Base?</a:t>
            </a:r>
          </a:p>
        </p:txBody>
      </p:sp>
      <p:sp>
        <p:nvSpPr>
          <p:cNvPr id="16" name="Content Placeholder 17"/>
          <p:cNvSpPr txBox="1">
            <a:spLocks/>
          </p:cNvSpPr>
          <p:nvPr/>
        </p:nvSpPr>
        <p:spPr>
          <a:xfrm>
            <a:off x="541608" y="1296100"/>
            <a:ext cx="11162712" cy="51138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000" b="1" dirty="0">
                <a:latin typeface="Segoe UI Semibold" panose="020B0702040204020203" pitchFamily="34" charset="0"/>
                <a:ea typeface="Segoe UI Symbol" panose="020B0502040204020203" pitchFamily="34" charset="0"/>
                <a:cs typeface="Segoe UI" panose="020B0502040204020203" pitchFamily="34" charset="0"/>
              </a:rPr>
              <a:t>In order to be sustainable, customers are needed.</a:t>
            </a:r>
          </a:p>
          <a:p>
            <a:pPr>
              <a:spcAft>
                <a:spcPts val="2000"/>
              </a:spcAft>
              <a:buAutoNum type="arabicParenR"/>
            </a:pPr>
            <a:r>
              <a:rPr lang="en-US" sz="2000" dirty="0">
                <a:latin typeface="Segoe UI Semibold" panose="020B0702040204020203" pitchFamily="34" charset="0"/>
                <a:ea typeface="Segoe UI Symbol" panose="020B0502040204020203" pitchFamily="34" charset="0"/>
                <a:cs typeface="Segoe UI" panose="020B0502040204020203" pitchFamily="34" charset="0"/>
              </a:rPr>
              <a:t> First and foremost, we serve the needs of campus investigators</a:t>
            </a:r>
          </a:p>
          <a:p>
            <a:pPr>
              <a:spcAft>
                <a:spcPts val="2000"/>
              </a:spcAft>
              <a:buAutoNum type="arabicParenR"/>
            </a:pPr>
            <a:r>
              <a:rPr lang="en-US" sz="2000" dirty="0">
                <a:latin typeface="Segoe UI Semibold" panose="020B0702040204020203" pitchFamily="34" charset="0"/>
                <a:ea typeface="Segoe UI Symbol" panose="020B0502040204020203" pitchFamily="34" charset="0"/>
                <a:cs typeface="Segoe UI" panose="020B0502040204020203" pitchFamily="34" charset="0"/>
              </a:rPr>
              <a:t> Researcher from surrounding university’s and institutions are encouraged to utilize facilities</a:t>
            </a:r>
          </a:p>
          <a:p>
            <a:pPr>
              <a:spcAft>
                <a:spcPts val="2000"/>
              </a:spcAft>
              <a:buAutoNum type="arabicParenR"/>
            </a:pPr>
            <a:r>
              <a:rPr lang="en-US" sz="2000" dirty="0">
                <a:latin typeface="Segoe UI Semibold" panose="020B0702040204020203" pitchFamily="34" charset="0"/>
                <a:ea typeface="Segoe UI Symbol" panose="020B0502040204020203" pitchFamily="34" charset="0"/>
                <a:cs typeface="Segoe UI" panose="020B0502040204020203" pitchFamily="34" charset="0"/>
              </a:rPr>
              <a:t> Student customers receive education, internship experience, career development</a:t>
            </a:r>
          </a:p>
          <a:p>
            <a:pPr marL="0" indent="0">
              <a:spcAft>
                <a:spcPts val="2000"/>
              </a:spcAft>
              <a:buNone/>
            </a:pPr>
            <a:r>
              <a:rPr lang="en-US" sz="2000" dirty="0">
                <a:latin typeface="Segoe UI Semibold" panose="020B0702040204020203" pitchFamily="34" charset="0"/>
                <a:ea typeface="Segoe UI Symbol" panose="020B0502040204020203" pitchFamily="34" charset="0"/>
                <a:cs typeface="Segoe UI" panose="020B0502040204020203" pitchFamily="34" charset="0"/>
              </a:rPr>
              <a:t>This may include:</a:t>
            </a:r>
          </a:p>
          <a:p>
            <a:pPr lvl="1">
              <a:lnSpc>
                <a:spcPct val="100000"/>
              </a:lnSpc>
              <a:spcBef>
                <a:spcPts val="0"/>
              </a:spcBef>
              <a:spcAft>
                <a:spcPts val="0"/>
              </a:spcAft>
            </a:pPr>
            <a:r>
              <a:rPr lang="en-US" sz="2000" dirty="0">
                <a:latin typeface="Segoe UI Semibold" panose="020B0702040204020203" pitchFamily="34" charset="0"/>
                <a:ea typeface="Segoe UI Symbol" panose="020B0502040204020203" pitchFamily="34" charset="0"/>
                <a:cs typeface="Segoe UI" panose="020B0502040204020203" pitchFamily="34" charset="0"/>
              </a:rPr>
              <a:t>One-on-one training</a:t>
            </a:r>
          </a:p>
          <a:p>
            <a:pPr lvl="1">
              <a:lnSpc>
                <a:spcPct val="100000"/>
              </a:lnSpc>
              <a:spcBef>
                <a:spcPts val="0"/>
              </a:spcBef>
              <a:spcAft>
                <a:spcPts val="0"/>
              </a:spcAft>
            </a:pPr>
            <a:r>
              <a:rPr lang="en-US" sz="2000" dirty="0">
                <a:latin typeface="Segoe UI Semibold" panose="020B0702040204020203" pitchFamily="34" charset="0"/>
                <a:ea typeface="Segoe UI Symbol" panose="020B0502040204020203" pitchFamily="34" charset="0"/>
                <a:cs typeface="Segoe UI" panose="020B0502040204020203" pitchFamily="34" charset="0"/>
              </a:rPr>
              <a:t>Course offerings</a:t>
            </a:r>
          </a:p>
          <a:p>
            <a:pPr lvl="1">
              <a:lnSpc>
                <a:spcPct val="100000"/>
              </a:lnSpc>
              <a:spcBef>
                <a:spcPts val="0"/>
              </a:spcBef>
              <a:spcAft>
                <a:spcPts val="0"/>
              </a:spcAft>
            </a:pPr>
            <a:r>
              <a:rPr lang="en-US" sz="2000" dirty="0">
                <a:latin typeface="Segoe UI Semibold" panose="020B0702040204020203" pitchFamily="34" charset="0"/>
                <a:ea typeface="Segoe UI Symbol" panose="020B0502040204020203" pitchFamily="34" charset="0"/>
                <a:cs typeface="Segoe UI" panose="020B0502040204020203" pitchFamily="34" charset="0"/>
              </a:rPr>
              <a:t>Workshops</a:t>
            </a:r>
          </a:p>
          <a:p>
            <a:pPr lvl="1">
              <a:lnSpc>
                <a:spcPct val="100000"/>
              </a:lnSpc>
              <a:spcBef>
                <a:spcPts val="0"/>
              </a:spcBef>
              <a:spcAft>
                <a:spcPts val="0"/>
              </a:spcAft>
            </a:pPr>
            <a:r>
              <a:rPr lang="en-US" sz="2000" dirty="0">
                <a:latin typeface="Segoe UI Semibold" panose="020B0702040204020203" pitchFamily="34" charset="0"/>
                <a:ea typeface="Segoe UI Symbol" panose="020B0502040204020203" pitchFamily="34" charset="0"/>
                <a:cs typeface="Segoe UI" panose="020B0502040204020203" pitchFamily="34" charset="0"/>
              </a:rPr>
              <a:t>Paid internships in a core lab</a:t>
            </a:r>
          </a:p>
          <a:p>
            <a:pPr lvl="1">
              <a:lnSpc>
                <a:spcPct val="100000"/>
              </a:lnSpc>
              <a:spcBef>
                <a:spcPts val="0"/>
              </a:spcBef>
              <a:spcAft>
                <a:spcPts val="0"/>
              </a:spcAft>
              <a:buAutoNum type="arabicParenR"/>
            </a:pPr>
            <a:endParaRPr lang="en-US" sz="2000" dirty="0">
              <a:latin typeface="Segoe UI Semibold" panose="020B0702040204020203" pitchFamily="34" charset="0"/>
              <a:ea typeface="Segoe UI Symbol" panose="020B0502040204020203" pitchFamily="34" charset="0"/>
              <a:cs typeface="Segoe UI" panose="020B0502040204020203" pitchFamily="34" charset="0"/>
            </a:endParaRPr>
          </a:p>
          <a:p>
            <a:pPr marL="0" indent="0">
              <a:lnSpc>
                <a:spcPct val="100000"/>
              </a:lnSpc>
              <a:spcBef>
                <a:spcPts val="0"/>
              </a:spcBef>
              <a:spcAft>
                <a:spcPts val="0"/>
              </a:spcAft>
              <a:buNone/>
            </a:pPr>
            <a:r>
              <a:rPr lang="en-US" sz="2000" dirty="0">
                <a:latin typeface="Segoe UI Semibold" panose="020B0702040204020203" pitchFamily="34" charset="0"/>
                <a:ea typeface="Segoe UI Symbol" panose="020B0502040204020203" pitchFamily="34" charset="0"/>
                <a:cs typeface="Segoe UI" panose="020B0502040204020203" pitchFamily="34" charset="0"/>
              </a:rPr>
              <a:t>4) Industry Partners</a:t>
            </a:r>
          </a:p>
        </p:txBody>
      </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Semibold" panose="020B0702040204020203" pitchFamily="34" charset="0"/>
                <a:cs typeface="Segoe UI Light" panose="020B0502040204020203" pitchFamily="34" charset="0"/>
              </a:rPr>
              <a:t>Who Should be the Core Customer Base?</a:t>
            </a:r>
          </a:p>
        </p:txBody>
      </p:sp>
      <p:sp>
        <p:nvSpPr>
          <p:cNvPr id="16" name="Content Placeholder 17"/>
          <p:cNvSpPr txBox="1">
            <a:spLocks/>
          </p:cNvSpPr>
          <p:nvPr/>
        </p:nvSpPr>
        <p:spPr>
          <a:xfrm>
            <a:off x="541608" y="1296099"/>
            <a:ext cx="10208168" cy="524324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12700" marR="5080">
              <a:lnSpc>
                <a:spcPct val="101600"/>
              </a:lnSpc>
              <a:tabLst>
                <a:tab pos="327025" algn="l"/>
              </a:tabLst>
            </a:pPr>
            <a:r>
              <a:rPr lang="en-US" sz="2000" spc="10" dirty="0">
                <a:latin typeface="Segoe UI Semibold" panose="020B0702040204020203" pitchFamily="34" charset="0"/>
                <a:cs typeface="Segoe UI Semibold" panose="020B0702040204020203" pitchFamily="34" charset="0"/>
              </a:rPr>
              <a:t>BSU partnerships with other programs</a:t>
            </a:r>
          </a:p>
          <a:p>
            <a:pPr marL="584200" marR="5080" lvl="1" indent="-342900">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Segoe UI Semibold" panose="020B0702040204020203" pitchFamily="34" charset="0"/>
              </a:rPr>
              <a:t>Idaho INBRE summer undergraduate fellows</a:t>
            </a:r>
          </a:p>
          <a:p>
            <a:pPr marL="584200" marR="5080" lvl="1" indent="-342900">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Segoe UI Semibold" panose="020B0702040204020203" pitchFamily="34" charset="0"/>
              </a:rPr>
              <a:t>Clinical &amp; Translational Research Infrastructure Network (CTR-IN) investigator’s</a:t>
            </a:r>
          </a:p>
          <a:p>
            <a:pPr marL="584200" marR="5080" lvl="1" indent="-342900">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Segoe UI Semibold" panose="020B0702040204020203" pitchFamily="34" charset="0"/>
              </a:rPr>
              <a:t>Institute of Translational Health Sciences (ITHS) investigators</a:t>
            </a:r>
          </a:p>
          <a:p>
            <a:pPr marL="584200" marR="5080" lvl="1" indent="-342900">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Segoe UI Semibold" panose="020B0702040204020203" pitchFamily="34" charset="0"/>
              </a:rPr>
              <a:t>State of Idaho Transition Trainees summer program</a:t>
            </a:r>
          </a:p>
          <a:p>
            <a:pPr marL="584200" marR="5080" lvl="1" indent="-342900">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Segoe UI Semibold" panose="020B0702040204020203" pitchFamily="34" charset="0"/>
              </a:rPr>
              <a:t>American Chemical Society (ACS) Project SEED</a:t>
            </a:r>
          </a:p>
          <a:p>
            <a:pPr marL="584200" marR="5080" lvl="1" indent="-342900">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Segoe UI Semibold" panose="020B0702040204020203" pitchFamily="34" charset="0"/>
              </a:rPr>
              <a:t>NIH Bridges to Baccalaureate summer program</a:t>
            </a:r>
          </a:p>
          <a:p>
            <a:pPr marL="584200" marR="5080" lvl="1" indent="-342900">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Segoe UI Semibold" panose="020B0702040204020203" pitchFamily="34" charset="0"/>
              </a:rPr>
              <a:t>Ralph R. Jones Pre-Med summer program</a:t>
            </a:r>
          </a:p>
          <a:p>
            <a:pPr marL="584200" marR="5080" lvl="1" indent="-342900">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Segoe UI Semibold" panose="020B0702040204020203" pitchFamily="34" charset="0"/>
              </a:rPr>
              <a:t>National Science Foundations (NSF) S-STEM Scholars</a:t>
            </a:r>
          </a:p>
        </p:txBody>
      </p:sp>
    </p:spTree>
    <p:extLst>
      <p:ext uri="{BB962C8B-B14F-4D97-AF65-F5344CB8AC3E}">
        <p14:creationId xmlns:p14="http://schemas.microsoft.com/office/powerpoint/2010/main" val="117239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6" y="448056"/>
            <a:ext cx="11461527" cy="640080"/>
          </a:xfrm>
        </p:spPr>
        <p:txBody>
          <a:bodyPr>
            <a:normAutofit fontScale="90000"/>
          </a:bodyPr>
          <a:lstStyle/>
          <a:p>
            <a:r>
              <a:rPr lang="en-US" dirty="0">
                <a:latin typeface="Segoe UI Semibold" panose="020B0702040204020203" pitchFamily="34" charset="0"/>
                <a:cs typeface="Segoe UI Light" panose="020B0502040204020203" pitchFamily="34" charset="0"/>
              </a:rPr>
              <a:t>Document how core contributes to the research mission of the institution</a:t>
            </a:r>
          </a:p>
        </p:txBody>
      </p:sp>
      <p:sp>
        <p:nvSpPr>
          <p:cNvPr id="16" name="Content Placeholder 17"/>
          <p:cNvSpPr txBox="1">
            <a:spLocks/>
          </p:cNvSpPr>
          <p:nvPr/>
        </p:nvSpPr>
        <p:spPr>
          <a:xfrm>
            <a:off x="541608" y="1296100"/>
            <a:ext cx="8763029" cy="476506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12700" marR="5080">
              <a:lnSpc>
                <a:spcPct val="101600"/>
              </a:lnSpc>
              <a:tabLst>
                <a:tab pos="327025" algn="l"/>
              </a:tabLst>
            </a:pPr>
            <a:r>
              <a:rPr lang="en-US" sz="2000" spc="10" dirty="0">
                <a:latin typeface="Segoe UI Semibold" panose="020B0702040204020203" pitchFamily="34" charset="0"/>
                <a:cs typeface="Segoe UI Semibold" panose="020B0702040204020203" pitchFamily="34" charset="0"/>
              </a:rPr>
              <a:t>Annual reporting, assessment, &amp; evaluation includes:</a:t>
            </a:r>
          </a:p>
          <a:p>
            <a:pPr marL="584200" marR="5080" lvl="1" indent="-342900">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Segoe UI Semibold" panose="020B0702040204020203" pitchFamily="34" charset="0"/>
              </a:rPr>
              <a:t>Publications</a:t>
            </a:r>
          </a:p>
          <a:p>
            <a:pPr marL="584200" marR="5080" lvl="1" indent="-342900">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Segoe UI Semibold" panose="020B0702040204020203" pitchFamily="34" charset="0"/>
              </a:rPr>
              <a:t>Presentations</a:t>
            </a:r>
          </a:p>
          <a:p>
            <a:pPr marL="584200" marR="5080" lvl="1" indent="-342900">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Segoe UI Semibold" panose="020B0702040204020203" pitchFamily="34" charset="0"/>
              </a:rPr>
              <a:t>Grants submitted</a:t>
            </a:r>
          </a:p>
          <a:p>
            <a:pPr marL="584200" marR="5080" lvl="1" indent="-342900">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Segoe UI Semibold" panose="020B0702040204020203" pitchFamily="34" charset="0"/>
              </a:rPr>
              <a:t>Grants awarded</a:t>
            </a:r>
          </a:p>
          <a:p>
            <a:pPr marL="584200" marR="5080" lvl="1" indent="-342900">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Segoe UI Semibold" panose="020B0702040204020203" pitchFamily="34" charset="0"/>
              </a:rPr>
              <a:t>Co-authorship networks</a:t>
            </a:r>
          </a:p>
          <a:p>
            <a:pPr marL="584200" marR="5080" lvl="1" indent="-342900">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Segoe UI Semibold" panose="020B0702040204020203" pitchFamily="34" charset="0"/>
              </a:rPr>
              <a:t>Institutional research growth over time</a:t>
            </a:r>
          </a:p>
          <a:p>
            <a:pPr marL="584200" marR="5080" lvl="1" indent="-342900">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Segoe UI Semibold" panose="020B0702040204020203" pitchFamily="34" charset="0"/>
              </a:rPr>
              <a:t>Impact on student learning beyond the classroom</a:t>
            </a:r>
          </a:p>
        </p:txBody>
      </p:sp>
    </p:spTree>
    <p:extLst>
      <p:ext uri="{BB962C8B-B14F-4D97-AF65-F5344CB8AC3E}">
        <p14:creationId xmlns:p14="http://schemas.microsoft.com/office/powerpoint/2010/main" val="828425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Segoe UI Semibold" panose="020B0702040204020203" pitchFamily="34" charset="0"/>
                <a:cs typeface="Segoe UI Light" panose="020B0502040204020203" pitchFamily="34" charset="0"/>
              </a:rPr>
              <a:t>Lessons Learned</a:t>
            </a:r>
          </a:p>
        </p:txBody>
      </p:sp>
      <p:sp>
        <p:nvSpPr>
          <p:cNvPr id="38" name="Content Placeholder 17"/>
          <p:cNvSpPr txBox="1">
            <a:spLocks/>
          </p:cNvSpPr>
          <p:nvPr/>
        </p:nvSpPr>
        <p:spPr>
          <a:xfrm>
            <a:off x="541609" y="1296100"/>
            <a:ext cx="11045340" cy="458099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spcAft>
                <a:spcPts val="2000"/>
              </a:spcAft>
              <a:buAutoNum type="arabicParenR"/>
            </a:pPr>
            <a:r>
              <a:rPr lang="en-US" sz="8000" dirty="0">
                <a:solidFill>
                  <a:prstClr val="black">
                    <a:lumMod val="75000"/>
                    <a:lumOff val="25000"/>
                  </a:prstClr>
                </a:solidFill>
                <a:latin typeface="Segoe UI Semibold" panose="020B0702040204020203" pitchFamily="34" charset="0"/>
                <a:cs typeface="Segoe UI" panose="020B0502040204020203" pitchFamily="34" charset="0"/>
              </a:rPr>
              <a:t> Develop a core that serves the need of many</a:t>
            </a:r>
          </a:p>
          <a:p>
            <a:pPr>
              <a:spcAft>
                <a:spcPts val="2000"/>
              </a:spcAft>
              <a:buAutoNum type="arabicParenR"/>
            </a:pPr>
            <a:r>
              <a:rPr lang="en-US" sz="8000" dirty="0">
                <a:solidFill>
                  <a:prstClr val="black">
                    <a:lumMod val="75000"/>
                    <a:lumOff val="25000"/>
                  </a:prstClr>
                </a:solidFill>
                <a:latin typeface="Segoe UI Semibold" panose="020B0702040204020203" pitchFamily="34" charset="0"/>
                <a:cs typeface="Segoe UI" panose="020B0502040204020203" pitchFamily="34" charset="0"/>
              </a:rPr>
              <a:t> Find creative ways to keep costs competitive</a:t>
            </a:r>
          </a:p>
          <a:p>
            <a:pPr>
              <a:spcAft>
                <a:spcPts val="2000"/>
              </a:spcAft>
              <a:buAutoNum type="arabicParenR"/>
            </a:pPr>
            <a:r>
              <a:rPr lang="en-US" sz="8000" dirty="0">
                <a:solidFill>
                  <a:prstClr val="black">
                    <a:lumMod val="75000"/>
                    <a:lumOff val="25000"/>
                  </a:prstClr>
                </a:solidFill>
                <a:latin typeface="Segoe UI Semibold" panose="020B0702040204020203" pitchFamily="34" charset="0"/>
                <a:cs typeface="Segoe UI" panose="020B0502040204020203" pitchFamily="34" charset="0"/>
              </a:rPr>
              <a:t> Lean on  Advisory Committees for expertise in best management practices</a:t>
            </a:r>
          </a:p>
          <a:p>
            <a:pPr>
              <a:spcAft>
                <a:spcPts val="2000"/>
              </a:spcAft>
              <a:buAutoNum type="arabicParenR"/>
            </a:pPr>
            <a:r>
              <a:rPr lang="en-US" sz="8000" dirty="0">
                <a:solidFill>
                  <a:prstClr val="black">
                    <a:lumMod val="75000"/>
                    <a:lumOff val="25000"/>
                  </a:prstClr>
                </a:solidFill>
                <a:latin typeface="Segoe UI Semibold" panose="020B0702040204020203" pitchFamily="34" charset="0"/>
                <a:cs typeface="Segoe UI" panose="020B0502040204020203" pitchFamily="34" charset="0"/>
              </a:rPr>
              <a:t> Keep core focused </a:t>
            </a:r>
          </a:p>
          <a:p>
            <a:pPr>
              <a:spcAft>
                <a:spcPts val="2000"/>
              </a:spcAft>
              <a:buAutoNum type="arabicParenR"/>
            </a:pPr>
            <a:r>
              <a:rPr lang="en-US" sz="8000" dirty="0">
                <a:solidFill>
                  <a:prstClr val="black">
                    <a:lumMod val="75000"/>
                    <a:lumOff val="25000"/>
                  </a:prstClr>
                </a:solidFill>
                <a:latin typeface="Segoe UI Semibold" panose="020B0702040204020203" pitchFamily="34" charset="0"/>
                <a:cs typeface="Segoe UI" panose="020B0502040204020203" pitchFamily="34" charset="0"/>
              </a:rPr>
              <a:t> Know when to retire under and/or non-used equipment</a:t>
            </a:r>
          </a:p>
          <a:p>
            <a:pPr>
              <a:spcAft>
                <a:spcPts val="2000"/>
              </a:spcAft>
              <a:buAutoNum type="arabicParenR"/>
            </a:pPr>
            <a:r>
              <a:rPr lang="en-US" sz="8000" dirty="0">
                <a:solidFill>
                  <a:prstClr val="black">
                    <a:lumMod val="75000"/>
                    <a:lumOff val="25000"/>
                  </a:prstClr>
                </a:solidFill>
                <a:latin typeface="Segoe UI Semibold" panose="020B0702040204020203" pitchFamily="34" charset="0"/>
                <a:cs typeface="Segoe UI" panose="020B0502040204020203" pitchFamily="34" charset="0"/>
              </a:rPr>
              <a:t> Stay relevant</a:t>
            </a:r>
          </a:p>
          <a:p>
            <a:pPr>
              <a:spcAft>
                <a:spcPts val="2000"/>
              </a:spcAft>
              <a:buAutoNum type="arabicParenR"/>
            </a:pPr>
            <a:r>
              <a:rPr lang="en-US" sz="8000" dirty="0">
                <a:solidFill>
                  <a:prstClr val="black">
                    <a:lumMod val="75000"/>
                    <a:lumOff val="25000"/>
                  </a:prstClr>
                </a:solidFill>
                <a:latin typeface="Segoe UI Semibold" panose="020B0702040204020203" pitchFamily="34" charset="0"/>
                <a:cs typeface="Segoe UI" panose="020B0502040204020203" pitchFamily="34" charset="0"/>
              </a:rPr>
              <a:t> Marketing efforts within the institution and outside the institution</a:t>
            </a:r>
          </a:p>
          <a:p>
            <a:pPr>
              <a:spcAft>
                <a:spcPts val="2000"/>
              </a:spcAft>
              <a:buAutoNum type="arabicParenR"/>
            </a:pPr>
            <a:r>
              <a:rPr lang="en-US" sz="8000" dirty="0">
                <a:solidFill>
                  <a:prstClr val="black">
                    <a:lumMod val="75000"/>
                    <a:lumOff val="25000"/>
                  </a:prstClr>
                </a:solidFill>
                <a:latin typeface="Segoe UI Semibold" panose="020B0702040204020203" pitchFamily="34" charset="0"/>
                <a:cs typeface="Segoe UI" panose="020B0502040204020203" pitchFamily="34" charset="0"/>
              </a:rPr>
              <a:t> Inform new/existing researchers of core capabilities –growth and diversification of users. </a:t>
            </a:r>
          </a:p>
          <a:p>
            <a:pPr>
              <a:spcAft>
                <a:spcPts val="2000"/>
              </a:spcAft>
              <a:buAutoNum type="arabicParenR"/>
            </a:pPr>
            <a:endParaRPr lang="en-US" sz="2000" dirty="0">
              <a:solidFill>
                <a:prstClr val="black">
                  <a:lumMod val="75000"/>
                  <a:lumOff val="25000"/>
                </a:prstClr>
              </a:solidFill>
              <a:latin typeface="Segoe UI Semibold" panose="020B0702040204020203" pitchFamily="34" charset="0"/>
              <a:cs typeface="Segoe UI" panose="020B0502040204020203" pitchFamily="34" charset="0"/>
            </a:endParaRPr>
          </a:p>
          <a:p>
            <a:pPr marL="0" indent="0">
              <a:spcAft>
                <a:spcPts val="2000"/>
              </a:spcAft>
              <a:buNone/>
            </a:pP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Segoe UI Semibold" panose="020B0702040204020203" pitchFamily="34" charset="0"/>
                <a:cs typeface="Segoe UI Light" panose="020B0502040204020203" pitchFamily="34" charset="0"/>
              </a:rPr>
              <a:t>Acknowledgements</a:t>
            </a:r>
          </a:p>
        </p:txBody>
      </p:sp>
      <p:sp>
        <p:nvSpPr>
          <p:cNvPr id="38" name="Content Placeholder 17"/>
          <p:cNvSpPr txBox="1">
            <a:spLocks/>
          </p:cNvSpPr>
          <p:nvPr/>
        </p:nvSpPr>
        <p:spPr>
          <a:xfrm>
            <a:off x="541609" y="1296100"/>
            <a:ext cx="11045340" cy="45809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sz="8000" dirty="0">
              <a:solidFill>
                <a:prstClr val="black">
                  <a:lumMod val="75000"/>
                  <a:lumOff val="25000"/>
                </a:prstClr>
              </a:solidFill>
              <a:latin typeface="Segoe UI Semibold" panose="020B0702040204020203" pitchFamily="34" charset="0"/>
              <a:cs typeface="Segoe UI" panose="020B0502040204020203" pitchFamily="34" charset="0"/>
            </a:endParaRPr>
          </a:p>
          <a:p>
            <a:pPr>
              <a:spcAft>
                <a:spcPts val="2000"/>
              </a:spcAft>
              <a:buAutoNum type="arabicParenR"/>
            </a:pPr>
            <a:endParaRPr lang="en-US" sz="2000" dirty="0">
              <a:solidFill>
                <a:prstClr val="black">
                  <a:lumMod val="75000"/>
                  <a:lumOff val="25000"/>
                </a:prstClr>
              </a:solidFill>
              <a:latin typeface="Segoe UI Semibold" panose="020B0702040204020203" pitchFamily="34" charset="0"/>
              <a:cs typeface="Segoe UI" panose="020B0502040204020203" pitchFamily="34" charset="0"/>
            </a:endParaRPr>
          </a:p>
          <a:p>
            <a:pPr marL="0" indent="0">
              <a:spcAft>
                <a:spcPts val="2000"/>
              </a:spcAft>
              <a:buNone/>
            </a:pPr>
            <a:endParaRPr lang="en-US" dirty="0">
              <a:latin typeface="Segoe UI" panose="020B0502040204020203" pitchFamily="34" charset="0"/>
              <a:cs typeface="Segoe UI" panose="020B0502040204020203" pitchFamily="34" charset="0"/>
            </a:endParaRPr>
          </a:p>
        </p:txBody>
      </p:sp>
      <p:sp>
        <p:nvSpPr>
          <p:cNvPr id="2" name="TextBox 1"/>
          <p:cNvSpPr txBox="1"/>
          <p:nvPr/>
        </p:nvSpPr>
        <p:spPr>
          <a:xfrm>
            <a:off x="640081" y="1458718"/>
            <a:ext cx="10946868" cy="2585323"/>
          </a:xfrm>
          <a:prstGeom prst="rect">
            <a:avLst/>
          </a:prstGeom>
          <a:noFill/>
        </p:spPr>
        <p:txBody>
          <a:bodyPr wrap="square" rtlCol="0">
            <a:spAutoFit/>
          </a:bodyPr>
          <a:lstStyle/>
          <a:p>
            <a:r>
              <a:rPr lang="en-US" dirty="0" smtClean="0"/>
              <a:t>Institutional </a:t>
            </a:r>
            <a:r>
              <a:rPr lang="en-US" dirty="0"/>
              <a:t>Development Awards (</a:t>
            </a:r>
            <a:r>
              <a:rPr lang="en-US" dirty="0" err="1"/>
              <a:t>IDeA</a:t>
            </a:r>
            <a:r>
              <a:rPr lang="en-US" dirty="0" smtClean="0"/>
              <a:t>), </a:t>
            </a:r>
            <a:r>
              <a:rPr lang="en-US" dirty="0"/>
              <a:t>National Institute of General Medical </a:t>
            </a:r>
            <a:r>
              <a:rPr lang="en-US" dirty="0" smtClean="0"/>
              <a:t>Sciences, </a:t>
            </a:r>
            <a:r>
              <a:rPr lang="en-US" dirty="0"/>
              <a:t>National Institutes of </a:t>
            </a:r>
            <a:r>
              <a:rPr lang="en-US"/>
              <a:t>Health </a:t>
            </a:r>
            <a:r>
              <a:rPr lang="en-US" smtClean="0"/>
              <a:t>Grants </a:t>
            </a:r>
            <a:r>
              <a:rPr lang="en-US" dirty="0"/>
              <a:t>#P20GM103408 and P20GM109095. </a:t>
            </a:r>
          </a:p>
          <a:p>
            <a:endParaRPr lang="en-US" dirty="0"/>
          </a:p>
          <a:p>
            <a:r>
              <a:rPr lang="en-US" dirty="0"/>
              <a:t>The </a:t>
            </a:r>
            <a:r>
              <a:rPr lang="en-US" dirty="0" err="1"/>
              <a:t>Biomolecular</a:t>
            </a:r>
            <a:r>
              <a:rPr lang="en-US" dirty="0"/>
              <a:t> Research Center is supported by funding from the National Science Foundation, Grants #0619793 and #0923535, the M. J. Murdock Charitable Trust; Lori and Duane </a:t>
            </a:r>
            <a:r>
              <a:rPr lang="en-US" dirty="0" err="1"/>
              <a:t>Stueckle</a:t>
            </a:r>
            <a:r>
              <a:rPr lang="en-US" dirty="0"/>
              <a:t>, and the Idaho State Board of Education. </a:t>
            </a:r>
            <a:endParaRPr lang="en-US" dirty="0" smtClean="0"/>
          </a:p>
          <a:p>
            <a:endParaRPr lang="en-US" dirty="0"/>
          </a:p>
          <a:p>
            <a:r>
              <a:rPr lang="en-US" dirty="0" smtClean="0"/>
              <a:t>Diane B. Smith, Program Reporting, Assessment, and Evaluation </a:t>
            </a:r>
            <a:endParaRPr lang="en-US" dirty="0"/>
          </a:p>
          <a:p>
            <a:endParaRPr lang="en-US" dirty="0"/>
          </a:p>
        </p:txBody>
      </p:sp>
      <p:pic>
        <p:nvPicPr>
          <p:cNvPr id="4" name="Picture 3">
            <a:extLst>
              <a:ext uri="{FF2B5EF4-FFF2-40B4-BE49-F238E27FC236}">
                <a16:creationId xmlns:a16="http://schemas.microsoft.com/office/drawing/2014/main" id="{9D15154D-C897-43D2-9B0D-260781B340E1}"/>
              </a:ext>
            </a:extLst>
          </p:cNvPr>
          <p:cNvPicPr>
            <a:picLocks noChangeAspect="1"/>
          </p:cNvPicPr>
          <p:nvPr/>
        </p:nvPicPr>
        <p:blipFill>
          <a:blip r:embed="rId2"/>
          <a:stretch>
            <a:fillRect/>
          </a:stretch>
        </p:blipFill>
        <p:spPr>
          <a:xfrm>
            <a:off x="2641006" y="4645371"/>
            <a:ext cx="6846546" cy="1833057"/>
          </a:xfrm>
          <a:prstGeom prst="rect">
            <a:avLst/>
          </a:prstGeom>
        </p:spPr>
      </p:pic>
    </p:spTree>
    <p:extLst>
      <p:ext uri="{BB962C8B-B14F-4D97-AF65-F5344CB8AC3E}">
        <p14:creationId xmlns:p14="http://schemas.microsoft.com/office/powerpoint/2010/main" val="1173118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3514" y="1130965"/>
            <a:ext cx="10988628" cy="861774"/>
          </a:xfrm>
          <a:prstGeom prst="rect">
            <a:avLst/>
          </a:prstGeom>
        </p:spPr>
        <p:txBody>
          <a:bodyPr vert="horz" wrap="square" lIns="0" tIns="0" rIns="0" bIns="0" rtlCol="0">
            <a:spAutoFit/>
          </a:bodyPr>
          <a:lstStyle/>
          <a:p>
            <a:pPr marL="12700" algn="ctr">
              <a:lnSpc>
                <a:spcPct val="100000"/>
              </a:lnSpc>
            </a:pPr>
            <a:r>
              <a:rPr lang="en-US" spc="365" dirty="0">
                <a:solidFill>
                  <a:schemeClr val="bg1"/>
                </a:solidFill>
                <a:latin typeface="Gill Sans MT" panose="020B0502020104020203" pitchFamily="34" charset="0"/>
                <a:ea typeface="Ebrima" panose="02000000000000000000" pitchFamily="2" charset="0"/>
                <a:cs typeface="Ebrima" panose="02000000000000000000" pitchFamily="2" charset="0"/>
              </a:rPr>
              <a:t/>
            </a:r>
            <a:br>
              <a:rPr lang="en-US" spc="365" dirty="0">
                <a:solidFill>
                  <a:schemeClr val="bg1"/>
                </a:solidFill>
                <a:latin typeface="Gill Sans MT" panose="020B0502020104020203" pitchFamily="34" charset="0"/>
                <a:ea typeface="Ebrima" panose="02000000000000000000" pitchFamily="2" charset="0"/>
                <a:cs typeface="Ebrima" panose="02000000000000000000" pitchFamily="2" charset="0"/>
              </a:rPr>
            </a:br>
            <a:r>
              <a:rPr spc="55" dirty="0">
                <a:latin typeface="Gill Sans MT" panose="020B0502020104020203" pitchFamily="34" charset="0"/>
                <a:ea typeface="Ebrima" panose="02000000000000000000" pitchFamily="2" charset="0"/>
                <a:cs typeface="Ebrima" panose="02000000000000000000" pitchFamily="2" charset="0"/>
              </a:rPr>
              <a:t> </a:t>
            </a:r>
            <a:endParaRPr spc="185" dirty="0">
              <a:solidFill>
                <a:srgbClr val="69C4F4"/>
              </a:solidFill>
              <a:latin typeface="Gill Sans MT" panose="020B0502020104020203" pitchFamily="34" charset="0"/>
              <a:ea typeface="Ebrima" panose="02000000000000000000" pitchFamily="2" charset="0"/>
              <a:cs typeface="Ebrima" panose="02000000000000000000" pitchFamily="2" charset="0"/>
            </a:endParaRPr>
          </a:p>
        </p:txBody>
      </p:sp>
      <p:sp>
        <p:nvSpPr>
          <p:cNvPr id="23" name="TextBox 22"/>
          <p:cNvSpPr txBox="1"/>
          <p:nvPr/>
        </p:nvSpPr>
        <p:spPr>
          <a:xfrm>
            <a:off x="893525" y="1895672"/>
            <a:ext cx="10875536" cy="3571362"/>
          </a:xfrm>
          <a:prstGeom prst="rect">
            <a:avLst/>
          </a:prstGeom>
          <a:noFill/>
        </p:spPr>
        <p:txBody>
          <a:bodyPr wrap="square" rtlCol="0">
            <a:spAutoFit/>
          </a:bodyPr>
          <a:lstStyle/>
          <a:p>
            <a:pPr marL="326390" marR="5080" indent="-313690">
              <a:lnSpc>
                <a:spcPct val="114000"/>
              </a:lnSpc>
              <a:buFont typeface="Times New Roman"/>
              <a:buChar char="•"/>
              <a:tabLst>
                <a:tab pos="327025" algn="l"/>
              </a:tabLst>
            </a:pPr>
            <a:r>
              <a:rPr lang="en-US" sz="2000" spc="10" dirty="0">
                <a:latin typeface="Segoe UI Semibold" panose="020B0702040204020203" pitchFamily="34" charset="0"/>
                <a:cs typeface="Times New Roman"/>
              </a:rPr>
              <a:t>T</a:t>
            </a:r>
            <a:r>
              <a:rPr lang="en-US" sz="2000" spc="120" dirty="0">
                <a:latin typeface="Segoe UI Semibold" panose="020B0702040204020203" pitchFamily="34" charset="0"/>
                <a:cs typeface="Times New Roman"/>
              </a:rPr>
              <a:t>h</a:t>
            </a:r>
            <a:r>
              <a:rPr lang="en-US" sz="2000" spc="235" dirty="0">
                <a:latin typeface="Segoe UI Semibold" panose="020B0702040204020203" pitchFamily="34" charset="0"/>
                <a:cs typeface="Times New Roman"/>
              </a:rPr>
              <a:t>e</a:t>
            </a:r>
            <a:r>
              <a:rPr lang="en-US" sz="2000" spc="110" dirty="0">
                <a:latin typeface="Segoe UI Semibold" panose="020B0702040204020203" pitchFamily="34" charset="0"/>
                <a:cs typeface="Times New Roman"/>
              </a:rPr>
              <a:t>m</a:t>
            </a:r>
            <a:r>
              <a:rPr lang="en-US" sz="2000" spc="215" dirty="0">
                <a:latin typeface="Segoe UI Semibold" panose="020B0702040204020203" pitchFamily="34" charset="0"/>
                <a:cs typeface="Times New Roman"/>
              </a:rPr>
              <a:t>a</a:t>
            </a:r>
            <a:r>
              <a:rPr lang="en-US" sz="2000" spc="10" dirty="0">
                <a:latin typeface="Segoe UI Semibold" panose="020B0702040204020203" pitchFamily="34" charset="0"/>
                <a:cs typeface="Times New Roman"/>
              </a:rPr>
              <a:t>t</a:t>
            </a:r>
            <a:r>
              <a:rPr lang="en-US" sz="2000" spc="-90" dirty="0">
                <a:latin typeface="Segoe UI Semibold" panose="020B0702040204020203" pitchFamily="34" charset="0"/>
                <a:cs typeface="Times New Roman"/>
              </a:rPr>
              <a:t>i</a:t>
            </a:r>
            <a:r>
              <a:rPr lang="en-US" sz="2000" spc="120" dirty="0">
                <a:latin typeface="Segoe UI Semibold" panose="020B0702040204020203" pitchFamily="34" charset="0"/>
                <a:cs typeface="Times New Roman"/>
              </a:rPr>
              <a:t>c</a:t>
            </a:r>
            <a:endParaRPr lang="en-US" sz="2000" spc="50" dirty="0">
              <a:latin typeface="Segoe UI Semibold" panose="020B0702040204020203" pitchFamily="34" charset="0"/>
              <a:cs typeface="Times New Roman"/>
            </a:endParaRPr>
          </a:p>
          <a:p>
            <a:pPr marL="326390" marR="5080" indent="-313690">
              <a:lnSpc>
                <a:spcPct val="114000"/>
              </a:lnSpc>
              <a:buFont typeface="Times New Roman"/>
              <a:buChar char="•"/>
              <a:tabLst>
                <a:tab pos="327025" algn="l"/>
              </a:tabLst>
            </a:pPr>
            <a:r>
              <a:rPr lang="en-US" sz="2000" spc="100" dirty="0">
                <a:latin typeface="Segoe UI Semibold" panose="020B0702040204020203" pitchFamily="34" charset="0"/>
                <a:cs typeface="Times New Roman"/>
              </a:rPr>
              <a:t>Mu</a:t>
            </a:r>
            <a:r>
              <a:rPr lang="en-US" sz="2000" spc="-90" dirty="0">
                <a:latin typeface="Segoe UI Semibold" panose="020B0702040204020203" pitchFamily="34" charset="0"/>
                <a:cs typeface="Times New Roman"/>
              </a:rPr>
              <a:t>l</a:t>
            </a:r>
            <a:r>
              <a:rPr lang="en-US" sz="2000" spc="10" dirty="0">
                <a:latin typeface="Segoe UI Semibold" panose="020B0702040204020203" pitchFamily="34" charset="0"/>
                <a:cs typeface="Times New Roman"/>
              </a:rPr>
              <a:t>t</a:t>
            </a:r>
            <a:r>
              <a:rPr lang="en-US" sz="2000" spc="-110" dirty="0">
                <a:latin typeface="Segoe UI Semibold" panose="020B0702040204020203" pitchFamily="34" charset="0"/>
                <a:cs typeface="Times New Roman"/>
              </a:rPr>
              <a:t>i </a:t>
            </a:r>
            <a:r>
              <a:rPr lang="en-US" sz="2000" spc="120" dirty="0">
                <a:latin typeface="Segoe UI Semibold" panose="020B0702040204020203" pitchFamily="34" charset="0"/>
                <a:cs typeface="Times New Roman"/>
              </a:rPr>
              <a:t>d</a:t>
            </a:r>
            <a:r>
              <a:rPr lang="en-US" sz="2000" spc="-110" dirty="0">
                <a:latin typeface="Segoe UI Semibold" panose="020B0702040204020203" pitchFamily="34" charset="0"/>
                <a:cs typeface="Times New Roman"/>
              </a:rPr>
              <a:t>i</a:t>
            </a:r>
            <a:r>
              <a:rPr lang="en-US" sz="2000" spc="240" dirty="0">
                <a:latin typeface="Segoe UI Semibold" panose="020B0702040204020203" pitchFamily="34" charset="0"/>
                <a:cs typeface="Times New Roman"/>
              </a:rPr>
              <a:t>s</a:t>
            </a:r>
            <a:r>
              <a:rPr lang="en-US" sz="2000" spc="120" dirty="0">
                <a:latin typeface="Segoe UI Semibold" panose="020B0702040204020203" pitchFamily="34" charset="0"/>
                <a:cs typeface="Times New Roman"/>
              </a:rPr>
              <a:t>c</a:t>
            </a:r>
            <a:r>
              <a:rPr lang="en-US" sz="2000" spc="-110" dirty="0">
                <a:latin typeface="Segoe UI Semibold" panose="020B0702040204020203" pitchFamily="34" charset="0"/>
                <a:cs typeface="Times New Roman"/>
              </a:rPr>
              <a:t>i</a:t>
            </a:r>
            <a:r>
              <a:rPr lang="en-US" sz="2000" spc="120" dirty="0">
                <a:latin typeface="Segoe UI Semibold" panose="020B0702040204020203" pitchFamily="34" charset="0"/>
                <a:cs typeface="Times New Roman"/>
              </a:rPr>
              <a:t>p</a:t>
            </a:r>
            <a:r>
              <a:rPr lang="en-US" sz="2000" spc="-110" dirty="0">
                <a:latin typeface="Segoe UI Semibold" panose="020B0702040204020203" pitchFamily="34" charset="0"/>
                <a:cs typeface="Times New Roman"/>
              </a:rPr>
              <a:t>li</a:t>
            </a:r>
            <a:r>
              <a:rPr lang="en-US" sz="2000" spc="120" dirty="0">
                <a:latin typeface="Segoe UI Semibold" panose="020B0702040204020203" pitchFamily="34" charset="0"/>
                <a:cs typeface="Times New Roman"/>
              </a:rPr>
              <a:t>n</a:t>
            </a:r>
            <a:r>
              <a:rPr lang="en-US" sz="2000" spc="235" dirty="0">
                <a:latin typeface="Segoe UI Semibold" panose="020B0702040204020203" pitchFamily="34" charset="0"/>
                <a:cs typeface="Times New Roman"/>
              </a:rPr>
              <a:t>a</a:t>
            </a:r>
            <a:r>
              <a:rPr lang="en-US" sz="2000" spc="-5" dirty="0">
                <a:latin typeface="Segoe UI Semibold" panose="020B0702040204020203" pitchFamily="34" charset="0"/>
                <a:cs typeface="Times New Roman"/>
              </a:rPr>
              <a:t>r</a:t>
            </a:r>
            <a:r>
              <a:rPr lang="en-US" sz="2000" spc="5" dirty="0">
                <a:latin typeface="Segoe UI Semibold" panose="020B0702040204020203" pitchFamily="34" charset="0"/>
                <a:cs typeface="Times New Roman"/>
              </a:rPr>
              <a:t>y</a:t>
            </a:r>
            <a:r>
              <a:rPr lang="en-US" sz="2000" spc="20" dirty="0">
                <a:latin typeface="Segoe UI Semibold" panose="020B0702040204020203" pitchFamily="34" charset="0"/>
                <a:cs typeface="Times New Roman"/>
              </a:rPr>
              <a:t> </a:t>
            </a:r>
            <a:r>
              <a:rPr lang="en-US" sz="2000" spc="50" dirty="0">
                <a:latin typeface="Segoe UI Semibold" panose="020B0702040204020203" pitchFamily="34" charset="0"/>
                <a:cs typeface="Times New Roman"/>
              </a:rPr>
              <a:t> </a:t>
            </a:r>
          </a:p>
          <a:p>
            <a:pPr marL="326390" marR="5080" indent="-313690">
              <a:lnSpc>
                <a:spcPct val="114000"/>
              </a:lnSpc>
              <a:buFont typeface="Times New Roman"/>
              <a:buChar char="•"/>
              <a:tabLst>
                <a:tab pos="327025" algn="l"/>
              </a:tabLst>
            </a:pPr>
            <a:r>
              <a:rPr lang="en-US" sz="2000" spc="100" dirty="0">
                <a:latin typeface="Segoe UI Semibold" panose="020B0702040204020203" pitchFamily="34" charset="0"/>
                <a:cs typeface="Times New Roman"/>
              </a:rPr>
              <a:t>St</a:t>
            </a:r>
            <a:r>
              <a:rPr lang="en-US" sz="2000" spc="114" dirty="0">
                <a:latin typeface="Segoe UI Semibold" panose="020B0702040204020203" pitchFamily="34" charset="0"/>
                <a:cs typeface="Times New Roman"/>
              </a:rPr>
              <a:t>r</a:t>
            </a:r>
            <a:r>
              <a:rPr lang="en-US" sz="2000" spc="235" dirty="0">
                <a:latin typeface="Segoe UI Semibold" panose="020B0702040204020203" pitchFamily="34" charset="0"/>
                <a:cs typeface="Times New Roman"/>
              </a:rPr>
              <a:t>e</a:t>
            </a:r>
            <a:r>
              <a:rPr lang="en-US" sz="2000" spc="220" dirty="0">
                <a:latin typeface="Segoe UI Semibold" panose="020B0702040204020203" pitchFamily="34" charset="0"/>
                <a:cs typeface="Times New Roman"/>
              </a:rPr>
              <a:t>ng</a:t>
            </a:r>
            <a:r>
              <a:rPr lang="en-US" sz="2000" spc="100" dirty="0">
                <a:latin typeface="Segoe UI Semibold" panose="020B0702040204020203" pitchFamily="34" charset="0"/>
                <a:cs typeface="Times New Roman"/>
              </a:rPr>
              <a:t>t</a:t>
            </a:r>
            <a:r>
              <a:rPr lang="en-US" sz="2000" spc="229" dirty="0">
                <a:latin typeface="Segoe UI Semibold" panose="020B0702040204020203" pitchFamily="34" charset="0"/>
                <a:cs typeface="Times New Roman"/>
              </a:rPr>
              <a:t>h</a:t>
            </a:r>
            <a:r>
              <a:rPr lang="en-US" sz="2000" spc="215" dirty="0">
                <a:latin typeface="Segoe UI Semibold" panose="020B0702040204020203" pitchFamily="34" charset="0"/>
                <a:cs typeface="Times New Roman"/>
              </a:rPr>
              <a:t>e</a:t>
            </a:r>
            <a:r>
              <a:rPr lang="en-US" sz="2000" spc="220" dirty="0">
                <a:latin typeface="Segoe UI Semibold" panose="020B0702040204020203" pitchFamily="34" charset="0"/>
                <a:cs typeface="Times New Roman"/>
              </a:rPr>
              <a:t>n</a:t>
            </a:r>
            <a:r>
              <a:rPr lang="en-US" sz="2000" spc="110" dirty="0">
                <a:latin typeface="Segoe UI Semibold" panose="020B0702040204020203" pitchFamily="34" charset="0"/>
                <a:cs typeface="Times New Roman"/>
              </a:rPr>
              <a:t> Research Infrastructure</a:t>
            </a:r>
          </a:p>
          <a:p>
            <a:pPr marL="326390" marR="5080" indent="-313690">
              <a:lnSpc>
                <a:spcPct val="114000"/>
              </a:lnSpc>
              <a:buFont typeface="Times New Roman"/>
              <a:buChar char="•"/>
              <a:tabLst>
                <a:tab pos="327025" algn="l"/>
              </a:tabLst>
            </a:pPr>
            <a:r>
              <a:rPr lang="en-US" sz="2000" dirty="0">
                <a:latin typeface="Segoe UI Semibold" panose="020B0702040204020203" pitchFamily="34" charset="0"/>
                <a:cs typeface="Times New Roman"/>
              </a:rPr>
              <a:t>Biomolecular Research Center, a shared core facility</a:t>
            </a:r>
          </a:p>
          <a:p>
            <a:pPr marL="812800" marR="5080" lvl="1" indent="-342900">
              <a:lnSpc>
                <a:spcPct val="114000"/>
              </a:lnSpc>
              <a:buFont typeface="Courier New" panose="02070309020205020404" pitchFamily="49" charset="0"/>
              <a:buChar char="o"/>
              <a:tabLst>
                <a:tab pos="327025" algn="l"/>
              </a:tabLst>
            </a:pPr>
            <a:r>
              <a:rPr lang="en-US" sz="2000" dirty="0">
                <a:latin typeface="Segoe UI Semibold" panose="020B0702040204020203" pitchFamily="34" charset="0"/>
                <a:cs typeface="Times New Roman"/>
              </a:rPr>
              <a:t>Established in 2002 under INBRE &amp; Idaho State Board of Education</a:t>
            </a:r>
          </a:p>
          <a:p>
            <a:pPr marL="812800" marR="5080" lvl="1" indent="-342900">
              <a:lnSpc>
                <a:spcPct val="114000"/>
              </a:lnSpc>
              <a:buFont typeface="Courier New" panose="02070309020205020404" pitchFamily="49" charset="0"/>
              <a:buChar char="o"/>
              <a:tabLst>
                <a:tab pos="327025" algn="l"/>
              </a:tabLst>
            </a:pPr>
            <a:r>
              <a:rPr lang="en-US" sz="2000" dirty="0">
                <a:latin typeface="Segoe UI Semibold" panose="020B0702040204020203" pitchFamily="34" charset="0"/>
                <a:cs typeface="Times New Roman"/>
              </a:rPr>
              <a:t>COBRE in Matrix Biology 2014</a:t>
            </a:r>
          </a:p>
          <a:p>
            <a:pPr marL="326390" marR="5080" indent="-313690">
              <a:lnSpc>
                <a:spcPct val="114000"/>
              </a:lnSpc>
              <a:buFont typeface="Times New Roman"/>
              <a:buChar char="•"/>
              <a:tabLst>
                <a:tab pos="327025" algn="l"/>
              </a:tabLst>
            </a:pPr>
            <a:r>
              <a:rPr lang="en-US" sz="2000" dirty="0">
                <a:latin typeface="Segoe UI Semibold" panose="020B0702040204020203" pitchFamily="34" charset="0"/>
                <a:cs typeface="Times New Roman"/>
              </a:rPr>
              <a:t>Boise State University,  ‘PUI’ -- distinct challenges</a:t>
            </a:r>
          </a:p>
          <a:p>
            <a:pPr marL="812800" marR="5080" lvl="1" indent="-342900">
              <a:lnSpc>
                <a:spcPct val="114000"/>
              </a:lnSpc>
              <a:buFont typeface="Courier New" panose="02070309020205020404" pitchFamily="49" charset="0"/>
              <a:buChar char="o"/>
              <a:tabLst>
                <a:tab pos="327025" algn="l"/>
              </a:tabLst>
            </a:pPr>
            <a:r>
              <a:rPr lang="en-US" sz="2000" dirty="0">
                <a:latin typeface="Segoe UI Semibold" panose="020B0702040204020203" pitchFamily="34" charset="0"/>
                <a:cs typeface="Times New Roman"/>
              </a:rPr>
              <a:t>Lessons learned/Strategies for sustainability</a:t>
            </a:r>
          </a:p>
          <a:p>
            <a:pPr marL="812800" marR="5080" lvl="1" indent="-342900">
              <a:lnSpc>
                <a:spcPct val="114000"/>
              </a:lnSpc>
              <a:buFont typeface="Courier New" panose="02070309020205020404" pitchFamily="49" charset="0"/>
              <a:buChar char="o"/>
              <a:tabLst>
                <a:tab pos="327025" algn="l"/>
              </a:tabLst>
            </a:pPr>
            <a:r>
              <a:rPr lang="en-US" sz="2000" dirty="0">
                <a:latin typeface="Segoe UI Semibold" panose="020B0702040204020203" pitchFamily="34" charset="0"/>
                <a:cs typeface="Times New Roman"/>
              </a:rPr>
              <a:t>Ongoing challenges </a:t>
            </a:r>
          </a:p>
          <a:p>
            <a:pPr marL="812800" marR="5080" lvl="1" indent="-342900">
              <a:lnSpc>
                <a:spcPct val="114000"/>
              </a:lnSpc>
              <a:buFont typeface="Courier New" panose="02070309020205020404" pitchFamily="49" charset="0"/>
              <a:buChar char="o"/>
              <a:tabLst>
                <a:tab pos="327025" algn="l"/>
              </a:tabLst>
            </a:pPr>
            <a:r>
              <a:rPr lang="en-US" sz="2000" dirty="0">
                <a:latin typeface="Segoe UI Semibold" panose="020B0702040204020203" pitchFamily="34" charset="0"/>
                <a:cs typeface="Times New Roman"/>
              </a:rPr>
              <a:t>Managing/maintaining shared core facilities </a:t>
            </a:r>
          </a:p>
        </p:txBody>
      </p:sp>
      <p:sp>
        <p:nvSpPr>
          <p:cNvPr id="27" name="object 5"/>
          <p:cNvSpPr txBox="1"/>
          <p:nvPr/>
        </p:nvSpPr>
        <p:spPr>
          <a:xfrm>
            <a:off x="229786" y="364159"/>
            <a:ext cx="11672201" cy="787844"/>
          </a:xfrm>
          <a:prstGeom prst="rect">
            <a:avLst/>
          </a:prstGeom>
        </p:spPr>
        <p:txBody>
          <a:bodyPr vert="horz" wrap="square" lIns="0" tIns="0" rIns="0" bIns="0" rtlCol="0">
            <a:spAutoFit/>
          </a:bodyPr>
          <a:lstStyle/>
          <a:p>
            <a:pPr algn="ctr">
              <a:lnSpc>
                <a:spcPts val="3165"/>
              </a:lnSpc>
            </a:pPr>
            <a:r>
              <a:rPr lang="en-US" sz="2400" spc="110" dirty="0">
                <a:latin typeface="Segoe UI Semibold" panose="020B0702040204020203" pitchFamily="34" charset="0"/>
                <a:cs typeface="Times New Roman"/>
              </a:rPr>
              <a:t>Sustainability Challenges for Core Research Facilities </a:t>
            </a:r>
          </a:p>
          <a:p>
            <a:pPr algn="ctr">
              <a:lnSpc>
                <a:spcPts val="3165"/>
              </a:lnSpc>
            </a:pPr>
            <a:r>
              <a:rPr lang="en-US" sz="2400" spc="110" dirty="0">
                <a:latin typeface="Segoe UI Semibold" panose="020B0702040204020203" pitchFamily="34" charset="0"/>
                <a:cs typeface="Times New Roman"/>
              </a:rPr>
              <a:t>Seeded by NIH </a:t>
            </a:r>
            <a:r>
              <a:rPr lang="en-US" sz="2400" spc="110" dirty="0" err="1">
                <a:latin typeface="Segoe UI Semibold" panose="020B0702040204020203" pitchFamily="34" charset="0"/>
                <a:cs typeface="Times New Roman"/>
              </a:rPr>
              <a:t>IDeA</a:t>
            </a:r>
            <a:r>
              <a:rPr lang="en-US" sz="2400" spc="110" dirty="0">
                <a:latin typeface="Segoe UI Semibold" panose="020B0702040204020203" pitchFamily="34" charset="0"/>
                <a:cs typeface="Times New Roman"/>
              </a:rPr>
              <a:t> Funding </a:t>
            </a:r>
            <a:endParaRPr sz="2400" dirty="0">
              <a:latin typeface="Segoe UI Semibold" panose="020B0702040204020203" pitchFamily="34" charset="0"/>
              <a:cs typeface="Times New Roman"/>
            </a:endParaRPr>
          </a:p>
        </p:txBody>
      </p:sp>
      <p:sp>
        <p:nvSpPr>
          <p:cNvPr id="28" name="object 6"/>
          <p:cNvSpPr txBox="1"/>
          <p:nvPr/>
        </p:nvSpPr>
        <p:spPr>
          <a:xfrm>
            <a:off x="771051" y="1379963"/>
            <a:ext cx="10589675" cy="333425"/>
          </a:xfrm>
          <a:prstGeom prst="rect">
            <a:avLst/>
          </a:prstGeom>
        </p:spPr>
        <p:txBody>
          <a:bodyPr vert="horz" wrap="square" lIns="0" tIns="0" rIns="0" bIns="0" rtlCol="0">
            <a:spAutoFit/>
          </a:bodyPr>
          <a:lstStyle/>
          <a:p>
            <a:pPr algn="ctr">
              <a:lnSpc>
                <a:spcPts val="2630"/>
              </a:lnSpc>
            </a:pPr>
            <a:r>
              <a:rPr lang="en-US" sz="2200" spc="229" dirty="0">
                <a:latin typeface="Segoe UI Semibold" panose="020B0702040204020203" pitchFamily="34" charset="0"/>
                <a:cs typeface="Times New Roman"/>
              </a:rPr>
              <a:t>Center of Biomedical Research Excellence in Matrix Biology</a:t>
            </a:r>
            <a:endParaRPr sz="2200" dirty="0">
              <a:latin typeface="Segoe UI Semibold" panose="020B0702040204020203" pitchFamily="34" charset="0"/>
              <a:cs typeface="Times New Roman"/>
            </a:endParaRPr>
          </a:p>
        </p:txBody>
      </p:sp>
    </p:spTree>
    <p:extLst>
      <p:ext uri="{BB962C8B-B14F-4D97-AF65-F5344CB8AC3E}">
        <p14:creationId xmlns:p14="http://schemas.microsoft.com/office/powerpoint/2010/main" val="169375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F9A5FF-E4AB-4CF1-AD09-9010E9C184E5}"/>
              </a:ext>
            </a:extLst>
          </p:cNvPr>
          <p:cNvSpPr txBox="1"/>
          <p:nvPr/>
        </p:nvSpPr>
        <p:spPr>
          <a:xfrm>
            <a:off x="332509" y="3232727"/>
            <a:ext cx="11528565" cy="3269673"/>
          </a:xfrm>
          <a:prstGeom prst="rect">
            <a:avLst/>
          </a:prstGeom>
          <a:solidFill>
            <a:schemeClr val="bg1"/>
          </a:solidFill>
        </p:spPr>
        <p:txBody>
          <a:bodyPr wrap="square" rtlCol="0">
            <a:spAutoFit/>
          </a:bodyPr>
          <a:lstStyle/>
          <a:p>
            <a:endParaRPr lang="en-US" dirty="0"/>
          </a:p>
        </p:txBody>
      </p:sp>
      <p:sp>
        <p:nvSpPr>
          <p:cNvPr id="8" name="Title 7"/>
          <p:cNvSpPr>
            <a:spLocks noGrp="1"/>
          </p:cNvSpPr>
          <p:nvPr>
            <p:ph type="title"/>
          </p:nvPr>
        </p:nvSpPr>
        <p:spPr>
          <a:xfrm>
            <a:off x="521206" y="448056"/>
            <a:ext cx="11339868" cy="640080"/>
          </a:xfrm>
        </p:spPr>
        <p:txBody>
          <a:bodyPr>
            <a:noAutofit/>
          </a:bodyPr>
          <a:lstStyle/>
          <a:p>
            <a:r>
              <a:rPr lang="en-US" dirty="0">
                <a:latin typeface="Segoe UI Semibold" panose="020B0702040204020203" pitchFamily="34" charset="0"/>
                <a:cs typeface="Segoe UI Light" panose="020B0502040204020203" pitchFamily="34" charset="0"/>
              </a:rPr>
              <a:t>Choose Core Facilities Wisely</a:t>
            </a:r>
          </a:p>
        </p:txBody>
      </p:sp>
      <p:sp>
        <p:nvSpPr>
          <p:cNvPr id="38" name="Content Placeholder 17"/>
          <p:cNvSpPr txBox="1">
            <a:spLocks/>
          </p:cNvSpPr>
          <p:nvPr/>
        </p:nvSpPr>
        <p:spPr>
          <a:xfrm>
            <a:off x="541609" y="1524708"/>
            <a:ext cx="9146087" cy="193575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2000" dirty="0">
                <a:latin typeface="Segoe UI Semibold" panose="020B0702040204020203" pitchFamily="34" charset="0"/>
                <a:cs typeface="Segoe UI" panose="020B0502040204020203" pitchFamily="34" charset="0"/>
              </a:rPr>
              <a:t>Core Facilities Should</a:t>
            </a:r>
          </a:p>
          <a:p>
            <a:pPr lvl="0">
              <a:spcAft>
                <a:spcPts val="600"/>
              </a:spcAft>
              <a:buAutoNum type="arabicParenR"/>
              <a:defRPr/>
            </a:pPr>
            <a:r>
              <a:rPr lang="en-US" sz="2000" dirty="0">
                <a:latin typeface="Segoe UI Semibold" panose="020B0702040204020203" pitchFamily="34" charset="0"/>
                <a:cs typeface="Segoe UI" panose="020B0502040204020203" pitchFamily="34" charset="0"/>
              </a:rPr>
              <a:t> Fulfill a need for many existing investigators</a:t>
            </a:r>
          </a:p>
          <a:p>
            <a:pPr lvl="0">
              <a:spcAft>
                <a:spcPts val="600"/>
              </a:spcAft>
              <a:buAutoNum type="arabicParenR"/>
              <a:defRPr/>
            </a:pPr>
            <a:r>
              <a:rPr lang="en-US" sz="2000" dirty="0">
                <a:latin typeface="Segoe UI Semibold" panose="020B0702040204020203" pitchFamily="34" charset="0"/>
                <a:cs typeface="Segoe UI" panose="020B0502040204020203" pitchFamily="34" charset="0"/>
              </a:rPr>
              <a:t> Promote advancement of research on campus</a:t>
            </a:r>
          </a:p>
          <a:p>
            <a:pPr lvl="0">
              <a:spcAft>
                <a:spcPts val="600"/>
              </a:spcAft>
              <a:buAutoNum type="arabicParenR"/>
              <a:defRPr/>
            </a:pPr>
            <a:r>
              <a:rPr lang="en-US" sz="2000" dirty="0">
                <a:latin typeface="Segoe UI Semibold" panose="020B0702040204020203" pitchFamily="34" charset="0"/>
                <a:cs typeface="Segoe UI" panose="020B0502040204020203" pitchFamily="34" charset="0"/>
              </a:rPr>
              <a:t> Structure core facility so that all researchers on campus have access</a:t>
            </a:r>
          </a:p>
        </p:txBody>
      </p:sp>
      <p:grpSp>
        <p:nvGrpSpPr>
          <p:cNvPr id="59" name="Group 58">
            <a:extLst>
              <a:ext uri="{FF2B5EF4-FFF2-40B4-BE49-F238E27FC236}">
                <a16:creationId xmlns:a16="http://schemas.microsoft.com/office/drawing/2014/main" id="{45D1CA81-70E5-48DD-BBA4-8FB3AEC66C13}"/>
              </a:ext>
            </a:extLst>
          </p:cNvPr>
          <p:cNvGrpSpPr/>
          <p:nvPr/>
        </p:nvGrpSpPr>
        <p:grpSpPr>
          <a:xfrm>
            <a:off x="330926" y="3394031"/>
            <a:ext cx="11528565" cy="3108369"/>
            <a:chOff x="700092" y="3371761"/>
            <a:chExt cx="11528565" cy="3108369"/>
          </a:xfrm>
        </p:grpSpPr>
        <p:sp>
          <p:nvSpPr>
            <p:cNvPr id="60" name="TextBox 59">
              <a:extLst>
                <a:ext uri="{FF2B5EF4-FFF2-40B4-BE49-F238E27FC236}">
                  <a16:creationId xmlns:a16="http://schemas.microsoft.com/office/drawing/2014/main" id="{ED5AF240-2460-4A3B-9750-7DE070C05F63}"/>
                </a:ext>
              </a:extLst>
            </p:cNvPr>
            <p:cNvSpPr txBox="1"/>
            <p:nvPr/>
          </p:nvSpPr>
          <p:spPr>
            <a:xfrm>
              <a:off x="700092" y="3371761"/>
              <a:ext cx="11449594" cy="369332"/>
            </a:xfrm>
            <a:prstGeom prst="rect">
              <a:avLst/>
            </a:prstGeom>
            <a:solidFill>
              <a:schemeClr val="bg1"/>
            </a:solidFill>
          </p:spPr>
          <p:txBody>
            <a:bodyPr wrap="square" rtlCol="0">
              <a:spAutoFit/>
            </a:bodyPr>
            <a:lstStyle/>
            <a:p>
              <a:pPr algn="ctr"/>
              <a:r>
                <a:rPr lang="en-US" sz="1600" b="1" dirty="0">
                  <a:solidFill>
                    <a:srgbClr val="F26528"/>
                  </a:solidFill>
                  <a:latin typeface="Arial" charset="0"/>
                  <a:ea typeface="Arial" charset="0"/>
                  <a:cs typeface="Arial" charset="0"/>
                </a:rPr>
                <a:t>Broader</a:t>
              </a:r>
              <a:r>
                <a:rPr lang="en-US" b="1" dirty="0">
                  <a:solidFill>
                    <a:srgbClr val="F26528"/>
                  </a:solidFill>
                  <a:latin typeface="Arial" charset="0"/>
                  <a:ea typeface="Arial" charset="0"/>
                  <a:cs typeface="Arial" charset="0"/>
                </a:rPr>
                <a:t> Impact Research as a Result of NIH Funding and Core Facilities at Boise State University (BSU) </a:t>
              </a:r>
            </a:p>
          </p:txBody>
        </p:sp>
        <p:pic>
          <p:nvPicPr>
            <p:cNvPr id="61" name="Picture 60">
              <a:extLst>
                <a:ext uri="{FF2B5EF4-FFF2-40B4-BE49-F238E27FC236}">
                  <a16:creationId xmlns:a16="http://schemas.microsoft.com/office/drawing/2014/main" id="{DAD865EE-1FF4-48BA-B3A9-2554511E7749}"/>
                </a:ext>
              </a:extLst>
            </p:cNvPr>
            <p:cNvPicPr>
              <a:picLocks noChangeAspect="1"/>
            </p:cNvPicPr>
            <p:nvPr/>
          </p:nvPicPr>
          <p:blipFill rotWithShape="1">
            <a:blip r:embed="rId2">
              <a:extLst>
                <a:ext uri="{28A0092B-C50C-407E-A947-70E740481C1C}">
                  <a14:useLocalDpi xmlns:a14="http://schemas.microsoft.com/office/drawing/2010/main" val="0"/>
                </a:ext>
              </a:extLst>
            </a:blip>
            <a:srcRect t="10312"/>
            <a:stretch/>
          </p:blipFill>
          <p:spPr>
            <a:xfrm>
              <a:off x="4498238" y="3963450"/>
              <a:ext cx="3322951" cy="2137135"/>
            </a:xfrm>
            <a:prstGeom prst="rect">
              <a:avLst/>
            </a:prstGeom>
            <a:solidFill>
              <a:schemeClr val="bg1"/>
            </a:solidFill>
          </p:spPr>
        </p:pic>
        <p:sp>
          <p:nvSpPr>
            <p:cNvPr id="62" name="TextBox 61">
              <a:extLst>
                <a:ext uri="{FF2B5EF4-FFF2-40B4-BE49-F238E27FC236}">
                  <a16:creationId xmlns:a16="http://schemas.microsoft.com/office/drawing/2014/main" id="{C8E53C0A-9FA7-40C2-A347-E24589ECB15A}"/>
                </a:ext>
              </a:extLst>
            </p:cNvPr>
            <p:cNvSpPr txBox="1"/>
            <p:nvPr/>
          </p:nvSpPr>
          <p:spPr>
            <a:xfrm>
              <a:off x="7071141" y="3967033"/>
              <a:ext cx="2043025" cy="276999"/>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US"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Wound Healing</a:t>
              </a:r>
              <a:endParaRPr lang="en-US" sz="1200" dirty="0"/>
            </a:p>
          </p:txBody>
        </p:sp>
        <p:sp>
          <p:nvSpPr>
            <p:cNvPr id="63" name="TextBox 62">
              <a:extLst>
                <a:ext uri="{FF2B5EF4-FFF2-40B4-BE49-F238E27FC236}">
                  <a16:creationId xmlns:a16="http://schemas.microsoft.com/office/drawing/2014/main" id="{1C15BDFF-11CA-4B2D-B313-7C6D645F8C01}"/>
                </a:ext>
              </a:extLst>
            </p:cNvPr>
            <p:cNvSpPr txBox="1"/>
            <p:nvPr/>
          </p:nvSpPr>
          <p:spPr>
            <a:xfrm>
              <a:off x="7423849" y="5357354"/>
              <a:ext cx="3130882" cy="276999"/>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US"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Neuroinflammatory Disease</a:t>
              </a:r>
              <a:endParaRPr lang="en-US" sz="1200" dirty="0">
                <a:latin typeface="Arial" panose="020B0604020202020204" pitchFamily="34" charset="0"/>
                <a:ea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948EC7FD-562A-46CC-942B-7446921F3EB5}"/>
                </a:ext>
              </a:extLst>
            </p:cNvPr>
            <p:cNvSpPr txBox="1"/>
            <p:nvPr/>
          </p:nvSpPr>
          <p:spPr>
            <a:xfrm>
              <a:off x="4263281" y="3963450"/>
              <a:ext cx="986046" cy="276999"/>
            </a:xfrm>
            <a:prstGeom prst="rect">
              <a:avLst/>
            </a:prstGeom>
            <a:solidFill>
              <a:schemeClr val="bg1"/>
            </a:solidFill>
          </p:spPr>
          <p:txBody>
            <a:bodyPr wrap="square" rtlCol="0">
              <a:spAutoFit/>
            </a:bodyPr>
            <a:lstStyle/>
            <a:p>
              <a:pPr marL="171450" marR="0" lvl="0" indent="-171450">
                <a:spcBef>
                  <a:spcPts val="0"/>
                </a:spcBef>
                <a:spcAft>
                  <a:spcPts val="0"/>
                </a:spcAft>
                <a:buFont typeface="Arial" panose="020B0604020202020204" pitchFamily="34" charset="0"/>
                <a:buChar char="•"/>
              </a:pPr>
              <a:r>
                <a:rPr lang="en-US"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Fibrosis</a:t>
              </a:r>
              <a:endParaRPr lang="en-US" sz="1200" dirty="0">
                <a:latin typeface="Arial" panose="020B0604020202020204" pitchFamily="34" charset="0"/>
                <a:ea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AA253A9F-1DC0-4CB0-8100-1F7F023AEAFD}"/>
                </a:ext>
              </a:extLst>
            </p:cNvPr>
            <p:cNvSpPr txBox="1"/>
            <p:nvPr/>
          </p:nvSpPr>
          <p:spPr>
            <a:xfrm>
              <a:off x="2384912" y="4420383"/>
              <a:ext cx="2508716" cy="276999"/>
            </a:xfrm>
            <a:prstGeom prst="rect">
              <a:avLst/>
            </a:prstGeom>
            <a:solidFill>
              <a:schemeClr val="bg1"/>
            </a:solidFill>
          </p:spPr>
          <p:txBody>
            <a:bodyPr wrap="square" rtlCol="0">
              <a:spAutoFit/>
            </a:bodyPr>
            <a:lstStyle/>
            <a:p>
              <a:pPr marL="171450" marR="0" lvl="0" indent="-171450" algn="ctr">
                <a:spcBef>
                  <a:spcPts val="0"/>
                </a:spcBef>
                <a:spcAft>
                  <a:spcPts val="0"/>
                </a:spcAft>
                <a:buFont typeface="Arial" panose="020B0604020202020204" pitchFamily="34" charset="0"/>
                <a:buChar char="•"/>
              </a:pPr>
              <a:r>
                <a:rPr lang="en-US"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Drug Discovery/Development</a:t>
              </a:r>
              <a:endParaRPr lang="en-US" sz="1200" dirty="0">
                <a:latin typeface="Arial" panose="020B0604020202020204" pitchFamily="34" charset="0"/>
                <a:ea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A0ECA4B3-B1AD-4E62-9AA1-474C382C3261}"/>
                </a:ext>
              </a:extLst>
            </p:cNvPr>
            <p:cNvSpPr txBox="1"/>
            <p:nvPr/>
          </p:nvSpPr>
          <p:spPr>
            <a:xfrm>
              <a:off x="7071141" y="5823585"/>
              <a:ext cx="1644678" cy="276999"/>
            </a:xfrm>
            <a:prstGeom prst="rect">
              <a:avLst/>
            </a:prstGeom>
            <a:solidFill>
              <a:schemeClr val="bg1"/>
            </a:solidFill>
          </p:spPr>
          <p:txBody>
            <a:bodyPr wrap="square" rtlCol="0">
              <a:spAutoFit/>
            </a:bodyPr>
            <a:lstStyle/>
            <a:p>
              <a:pPr marL="285750" lvl="0" indent="-285750" defTabSz="4389120">
                <a:buFont typeface="Arial" panose="020B0604020202020204" pitchFamily="34" charset="0"/>
                <a:buChar char="•"/>
                <a:defRPr/>
              </a:pPr>
              <a:r>
                <a:rPr lang="en-US" sz="1200" b="1" dirty="0">
                  <a:latin typeface="Arial" panose="020B0604020202020204" pitchFamily="34" charset="0"/>
                  <a:ea typeface="Arial" panose="020B0604020202020204" pitchFamily="34" charset="0"/>
                  <a:cs typeface="Arial" panose="020B0604020202020204" pitchFamily="34" charset="0"/>
                </a:rPr>
                <a:t>Rare Diseases</a:t>
              </a:r>
            </a:p>
          </p:txBody>
        </p:sp>
        <p:sp>
          <p:nvSpPr>
            <p:cNvPr id="67" name="TextBox 66">
              <a:extLst>
                <a:ext uri="{FF2B5EF4-FFF2-40B4-BE49-F238E27FC236}">
                  <a16:creationId xmlns:a16="http://schemas.microsoft.com/office/drawing/2014/main" id="{AF4C6C24-AA64-4F9F-AFF2-A4049D25B81B}"/>
                </a:ext>
              </a:extLst>
            </p:cNvPr>
            <p:cNvSpPr txBox="1"/>
            <p:nvPr/>
          </p:nvSpPr>
          <p:spPr>
            <a:xfrm>
              <a:off x="1799478" y="4892898"/>
              <a:ext cx="2967855" cy="276999"/>
            </a:xfrm>
            <a:prstGeom prst="rect">
              <a:avLst/>
            </a:prstGeom>
            <a:solidFill>
              <a:schemeClr val="bg1"/>
            </a:solidFill>
          </p:spPr>
          <p:txBody>
            <a:bodyPr wrap="square" rtlCol="0">
              <a:spAutoFit/>
            </a:bodyPr>
            <a:lstStyle/>
            <a:p>
              <a:pPr marL="171450" marR="0" lvl="0" indent="-171450" algn="ctr">
                <a:spcBef>
                  <a:spcPts val="0"/>
                </a:spcBef>
                <a:spcAft>
                  <a:spcPts val="0"/>
                </a:spcAft>
                <a:buFont typeface="Arial" panose="020B0604020202020204" pitchFamily="34" charset="0"/>
                <a:buChar char="•"/>
              </a:pPr>
              <a:r>
                <a:rPr lang="en-US"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Joint Disorders and Replacement</a:t>
              </a:r>
              <a:endParaRPr lang="en-US" sz="1200" dirty="0">
                <a:latin typeface="Arial" panose="020B0604020202020204" pitchFamily="34" charset="0"/>
                <a:ea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BA9D0964-6BD3-4A39-A1F4-B9BC2CF4CC59}"/>
                </a:ext>
              </a:extLst>
            </p:cNvPr>
            <p:cNvSpPr txBox="1"/>
            <p:nvPr/>
          </p:nvSpPr>
          <p:spPr>
            <a:xfrm>
              <a:off x="2780835" y="5357332"/>
              <a:ext cx="2195756" cy="276999"/>
            </a:xfrm>
            <a:prstGeom prst="rect">
              <a:avLst/>
            </a:prstGeom>
            <a:solidFill>
              <a:schemeClr val="bg1"/>
            </a:solidFill>
          </p:spPr>
          <p:txBody>
            <a:bodyPr wrap="square" rtlCol="0">
              <a:spAutoFit/>
            </a:bodyPr>
            <a:lstStyle/>
            <a:p>
              <a:pPr marL="171450" marR="0" lvl="0" indent="-171450">
                <a:spcBef>
                  <a:spcPts val="0"/>
                </a:spcBef>
                <a:spcAft>
                  <a:spcPts val="0"/>
                </a:spcAft>
                <a:buFont typeface="Arial" panose="020B0604020202020204" pitchFamily="34" charset="0"/>
                <a:buChar char="•"/>
              </a:pPr>
              <a:r>
                <a:rPr lang="en-US"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Cardiovascular Disease</a:t>
              </a:r>
              <a:endParaRPr lang="en-US" sz="1200" dirty="0">
                <a:latin typeface="Arial" panose="020B0604020202020204" pitchFamily="34" charset="0"/>
                <a:ea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9949A836-6F94-45F2-ABC8-18BB88AD10B3}"/>
                </a:ext>
              </a:extLst>
            </p:cNvPr>
            <p:cNvSpPr txBox="1"/>
            <p:nvPr/>
          </p:nvSpPr>
          <p:spPr>
            <a:xfrm>
              <a:off x="3804174" y="5823585"/>
              <a:ext cx="1388127" cy="276999"/>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US"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Osteoarthritis</a:t>
              </a:r>
              <a:endParaRPr lang="en-US" sz="1200" dirty="0"/>
            </a:p>
          </p:txBody>
        </p:sp>
        <p:sp>
          <p:nvSpPr>
            <p:cNvPr id="70" name="TextBox 69">
              <a:extLst>
                <a:ext uri="{FF2B5EF4-FFF2-40B4-BE49-F238E27FC236}">
                  <a16:creationId xmlns:a16="http://schemas.microsoft.com/office/drawing/2014/main" id="{D3ECD535-0A32-497B-97C8-7B78FCEE20AE}"/>
                </a:ext>
              </a:extLst>
            </p:cNvPr>
            <p:cNvSpPr txBox="1"/>
            <p:nvPr/>
          </p:nvSpPr>
          <p:spPr>
            <a:xfrm>
              <a:off x="7352936" y="4422271"/>
              <a:ext cx="2508716" cy="276999"/>
            </a:xfrm>
            <a:prstGeom prst="rect">
              <a:avLst/>
            </a:prstGeom>
            <a:solidFill>
              <a:schemeClr val="bg1"/>
            </a:solidFill>
          </p:spPr>
          <p:txBody>
            <a:bodyPr wrap="square" rtlCol="0">
              <a:spAutoFit/>
            </a:bodyPr>
            <a:lstStyle/>
            <a:p>
              <a:pPr marL="171450" marR="0" lvl="0" indent="-171450" algn="ctr">
                <a:spcBef>
                  <a:spcPts val="0"/>
                </a:spcBef>
                <a:spcAft>
                  <a:spcPts val="0"/>
                </a:spcAft>
                <a:buFont typeface="Arial" panose="020B0604020202020204" pitchFamily="34" charset="0"/>
                <a:buChar char="•"/>
              </a:pPr>
              <a:r>
                <a:rPr lang="en-US"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Breast and Prostate Cancer</a:t>
              </a:r>
              <a:endParaRPr lang="en-US" sz="1200" dirty="0">
                <a:latin typeface="Arial" panose="020B0604020202020204" pitchFamily="34" charset="0"/>
                <a:ea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08887902-9020-49D3-BD1A-54BD4C51582E}"/>
                </a:ext>
              </a:extLst>
            </p:cNvPr>
            <p:cNvSpPr txBox="1"/>
            <p:nvPr/>
          </p:nvSpPr>
          <p:spPr>
            <a:xfrm>
              <a:off x="7352936" y="4877510"/>
              <a:ext cx="3981782" cy="307777"/>
            </a:xfrm>
            <a:prstGeom prst="rect">
              <a:avLst/>
            </a:prstGeom>
            <a:solidFill>
              <a:schemeClr val="bg1"/>
            </a:solidFill>
          </p:spPr>
          <p:txBody>
            <a:bodyPr wrap="square" rtlCol="0">
              <a:spAutoFit/>
            </a:bodyPr>
            <a:lstStyle/>
            <a:p>
              <a:pPr marL="171450" marR="0" lvl="0" indent="-171450" algn="ctr">
                <a:spcBef>
                  <a:spcPts val="0"/>
                </a:spcBef>
                <a:spcAft>
                  <a:spcPts val="0"/>
                </a:spcAft>
                <a:buFont typeface="Arial" panose="020B0604020202020204" pitchFamily="34" charset="0"/>
                <a:buChar char="•"/>
              </a:pPr>
              <a:r>
                <a:rPr lang="en-US"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Musculoskeletal</a:t>
              </a:r>
              <a:r>
                <a:rPr lang="en-US"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Repair &amp; Regeneration</a:t>
              </a:r>
              <a:endParaRPr lang="en-US" sz="1400" dirty="0">
                <a:latin typeface="Arial" panose="020B0604020202020204" pitchFamily="34" charset="0"/>
                <a:ea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F85E2EA8-AF4C-482D-B29B-5D090F64275F}"/>
                </a:ext>
              </a:extLst>
            </p:cNvPr>
            <p:cNvSpPr txBox="1"/>
            <p:nvPr/>
          </p:nvSpPr>
          <p:spPr>
            <a:xfrm>
              <a:off x="5667837" y="6233909"/>
              <a:ext cx="6560820" cy="246221"/>
            </a:xfrm>
            <a:prstGeom prst="rect">
              <a:avLst/>
            </a:prstGeom>
            <a:solidFill>
              <a:schemeClr val="bg1"/>
            </a:solidFill>
          </p:spPr>
          <p:txBody>
            <a:bodyPr wrap="square" rtlCol="0">
              <a:spAutoFit/>
            </a:bodyPr>
            <a:lstStyle/>
            <a:p>
              <a:r>
                <a:rPr lang="en-US" sz="1000" dirty="0">
                  <a:latin typeface="Arial" panose="020B0604020202020204" pitchFamily="34" charset="0"/>
                  <a:cs typeface="Arial" panose="020B0604020202020204" pitchFamily="34" charset="0"/>
                </a:rPr>
                <a:t>Demand for services and examples of research supported by users of the Biomolecular Research Center (BRC)</a:t>
              </a:r>
            </a:p>
          </p:txBody>
        </p:sp>
      </p:gr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6" y="448056"/>
            <a:ext cx="11339868" cy="640080"/>
          </a:xfrm>
        </p:spPr>
        <p:txBody>
          <a:bodyPr>
            <a:noAutofit/>
          </a:bodyPr>
          <a:lstStyle/>
          <a:p>
            <a:r>
              <a:rPr lang="en-US" dirty="0">
                <a:latin typeface="Segoe UI Semibold" panose="020B0702040204020203" pitchFamily="34" charset="0"/>
                <a:cs typeface="Segoe UI Light" panose="020B0502040204020203" pitchFamily="34" charset="0"/>
              </a:rPr>
              <a:t>Choose Core Facilities Wisely</a:t>
            </a:r>
          </a:p>
        </p:txBody>
      </p:sp>
      <p:sp>
        <p:nvSpPr>
          <p:cNvPr id="38" name="Content Placeholder 17"/>
          <p:cNvSpPr txBox="1">
            <a:spLocks/>
          </p:cNvSpPr>
          <p:nvPr/>
        </p:nvSpPr>
        <p:spPr>
          <a:xfrm>
            <a:off x="541609" y="1347287"/>
            <a:ext cx="11400182" cy="193575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lvl="0">
              <a:spcAft>
                <a:spcPts val="600"/>
              </a:spcAft>
              <a:buAutoNum type="arabicParenR"/>
              <a:defRPr/>
            </a:pPr>
            <a:r>
              <a:rPr lang="en-US" sz="2000" dirty="0">
                <a:latin typeface="Segoe UI Semibold" panose="020B0702040204020203" pitchFamily="34" charset="0"/>
                <a:cs typeface="Segoe UI" panose="020B0502040204020203" pitchFamily="34" charset="0"/>
              </a:rPr>
              <a:t>Fulfill a need for many existing investigators</a:t>
            </a:r>
          </a:p>
          <a:p>
            <a:pPr marL="12700" marR="5080">
              <a:lnSpc>
                <a:spcPct val="101600"/>
              </a:lnSpc>
              <a:tabLst>
                <a:tab pos="327025" algn="l"/>
              </a:tabLst>
            </a:pPr>
            <a:r>
              <a:rPr lang="en-US" sz="2000" spc="10" dirty="0">
                <a:latin typeface="Segoe UI Semibold" panose="020B0702040204020203" pitchFamily="34" charset="0"/>
                <a:cs typeface="Times New Roman"/>
              </a:rPr>
              <a:t>Core works with many academic departments -- contributes to sustainability</a:t>
            </a:r>
          </a:p>
          <a:p>
            <a:pPr marR="5080" lvl="1">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Times New Roman"/>
              </a:rPr>
              <a:t>Departments of Biological Sciences, </a:t>
            </a:r>
          </a:p>
          <a:p>
            <a:pPr marR="5080" lvl="1">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Times New Roman"/>
              </a:rPr>
              <a:t>Physics</a:t>
            </a:r>
          </a:p>
          <a:p>
            <a:pPr marR="5080" lvl="1">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Times New Roman"/>
              </a:rPr>
              <a:t>Chemistry</a:t>
            </a:r>
          </a:p>
          <a:p>
            <a:pPr marR="5080" lvl="1">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Times New Roman"/>
              </a:rPr>
              <a:t>Mechanical and Biomedical Engineering</a:t>
            </a:r>
          </a:p>
          <a:p>
            <a:pPr marR="5080" lvl="1">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Times New Roman"/>
              </a:rPr>
              <a:t>Micron School of Materials Science and Engineering</a:t>
            </a:r>
          </a:p>
          <a:p>
            <a:pPr marR="5080" lvl="1">
              <a:lnSpc>
                <a:spcPct val="101600"/>
              </a:lnSpc>
              <a:buFont typeface="Courier New" panose="02070309020205020404" pitchFamily="49" charset="0"/>
              <a:buChar char="o"/>
              <a:tabLst>
                <a:tab pos="327025" algn="l"/>
              </a:tabLst>
            </a:pPr>
            <a:r>
              <a:rPr lang="en-US" sz="2000" spc="10" dirty="0">
                <a:latin typeface="Segoe UI Semibold" panose="020B0702040204020203" pitchFamily="34" charset="0"/>
                <a:cs typeface="Times New Roman"/>
              </a:rPr>
              <a:t>Community and Environmental Health, and Kinesiology </a:t>
            </a:r>
          </a:p>
          <a:p>
            <a:pPr marL="12700" marR="5080">
              <a:lnSpc>
                <a:spcPct val="101600"/>
              </a:lnSpc>
              <a:tabLst>
                <a:tab pos="327025" algn="l"/>
              </a:tabLst>
            </a:pPr>
            <a:r>
              <a:rPr lang="en-US" sz="2000" spc="10" dirty="0">
                <a:latin typeface="Segoe UI Semibold" panose="020B0702040204020203" pitchFamily="34" charset="0"/>
                <a:cs typeface="Times New Roman"/>
              </a:rPr>
              <a:t>Direct and indirect support for biomedical and biomolecular research efforts across campus</a:t>
            </a:r>
          </a:p>
        </p:txBody>
      </p:sp>
    </p:spTree>
    <p:extLst>
      <p:ext uri="{BB962C8B-B14F-4D97-AF65-F5344CB8AC3E}">
        <p14:creationId xmlns:p14="http://schemas.microsoft.com/office/powerpoint/2010/main" val="290250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6" y="448056"/>
            <a:ext cx="11339868" cy="640080"/>
          </a:xfrm>
        </p:spPr>
        <p:txBody>
          <a:bodyPr>
            <a:noAutofit/>
          </a:bodyPr>
          <a:lstStyle/>
          <a:p>
            <a:r>
              <a:rPr lang="en-US" dirty="0">
                <a:latin typeface="Segoe UI Semibold" panose="020B0702040204020203" pitchFamily="34" charset="0"/>
                <a:cs typeface="Segoe UI Light" panose="020B0502040204020203" pitchFamily="34" charset="0"/>
              </a:rPr>
              <a:t>Choose Core Facilities Wisely</a:t>
            </a:r>
          </a:p>
        </p:txBody>
      </p:sp>
      <p:sp>
        <p:nvSpPr>
          <p:cNvPr id="38" name="Content Placeholder 17"/>
          <p:cNvSpPr txBox="1">
            <a:spLocks/>
          </p:cNvSpPr>
          <p:nvPr/>
        </p:nvSpPr>
        <p:spPr>
          <a:xfrm>
            <a:off x="541609" y="1333639"/>
            <a:ext cx="9146087" cy="4780558"/>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2000" dirty="0">
                <a:latin typeface="Segoe UI Semibold" panose="020B0702040204020203" pitchFamily="34" charset="0"/>
                <a:cs typeface="Segoe UI" panose="020B0502040204020203" pitchFamily="34" charset="0"/>
              </a:rPr>
              <a:t>2) Promote advancement of research on campus:</a:t>
            </a:r>
          </a:p>
          <a:p>
            <a:pPr lvl="1">
              <a:spcAft>
                <a:spcPts val="600"/>
              </a:spcAft>
              <a:defRPr/>
            </a:pPr>
            <a:r>
              <a:rPr lang="en-US" sz="2000" dirty="0">
                <a:latin typeface="Segoe UI Semibold" panose="020B0702040204020203" pitchFamily="34" charset="0"/>
                <a:cs typeface="Segoe UI" panose="020B0502040204020203" pitchFamily="34" charset="0"/>
              </a:rPr>
              <a:t>Grant writing workshops (faculty, postdocs, and students)</a:t>
            </a:r>
          </a:p>
          <a:p>
            <a:pPr lvl="1">
              <a:spcAft>
                <a:spcPts val="600"/>
              </a:spcAft>
              <a:defRPr/>
            </a:pPr>
            <a:r>
              <a:rPr lang="en-US" sz="2000" dirty="0">
                <a:latin typeface="Segoe UI Semibold" panose="020B0702040204020203" pitchFamily="34" charset="0"/>
                <a:cs typeface="Segoe UI" panose="020B0502040204020203" pitchFamily="34" charset="0"/>
              </a:rPr>
              <a:t>Assistance with grant components</a:t>
            </a:r>
          </a:p>
          <a:p>
            <a:pPr lvl="2">
              <a:spcAft>
                <a:spcPts val="600"/>
              </a:spcAft>
              <a:buFont typeface="Courier New" panose="02070309020205020404" pitchFamily="49" charset="0"/>
              <a:buChar char="o"/>
              <a:defRPr/>
            </a:pPr>
            <a:r>
              <a:rPr lang="en-US" sz="2000" dirty="0">
                <a:latin typeface="Segoe UI Semibold" panose="020B0702040204020203" pitchFamily="34" charset="0"/>
                <a:cs typeface="Segoe UI" panose="020B0502040204020203" pitchFamily="34" charset="0"/>
              </a:rPr>
              <a:t>Facilities and Equipment pages</a:t>
            </a:r>
          </a:p>
          <a:p>
            <a:pPr lvl="2">
              <a:spcAft>
                <a:spcPts val="600"/>
              </a:spcAft>
              <a:buFont typeface="Courier New" panose="02070309020205020404" pitchFamily="49" charset="0"/>
              <a:buChar char="o"/>
              <a:defRPr/>
            </a:pPr>
            <a:r>
              <a:rPr lang="en-US" sz="2000" dirty="0" err="1">
                <a:latin typeface="Segoe UI Semibold" panose="020B0702040204020203" pitchFamily="34" charset="0"/>
                <a:cs typeface="Segoe UI" panose="020B0502040204020203" pitchFamily="34" charset="0"/>
              </a:rPr>
              <a:t>Biosketch</a:t>
            </a:r>
            <a:r>
              <a:rPr lang="en-US" sz="2000" dirty="0">
                <a:latin typeface="Segoe UI Semibold" panose="020B0702040204020203" pitchFamily="34" charset="0"/>
                <a:cs typeface="Segoe UI" panose="020B0502040204020203" pitchFamily="34" charset="0"/>
              </a:rPr>
              <a:t> training and assistance</a:t>
            </a:r>
          </a:p>
          <a:p>
            <a:pPr lvl="2">
              <a:spcAft>
                <a:spcPts val="600"/>
              </a:spcAft>
              <a:buFont typeface="Courier New" panose="02070309020205020404" pitchFamily="49" charset="0"/>
              <a:buChar char="o"/>
              <a:defRPr/>
            </a:pPr>
            <a:r>
              <a:rPr lang="en-US" sz="2000" dirty="0">
                <a:latin typeface="Segoe UI Semibold" panose="020B0702040204020203" pitchFamily="34" charset="0"/>
                <a:cs typeface="Segoe UI" panose="020B0502040204020203" pitchFamily="34" charset="0"/>
              </a:rPr>
              <a:t>Budget development</a:t>
            </a:r>
          </a:p>
          <a:p>
            <a:pPr lvl="1">
              <a:spcAft>
                <a:spcPts val="600"/>
              </a:spcAft>
              <a:defRPr/>
            </a:pPr>
            <a:r>
              <a:rPr lang="en-US" sz="2000" dirty="0">
                <a:latin typeface="Segoe UI Semibold" panose="020B0702040204020203" pitchFamily="34" charset="0"/>
                <a:cs typeface="Segoe UI" panose="020B0502040204020203" pitchFamily="34" charset="0"/>
              </a:rPr>
              <a:t>Grant proposal pre-review</a:t>
            </a:r>
          </a:p>
          <a:p>
            <a:pPr lvl="1">
              <a:spcAft>
                <a:spcPts val="600"/>
              </a:spcAft>
              <a:defRPr/>
            </a:pPr>
            <a:r>
              <a:rPr lang="en-US" sz="2000" dirty="0">
                <a:latin typeface="Segoe UI Semibold" panose="020B0702040204020203" pitchFamily="34" charset="0"/>
                <a:cs typeface="Segoe UI" panose="020B0502040204020203" pitchFamily="34" charset="0"/>
              </a:rPr>
              <a:t>Page charges for publications utilizing the core</a:t>
            </a:r>
          </a:p>
          <a:p>
            <a:pPr lvl="1">
              <a:spcAft>
                <a:spcPts val="600"/>
              </a:spcAft>
              <a:defRPr/>
            </a:pPr>
            <a:r>
              <a:rPr lang="en-US" sz="2000" dirty="0">
                <a:latin typeface="Segoe UI Semibold" panose="020B0702040204020203" pitchFamily="34" charset="0"/>
                <a:cs typeface="Segoe UI" panose="020B0502040204020203" pitchFamily="34" charset="0"/>
              </a:rPr>
              <a:t>Mentoring for early stage investigators</a:t>
            </a:r>
          </a:p>
          <a:p>
            <a:pPr lvl="1">
              <a:spcAft>
                <a:spcPts val="600"/>
              </a:spcAft>
              <a:defRPr/>
            </a:pPr>
            <a:r>
              <a:rPr lang="en-US" sz="2000" dirty="0">
                <a:latin typeface="Segoe UI Semibold" panose="020B0702040204020203" pitchFamily="34" charset="0"/>
                <a:cs typeface="Segoe UI" panose="020B0502040204020203" pitchFamily="34" charset="0"/>
              </a:rPr>
              <a:t>Networking (Research Grand Rounds)</a:t>
            </a:r>
          </a:p>
          <a:p>
            <a:pPr marL="0" lvl="0" indent="0">
              <a:spcAft>
                <a:spcPts val="600"/>
              </a:spcAft>
              <a:buNone/>
              <a:defRPr/>
            </a:pPr>
            <a:endParaRPr lang="en-US" sz="2000" dirty="0">
              <a:latin typeface="Segoe UI Semibold" panose="020B0702040204020203" pitchFamily="34" charset="0"/>
              <a:cs typeface="Segoe UI" panose="020B0502040204020203" pitchFamily="34" charset="0"/>
            </a:endParaRPr>
          </a:p>
          <a:p>
            <a:pPr marL="0" lvl="0" indent="0">
              <a:spcAft>
                <a:spcPts val="600"/>
              </a:spcAft>
              <a:buNone/>
              <a:defRPr/>
            </a:pPr>
            <a:endParaRPr lang="en-US" sz="2000" dirty="0">
              <a:latin typeface="Segoe UI Semibold" panose="020B0702040204020203" pitchFamily="34" charset="0"/>
              <a:cs typeface="Segoe UI" panose="020B0502040204020203" pitchFamily="34" charset="0"/>
            </a:endParaRPr>
          </a:p>
        </p:txBody>
      </p:sp>
    </p:spTree>
    <p:extLst>
      <p:ext uri="{BB962C8B-B14F-4D97-AF65-F5344CB8AC3E}">
        <p14:creationId xmlns:p14="http://schemas.microsoft.com/office/powerpoint/2010/main" val="3549862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6" y="448056"/>
            <a:ext cx="11339868" cy="640080"/>
          </a:xfrm>
        </p:spPr>
        <p:txBody>
          <a:bodyPr>
            <a:noAutofit/>
          </a:bodyPr>
          <a:lstStyle/>
          <a:p>
            <a:r>
              <a:rPr lang="en-US" dirty="0">
                <a:latin typeface="Segoe UI Semibold" panose="020B0702040204020203" pitchFamily="34" charset="0"/>
                <a:cs typeface="Segoe UI Light" panose="020B0502040204020203" pitchFamily="34" charset="0"/>
              </a:rPr>
              <a:t>Choose Core Facilities Wisely</a:t>
            </a:r>
          </a:p>
        </p:txBody>
      </p:sp>
      <p:sp>
        <p:nvSpPr>
          <p:cNvPr id="38" name="Content Placeholder 17"/>
          <p:cNvSpPr txBox="1">
            <a:spLocks/>
          </p:cNvSpPr>
          <p:nvPr/>
        </p:nvSpPr>
        <p:spPr>
          <a:xfrm>
            <a:off x="541609" y="1319992"/>
            <a:ext cx="11086284" cy="33065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sz="2000" dirty="0">
                <a:latin typeface="Segoe UI Semibold" panose="020B0702040204020203" pitchFamily="34" charset="0"/>
                <a:cs typeface="Segoe UI" panose="020B0502040204020203" pitchFamily="34" charset="0"/>
              </a:rPr>
              <a:t>3) Structure core facility so that all researchers on campus have access:</a:t>
            </a:r>
          </a:p>
          <a:p>
            <a:pPr lvl="1">
              <a:spcAft>
                <a:spcPts val="600"/>
              </a:spcAft>
              <a:defRPr/>
            </a:pPr>
            <a:r>
              <a:rPr lang="en-US" sz="2000" dirty="0">
                <a:latin typeface="Segoe UI Semibold" panose="020B0702040204020203" pitchFamily="34" charset="0"/>
                <a:cs typeface="Segoe UI" panose="020B0502040204020203" pitchFamily="34" charset="0"/>
              </a:rPr>
              <a:t>Centrally located facility</a:t>
            </a:r>
          </a:p>
          <a:p>
            <a:pPr lvl="1">
              <a:spcAft>
                <a:spcPts val="600"/>
              </a:spcAft>
              <a:defRPr/>
            </a:pPr>
            <a:r>
              <a:rPr lang="en-US" sz="2000" dirty="0">
                <a:latin typeface="Segoe UI Semibold" panose="020B0702040204020203" pitchFamily="34" charset="0"/>
                <a:cs typeface="Segoe UI" panose="020B0502040204020203" pitchFamily="34" charset="0"/>
              </a:rPr>
              <a:t>Investigators apply for access – approved after safety training, university ID badge</a:t>
            </a:r>
          </a:p>
          <a:p>
            <a:pPr lvl="1">
              <a:spcAft>
                <a:spcPts val="600"/>
              </a:spcAft>
              <a:defRPr/>
            </a:pPr>
            <a:r>
              <a:rPr lang="en-US" sz="2000" dirty="0">
                <a:latin typeface="Segoe UI Semibold" panose="020B0702040204020203" pitchFamily="34" charset="0"/>
                <a:cs typeface="Segoe UI" panose="020B0502040204020203" pitchFamily="34" charset="0"/>
              </a:rPr>
              <a:t>Consultation with core scientists to initiate project</a:t>
            </a:r>
          </a:p>
          <a:p>
            <a:pPr lvl="1">
              <a:spcAft>
                <a:spcPts val="600"/>
              </a:spcAft>
              <a:defRPr/>
            </a:pPr>
            <a:r>
              <a:rPr lang="en-US" sz="2000" dirty="0">
                <a:latin typeface="Segoe UI Semibold" panose="020B0702040204020203" pitchFamily="34" charset="0"/>
                <a:cs typeface="Segoe UI" panose="020B0502040204020203" pitchFamily="34" charset="0"/>
              </a:rPr>
              <a:t>Advanced training provided on instrumentation</a:t>
            </a:r>
          </a:p>
          <a:p>
            <a:pPr lvl="1">
              <a:spcAft>
                <a:spcPts val="600"/>
              </a:spcAft>
              <a:defRPr/>
            </a:pPr>
            <a:r>
              <a:rPr lang="en-US" sz="2000" dirty="0">
                <a:latin typeface="Segoe UI Semibold" panose="020B0702040204020203" pitchFamily="34" charset="0"/>
                <a:cs typeface="Segoe UI" panose="020B0502040204020203" pitchFamily="34" charset="0"/>
              </a:rPr>
              <a:t>Agilent </a:t>
            </a:r>
            <a:r>
              <a:rPr lang="en-US" sz="2000" dirty="0" err="1">
                <a:latin typeface="Segoe UI Semibold" panose="020B0702040204020203" pitchFamily="34" charset="0"/>
                <a:cs typeface="Segoe UI" panose="020B0502040204020203" pitchFamily="34" charset="0"/>
              </a:rPr>
              <a:t>iLab</a:t>
            </a:r>
            <a:r>
              <a:rPr lang="en-US" sz="2000" dirty="0">
                <a:latin typeface="Segoe UI Semibold" panose="020B0702040204020203" pitchFamily="34" charset="0"/>
                <a:cs typeface="Segoe UI" panose="020B0502040204020203" pitchFamily="34" charset="0"/>
              </a:rPr>
              <a:t> Solutions accounts for scheduling and billing</a:t>
            </a:r>
          </a:p>
        </p:txBody>
      </p:sp>
    </p:spTree>
    <p:extLst>
      <p:ext uri="{BB962C8B-B14F-4D97-AF65-F5344CB8AC3E}">
        <p14:creationId xmlns:p14="http://schemas.microsoft.com/office/powerpoint/2010/main" val="3390232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9598977" cy="640080"/>
          </a:xfrm>
        </p:spPr>
        <p:txBody>
          <a:bodyPr>
            <a:noAutofit/>
          </a:bodyPr>
          <a:lstStyle/>
          <a:p>
            <a:r>
              <a:rPr lang="en-US" dirty="0">
                <a:latin typeface="Segoe UI Semibold" panose="020B0702040204020203" pitchFamily="34" charset="0"/>
                <a:cs typeface="Segoe UI Light" panose="020B0502040204020203" pitchFamily="34" charset="0"/>
              </a:rPr>
              <a:t>Don’t Duplicate Cores within a Statewide Network</a:t>
            </a:r>
          </a:p>
        </p:txBody>
      </p:sp>
      <p:sp>
        <p:nvSpPr>
          <p:cNvPr id="25" name="Content Placeholder 17"/>
          <p:cNvSpPr txBox="1">
            <a:spLocks/>
          </p:cNvSpPr>
          <p:nvPr/>
        </p:nvSpPr>
        <p:spPr>
          <a:xfrm>
            <a:off x="541609" y="1455491"/>
            <a:ext cx="8145191" cy="474936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sz="2000" dirty="0">
                <a:latin typeface="Segoe UI Semibold" panose="020B0702040204020203" pitchFamily="34" charset="0"/>
                <a:cs typeface="Segoe UI" panose="020B0502040204020203" pitchFamily="34" charset="0"/>
              </a:rPr>
              <a:t>Duplicating cores within a network can result in:</a:t>
            </a:r>
          </a:p>
          <a:p>
            <a:pPr>
              <a:spcAft>
                <a:spcPts val="2000"/>
              </a:spcAft>
              <a:buAutoNum type="arabicParenR"/>
            </a:pPr>
            <a:r>
              <a:rPr lang="en-US" sz="2000" dirty="0">
                <a:latin typeface="Segoe UI Semibold" panose="020B0702040204020203" pitchFamily="34" charset="0"/>
                <a:cs typeface="Segoe UI" panose="020B0502040204020203" pitchFamily="34" charset="0"/>
              </a:rPr>
              <a:t> Not enough users</a:t>
            </a:r>
          </a:p>
          <a:p>
            <a:pPr>
              <a:spcAft>
                <a:spcPts val="2000"/>
              </a:spcAft>
              <a:buAutoNum type="arabicParenR"/>
            </a:pPr>
            <a:r>
              <a:rPr lang="en-US" sz="2000" dirty="0">
                <a:latin typeface="Segoe UI Semibold" panose="020B0702040204020203" pitchFamily="34" charset="0"/>
                <a:cs typeface="Segoe UI" panose="020B0502040204020203" pitchFamily="34" charset="0"/>
              </a:rPr>
              <a:t> Difficulty keeping costs down</a:t>
            </a:r>
          </a:p>
          <a:p>
            <a:pPr>
              <a:spcAft>
                <a:spcPts val="2000"/>
              </a:spcAft>
              <a:buAutoNum type="arabicParenR"/>
            </a:pPr>
            <a:r>
              <a:rPr lang="en-US" sz="2000" dirty="0">
                <a:latin typeface="Segoe UI Semibold" panose="020B0702040204020203" pitchFamily="34" charset="0"/>
                <a:cs typeface="Segoe UI" panose="020B0502040204020203" pitchFamily="34" charset="0"/>
              </a:rPr>
              <a:t> Dilution of expertise</a:t>
            </a:r>
          </a:p>
          <a:p>
            <a:pPr>
              <a:spcAft>
                <a:spcPts val="2000"/>
              </a:spcAft>
              <a:buAutoNum type="arabicParenR"/>
            </a:pPr>
            <a:endParaRPr lang="en-US" dirty="0">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40551672-9BE5-44CB-AC95-B36B113B61E8}"/>
              </a:ext>
            </a:extLst>
          </p:cNvPr>
          <p:cNvPicPr>
            <a:picLocks noChangeAspect="1"/>
          </p:cNvPicPr>
          <p:nvPr/>
        </p:nvPicPr>
        <p:blipFill>
          <a:blip r:embed="rId2"/>
          <a:stretch>
            <a:fillRect/>
          </a:stretch>
        </p:blipFill>
        <p:spPr>
          <a:xfrm>
            <a:off x="8366202" y="2085698"/>
            <a:ext cx="3052646" cy="4578969"/>
          </a:xfrm>
          <a:prstGeom prst="rect">
            <a:avLst/>
          </a:prstGeom>
        </p:spPr>
      </p:pic>
      <p:pic>
        <p:nvPicPr>
          <p:cNvPr id="6" name="Picture 5">
            <a:extLst>
              <a:ext uri="{FF2B5EF4-FFF2-40B4-BE49-F238E27FC236}">
                <a16:creationId xmlns:a16="http://schemas.microsoft.com/office/drawing/2014/main" id="{F3ED7556-4F46-4429-A8DF-E0C97FB3CDBC}"/>
              </a:ext>
            </a:extLst>
          </p:cNvPr>
          <p:cNvPicPr>
            <a:picLocks noChangeAspect="1"/>
          </p:cNvPicPr>
          <p:nvPr/>
        </p:nvPicPr>
        <p:blipFill>
          <a:blip r:embed="rId3"/>
          <a:stretch>
            <a:fillRect/>
          </a:stretch>
        </p:blipFill>
        <p:spPr>
          <a:xfrm>
            <a:off x="658854" y="3923005"/>
            <a:ext cx="3160788" cy="2281852"/>
          </a:xfrm>
          <a:prstGeom prst="rect">
            <a:avLst/>
          </a:prstGeom>
        </p:spPr>
      </p:pic>
      <p:pic>
        <p:nvPicPr>
          <p:cNvPr id="8" name="Picture 7">
            <a:extLst>
              <a:ext uri="{FF2B5EF4-FFF2-40B4-BE49-F238E27FC236}">
                <a16:creationId xmlns:a16="http://schemas.microsoft.com/office/drawing/2014/main" id="{5D3EBFFE-0347-46C6-8718-EAA70C88EA57}"/>
              </a:ext>
            </a:extLst>
          </p:cNvPr>
          <p:cNvPicPr>
            <a:picLocks noChangeAspect="1"/>
          </p:cNvPicPr>
          <p:nvPr/>
        </p:nvPicPr>
        <p:blipFill>
          <a:blip r:embed="rId4"/>
          <a:stretch>
            <a:fillRect/>
          </a:stretch>
        </p:blipFill>
        <p:spPr>
          <a:xfrm>
            <a:off x="4084742" y="3866181"/>
            <a:ext cx="4022516" cy="2281852"/>
          </a:xfrm>
          <a:prstGeom prst="rect">
            <a:avLst/>
          </a:prstGeom>
        </p:spPr>
      </p:pic>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CF1C0-D13C-4ACF-8CA2-CA8ABB522B25}"/>
              </a:ext>
            </a:extLst>
          </p:cNvPr>
          <p:cNvSpPr>
            <a:spLocks noGrp="1"/>
          </p:cNvSpPr>
          <p:nvPr>
            <p:ph type="title"/>
          </p:nvPr>
        </p:nvSpPr>
        <p:spPr>
          <a:xfrm>
            <a:off x="521207" y="448056"/>
            <a:ext cx="10262022" cy="640080"/>
          </a:xfrm>
        </p:spPr>
        <p:txBody>
          <a:bodyPr>
            <a:normAutofit/>
          </a:bodyPr>
          <a:lstStyle/>
          <a:p>
            <a:r>
              <a:rPr lang="en-US" dirty="0">
                <a:latin typeface="Segoe UI Semibold" panose="020B0702040204020203" pitchFamily="34" charset="0"/>
                <a:cs typeface="Segoe UI Semibold" panose="020B0702040204020203" pitchFamily="34" charset="0"/>
              </a:rPr>
              <a:t>Establishment of Recharge Center within the University</a:t>
            </a:r>
          </a:p>
        </p:txBody>
      </p:sp>
      <p:sp>
        <p:nvSpPr>
          <p:cNvPr id="3" name="Content Placeholder 2">
            <a:extLst>
              <a:ext uri="{FF2B5EF4-FFF2-40B4-BE49-F238E27FC236}">
                <a16:creationId xmlns:a16="http://schemas.microsoft.com/office/drawing/2014/main" id="{BDA8EBDC-A25F-4717-8A88-CC8215F95139}"/>
              </a:ext>
            </a:extLst>
          </p:cNvPr>
          <p:cNvSpPr>
            <a:spLocks noGrp="1"/>
          </p:cNvSpPr>
          <p:nvPr>
            <p:ph sz="quarter" idx="10"/>
          </p:nvPr>
        </p:nvSpPr>
        <p:spPr>
          <a:xfrm>
            <a:off x="539495" y="1435608"/>
            <a:ext cx="5003762" cy="5052448"/>
          </a:xfrm>
        </p:spPr>
        <p:txBody>
          <a:bodyPr>
            <a:normAutofit fontScale="77500" lnSpcReduction="20000"/>
          </a:bodyPr>
          <a:lstStyle/>
          <a:p>
            <a:r>
              <a:rPr lang="en-US" sz="2200" dirty="0">
                <a:latin typeface="Segoe UI Semibold" panose="020B0702040204020203" pitchFamily="34" charset="0"/>
                <a:cs typeface="Segoe UI Semibold" panose="020B0702040204020203" pitchFamily="34" charset="0"/>
              </a:rPr>
              <a:t>“As a recipient of federal funding, the University must comply with the Office of Management and Budget’s Uniform Administrative Requirements, Cost Principles, and Audit Requirements for Federal Awards in 2 CFR Part 200. In particular, these regulations require that all charges (no matter the source of funding) for Recharge Center activities must be charged according to actual usage, only recover costs and not make a profit. Like other sponsored project costs, in the event of an audit, documentation must exist to support the costs.”</a:t>
            </a:r>
          </a:p>
          <a:p>
            <a:r>
              <a:rPr lang="en-US" sz="1300" dirty="0">
                <a:solidFill>
                  <a:prstClr val="black">
                    <a:lumMod val="75000"/>
                    <a:lumOff val="25000"/>
                  </a:prstClr>
                </a:solidFill>
                <a:latin typeface="Segoe UI Semibold" panose="020B0702040204020203" pitchFamily="34" charset="0"/>
                <a:cs typeface="Segoe UI Semibold" panose="020B0702040204020203" pitchFamily="34" charset="0"/>
              </a:rPr>
              <a:t>BSU Recharge Center Policy 5110 https://www.boisestate.edu/policy/research/recharge-centers/</a:t>
            </a:r>
          </a:p>
          <a:p>
            <a:endParaRPr lang="en-US" dirty="0"/>
          </a:p>
        </p:txBody>
      </p:sp>
      <p:pic>
        <p:nvPicPr>
          <p:cNvPr id="4" name="Picture 3">
            <a:extLst>
              <a:ext uri="{FF2B5EF4-FFF2-40B4-BE49-F238E27FC236}">
                <a16:creationId xmlns:a16="http://schemas.microsoft.com/office/drawing/2014/main" id="{417B5E0A-2432-4BEB-AF2B-A904F7494FDB}"/>
              </a:ext>
            </a:extLst>
          </p:cNvPr>
          <p:cNvPicPr>
            <a:picLocks noChangeAspect="1"/>
          </p:cNvPicPr>
          <p:nvPr/>
        </p:nvPicPr>
        <p:blipFill>
          <a:blip r:embed="rId2"/>
          <a:stretch>
            <a:fillRect/>
          </a:stretch>
        </p:blipFill>
        <p:spPr>
          <a:xfrm>
            <a:off x="5543257" y="1260869"/>
            <a:ext cx="6309356" cy="4912194"/>
          </a:xfrm>
          <a:prstGeom prst="rect">
            <a:avLst/>
          </a:prstGeom>
        </p:spPr>
      </p:pic>
      <p:sp>
        <p:nvSpPr>
          <p:cNvPr id="5" name="TextBox 4">
            <a:extLst>
              <a:ext uri="{FF2B5EF4-FFF2-40B4-BE49-F238E27FC236}">
                <a16:creationId xmlns:a16="http://schemas.microsoft.com/office/drawing/2014/main" id="{C0784769-CDD3-4049-8E3C-06F36E2460BB}"/>
              </a:ext>
            </a:extLst>
          </p:cNvPr>
          <p:cNvSpPr txBox="1"/>
          <p:nvPr/>
        </p:nvSpPr>
        <p:spPr>
          <a:xfrm>
            <a:off x="6062522" y="6173063"/>
            <a:ext cx="5270826" cy="369332"/>
          </a:xfrm>
          <a:prstGeom prst="rect">
            <a:avLst/>
          </a:prstGeom>
          <a:noFill/>
        </p:spPr>
        <p:txBody>
          <a:bodyPr wrap="square" rtlCol="0">
            <a:spAutoFit/>
          </a:bodyPr>
          <a:lstStyle/>
          <a:p>
            <a:r>
              <a:rPr lang="en-US" dirty="0">
                <a:solidFill>
                  <a:prstClr val="black">
                    <a:lumMod val="75000"/>
                    <a:lumOff val="25000"/>
                  </a:prstClr>
                </a:solidFill>
                <a:latin typeface="Segoe UI Semibold" panose="020B0702040204020203" pitchFamily="34" charset="0"/>
                <a:cs typeface="Segoe UI Semibold" panose="020B0702040204020203" pitchFamily="34" charset="0"/>
              </a:rPr>
              <a:t>Boise State Recharge Financial Process Flowchart</a:t>
            </a:r>
          </a:p>
        </p:txBody>
      </p:sp>
    </p:spTree>
    <p:extLst>
      <p:ext uri="{BB962C8B-B14F-4D97-AF65-F5344CB8AC3E}">
        <p14:creationId xmlns:p14="http://schemas.microsoft.com/office/powerpoint/2010/main" val="3160677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7" y="448056"/>
            <a:ext cx="7663788" cy="640080"/>
          </a:xfrm>
        </p:spPr>
        <p:txBody>
          <a:bodyPr>
            <a:noAutofit/>
          </a:bodyPr>
          <a:lstStyle/>
          <a:p>
            <a:r>
              <a:rPr lang="en-US" dirty="0">
                <a:latin typeface="Segoe UI Semibold" panose="020B0702040204020203" pitchFamily="34" charset="0"/>
                <a:cs typeface="Segoe UI Light" panose="020B0502040204020203" pitchFamily="34" charset="0"/>
              </a:rPr>
              <a:t>What Are the True Costs of Running a Core?</a:t>
            </a:r>
          </a:p>
        </p:txBody>
      </p:sp>
      <p:sp>
        <p:nvSpPr>
          <p:cNvPr id="5" name="Content Placeholder 4"/>
          <p:cNvSpPr>
            <a:spLocks noGrp="1"/>
          </p:cNvSpPr>
          <p:nvPr>
            <p:ph sz="half" idx="4294967295"/>
          </p:nvPr>
        </p:nvSpPr>
        <p:spPr>
          <a:xfrm>
            <a:off x="541610" y="1310186"/>
            <a:ext cx="9577750" cy="5177870"/>
          </a:xfrm>
        </p:spPr>
        <p:txBody>
          <a:bodyPr vert="horz" lIns="91440" tIns="45720" rIns="91440" bIns="45720" rtlCol="0">
            <a:normAutofit/>
          </a:bodyPr>
          <a:lstStyle/>
          <a:p>
            <a:pPr>
              <a:lnSpc>
                <a:spcPts val="1800"/>
              </a:lnSpc>
              <a:spcBef>
                <a:spcPts val="1000"/>
              </a:spcBef>
              <a:spcAft>
                <a:spcPts val="600"/>
              </a:spcAft>
            </a:pPr>
            <a:r>
              <a:rPr lang="en-US" sz="2000" dirty="0">
                <a:solidFill>
                  <a:prstClr val="black">
                    <a:lumMod val="75000"/>
                    <a:lumOff val="25000"/>
                  </a:prstClr>
                </a:solidFill>
                <a:latin typeface="Segoe UI Semibold" panose="020B0702040204020203" pitchFamily="34" charset="0"/>
                <a:cs typeface="Segoe UI" panose="020B0502040204020203" pitchFamily="34" charset="0"/>
              </a:rPr>
              <a:t>This will be institution dependent </a:t>
            </a:r>
          </a:p>
          <a:p>
            <a:pPr marL="342900" indent="-342900">
              <a:lnSpc>
                <a:spcPct val="100000"/>
              </a:lnSpc>
              <a:spcAft>
                <a:spcPts val="800"/>
              </a:spcAft>
              <a:buFont typeface="Arial" panose="020B0604020202020204" pitchFamily="34" charset="0"/>
              <a:buChar char="•"/>
            </a:pPr>
            <a:r>
              <a:rPr lang="en-US" sz="2000" dirty="0">
                <a:solidFill>
                  <a:prstClr val="black">
                    <a:lumMod val="75000"/>
                    <a:lumOff val="25000"/>
                  </a:prstClr>
                </a:solidFill>
                <a:latin typeface="Segoe UI Semibold" panose="020B0702040204020203" pitchFamily="34" charset="0"/>
                <a:cs typeface="Segoe UI" panose="020B0502040204020203" pitchFamily="34" charset="0"/>
              </a:rPr>
              <a:t>Need to know how and if your intuition is going to cover any costs</a:t>
            </a:r>
          </a:p>
          <a:p>
            <a:pPr lvl="2" indent="0">
              <a:lnSpc>
                <a:spcPct val="100000"/>
              </a:lnSpc>
              <a:spcAft>
                <a:spcPts val="800"/>
              </a:spcAft>
              <a:buNone/>
            </a:pPr>
            <a:r>
              <a:rPr lang="en-US" sz="2000" dirty="0">
                <a:solidFill>
                  <a:prstClr val="black">
                    <a:lumMod val="75000"/>
                    <a:lumOff val="25000"/>
                  </a:prstClr>
                </a:solidFill>
                <a:latin typeface="Segoe UI Semibold" panose="020B0702040204020203" pitchFamily="34" charset="0"/>
                <a:cs typeface="Segoe UI" panose="020B0502040204020203" pitchFamily="34" charset="0"/>
              </a:rPr>
              <a:t>This may include:  </a:t>
            </a:r>
          </a:p>
          <a:p>
            <a:pPr marL="1485900" lvl="3" indent="-342900">
              <a:lnSpc>
                <a:spcPts val="1800"/>
              </a:lnSpc>
              <a:spcAft>
                <a:spcPts val="600"/>
              </a:spcAft>
              <a:buFont typeface="Wingdings" panose="05000000000000000000" pitchFamily="2" charset="2"/>
              <a:buChar char="§"/>
            </a:pPr>
            <a:r>
              <a:rPr lang="en-US" sz="2000" dirty="0">
                <a:solidFill>
                  <a:prstClr val="black">
                    <a:lumMod val="75000"/>
                    <a:lumOff val="25000"/>
                  </a:prstClr>
                </a:solidFill>
                <a:latin typeface="Segoe UI Semibold" panose="020B0702040204020203" pitchFamily="34" charset="0"/>
                <a:cs typeface="Segoe UI" panose="020B0502040204020203" pitchFamily="34" charset="0"/>
              </a:rPr>
              <a:t>Infrastructure costs</a:t>
            </a:r>
          </a:p>
          <a:p>
            <a:pPr marL="1485900" lvl="3" indent="-342900">
              <a:lnSpc>
                <a:spcPts val="1800"/>
              </a:lnSpc>
              <a:spcAft>
                <a:spcPts val="600"/>
              </a:spcAft>
              <a:buFont typeface="Wingdings" panose="05000000000000000000" pitchFamily="2" charset="2"/>
              <a:buChar char="§"/>
            </a:pPr>
            <a:r>
              <a:rPr lang="en-US" sz="2000" dirty="0">
                <a:solidFill>
                  <a:prstClr val="black">
                    <a:lumMod val="75000"/>
                    <a:lumOff val="25000"/>
                  </a:prstClr>
                </a:solidFill>
                <a:latin typeface="Segoe UI Semibold" panose="020B0702040204020203" pitchFamily="34" charset="0"/>
                <a:cs typeface="Segoe UI" panose="020B0502040204020203" pitchFamily="34" charset="0"/>
              </a:rPr>
              <a:t>Salaries</a:t>
            </a:r>
          </a:p>
          <a:p>
            <a:pPr marL="1485900" lvl="3" indent="-342900">
              <a:lnSpc>
                <a:spcPts val="1800"/>
              </a:lnSpc>
              <a:spcAft>
                <a:spcPts val="600"/>
              </a:spcAft>
              <a:buFont typeface="Wingdings" panose="05000000000000000000" pitchFamily="2" charset="2"/>
              <a:buChar char="§"/>
            </a:pPr>
            <a:r>
              <a:rPr lang="en-US" sz="2000" dirty="0">
                <a:solidFill>
                  <a:prstClr val="black">
                    <a:lumMod val="75000"/>
                    <a:lumOff val="25000"/>
                  </a:prstClr>
                </a:solidFill>
                <a:latin typeface="Segoe UI Semibold" panose="020B0702040204020203" pitchFamily="34" charset="0"/>
                <a:cs typeface="Segoe UI" panose="020B0502040204020203" pitchFamily="34" charset="0"/>
              </a:rPr>
              <a:t>Costs associated with courses</a:t>
            </a:r>
          </a:p>
          <a:p>
            <a:pPr marL="1485900" lvl="3" indent="-342900">
              <a:lnSpc>
                <a:spcPts val="1800"/>
              </a:lnSpc>
              <a:spcAft>
                <a:spcPts val="600"/>
              </a:spcAft>
              <a:buFont typeface="Wingdings" panose="05000000000000000000" pitchFamily="2" charset="2"/>
              <a:buChar char="§"/>
            </a:pPr>
            <a:r>
              <a:rPr lang="en-US" sz="2000" dirty="0">
                <a:solidFill>
                  <a:prstClr val="black">
                    <a:lumMod val="75000"/>
                    <a:lumOff val="25000"/>
                  </a:prstClr>
                </a:solidFill>
                <a:latin typeface="Segoe UI Semibold" panose="020B0702040204020203" pitchFamily="34" charset="0"/>
                <a:cs typeface="Segoe UI" panose="020B0502040204020203" pitchFamily="34" charset="0"/>
              </a:rPr>
              <a:t>Service contracts</a:t>
            </a:r>
          </a:p>
          <a:p>
            <a:pPr marL="1485900" lvl="3" indent="-342900">
              <a:lnSpc>
                <a:spcPts val="1800"/>
              </a:lnSpc>
              <a:spcAft>
                <a:spcPts val="600"/>
              </a:spcAft>
              <a:buFont typeface="Wingdings" panose="05000000000000000000" pitchFamily="2" charset="2"/>
              <a:buChar char="§"/>
            </a:pPr>
            <a:r>
              <a:rPr lang="en-US" sz="2000" dirty="0">
                <a:solidFill>
                  <a:prstClr val="black">
                    <a:lumMod val="75000"/>
                    <a:lumOff val="25000"/>
                  </a:prstClr>
                </a:solidFill>
                <a:latin typeface="Segoe UI Semibold" panose="020B0702040204020203" pitchFamily="34" charset="0"/>
                <a:cs typeface="Segoe UI" panose="020B0502040204020203" pitchFamily="34" charset="0"/>
              </a:rPr>
              <a:t>Replacement of old equipment, etc.</a:t>
            </a: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elcome to Powerpoint 2016_CLR_v2" id="{CAB9082A-965C-42BE-8170-C940D3319B60}" vid="{82B84162-888A-4FD2-BEC9-B29B6DB2C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2.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0072C5-DDE0-4258-BA7A-4D4B80DFA632}">
  <ds:schemaRefs>
    <ds:schemaRef ds:uri="http://purl.org/dc/terms/"/>
    <ds:schemaRef ds:uri="http://schemas.microsoft.com/office/2006/documentManagement/types"/>
    <ds:schemaRef ds:uri="71af3243-3dd4-4a8d-8c0d-dd76da1f02a5"/>
    <ds:schemaRef ds:uri="http://schemas.microsoft.com/office/2006/metadata/properties"/>
    <ds:schemaRef ds:uri="http://www.w3.org/XML/1998/namespace"/>
    <ds:schemaRef ds:uri="http://schemas.openxmlformats.org/package/2006/metadata/core-properties"/>
    <ds:schemaRef ds:uri="http://purl.org/dc/elements/1.1/"/>
    <ds:schemaRef ds:uri="http://purl.org/dc/dcmitype/"/>
    <ds:schemaRef ds:uri="http://schemas.microsoft.com/office/infopath/2007/PartnerControls"/>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
  <TotalTime>0</TotalTime>
  <Words>1126</Words>
  <Application>Microsoft Office PowerPoint</Application>
  <PresentationFormat>Widescreen</PresentationFormat>
  <Paragraphs>150</Paragraphs>
  <Slides>17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Calibri</vt:lpstr>
      <vt:lpstr>Courier New</vt:lpstr>
      <vt:lpstr>Ebrima</vt:lpstr>
      <vt:lpstr>Gill Sans MT</vt:lpstr>
      <vt:lpstr>Segoe UI</vt:lpstr>
      <vt:lpstr>Segoe UI Light</vt:lpstr>
      <vt:lpstr>Segoe UI Semibold</vt:lpstr>
      <vt:lpstr>Segoe UI Symbol</vt:lpstr>
      <vt:lpstr>Times New Roman</vt:lpstr>
      <vt:lpstr>Wingdings</vt:lpstr>
      <vt:lpstr>WelcomeDoc</vt:lpstr>
      <vt:lpstr>Planning for Core Sustainability</vt:lpstr>
      <vt:lpstr>  </vt:lpstr>
      <vt:lpstr>Choose Core Facilities Wisely</vt:lpstr>
      <vt:lpstr>Choose Core Facilities Wisely</vt:lpstr>
      <vt:lpstr>Choose Core Facilities Wisely</vt:lpstr>
      <vt:lpstr>Choose Core Facilities Wisely</vt:lpstr>
      <vt:lpstr>Don’t Duplicate Cores within a Statewide Network</vt:lpstr>
      <vt:lpstr>Establishment of Recharge Center within the University</vt:lpstr>
      <vt:lpstr>What Are the True Costs of Running a Core?</vt:lpstr>
      <vt:lpstr>Setting Rates</vt:lpstr>
      <vt:lpstr>Service Contracts</vt:lpstr>
      <vt:lpstr>How Will Equipment Be Replaced?</vt:lpstr>
      <vt:lpstr>Who Should Be the Core Customer Base?</vt:lpstr>
      <vt:lpstr>Who Should be the Core Customer Base?</vt:lpstr>
      <vt:lpstr>Document how core contributes to the research mission of the institution</vt:lpstr>
      <vt:lpstr>Lessons Learned</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2020-02-03T16:54:31Z</dcterms:created>
  <dcterms:modified xsi:type="dcterms:W3CDTF">2020-02-10T16:41:12Z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