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0" autoAdjust="0"/>
    <p:restoredTop sz="88598" autoAdjust="0"/>
  </p:normalViewPr>
  <p:slideViewPr>
    <p:cSldViewPr snapToGrid="0">
      <p:cViewPr varScale="1">
        <p:scale>
          <a:sx n="69" d="100"/>
          <a:sy n="69" d="100"/>
        </p:scale>
        <p:origin x="60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\Documents\Data_All_170109\Excel\Sheet_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Contamination </a:t>
            </a:r>
            <a:r>
              <a:rPr lang="en-US" dirty="0"/>
              <a:t>Results in Previous Twelve Month Period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[Sheet_1.xls]Sheet3!$B$21</c:f>
              <c:strCache>
                <c:ptCount val="1"/>
                <c:pt idx="0">
                  <c:v>Responses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38100">
              <a:solidFill>
                <a:srgbClr val="7030A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[Sheet_1.xls]Sheet3!$A$22:$A$27</c:f>
              <c:strCache>
                <c:ptCount val="6"/>
                <c:pt idx="0">
                  <c:v>I do not test</c:v>
                </c:pt>
                <c:pt idx="1">
                  <c:v>0</c:v>
                </c:pt>
                <c:pt idx="2">
                  <c:v>1-2</c:v>
                </c:pt>
                <c:pt idx="3">
                  <c:v>3-5</c:v>
                </c:pt>
                <c:pt idx="4">
                  <c:v>5-10</c:v>
                </c:pt>
                <c:pt idx="5">
                  <c:v>10+</c:v>
                </c:pt>
              </c:strCache>
            </c:strRef>
          </c:cat>
          <c:val>
            <c:numRef>
              <c:f>[Sheet_1.xls]Sheet3!$B$22:$B$27</c:f>
              <c:numCache>
                <c:formatCode>General</c:formatCode>
                <c:ptCount val="6"/>
                <c:pt idx="0">
                  <c:v>3</c:v>
                </c:pt>
                <c:pt idx="1">
                  <c:v>21</c:v>
                </c:pt>
                <c:pt idx="2">
                  <c:v>17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8-42E3-B3E7-8C36507A2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324736"/>
        <c:axId val="148326272"/>
      </c:barChart>
      <c:catAx>
        <c:axId val="148324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8100">
            <a:solidFill>
              <a:srgbClr val="7030A0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148326272"/>
        <c:crosses val="autoZero"/>
        <c:auto val="1"/>
        <c:lblAlgn val="ctr"/>
        <c:lblOffset val="100"/>
        <c:noMultiLvlLbl val="0"/>
      </c:catAx>
      <c:valAx>
        <c:axId val="1483262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Responses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rgbClr val="7030A0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148324736"/>
        <c:crosses val="autoZero"/>
        <c:crossBetween val="between"/>
      </c:valAx>
      <c:spPr>
        <a:ln w="38100">
          <a:solidFill>
            <a:srgbClr val="7030A0"/>
          </a:solidFill>
        </a:ln>
      </c:spPr>
    </c:plotArea>
    <c:plotVisOnly val="1"/>
    <c:dispBlanksAs val="gap"/>
    <c:showDLblsOverMax val="0"/>
  </c:chart>
  <c:txPr>
    <a:bodyPr/>
    <a:lstStyle/>
    <a:p>
      <a:pPr>
        <a:defRPr sz="2000" b="1">
          <a:solidFill>
            <a:srgbClr val="7030A0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9AB42-7B99-4243-86F4-3AC4C020E71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1F83F-3507-42D3-A3BA-92E7311C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1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its inception the focus of the FCRG has been on the</a:t>
            </a:r>
            <a:r>
              <a:rPr lang="en-US" baseline="0" dirty="0" smtClean="0"/>
              <a:t> sorting aspect of flow cytometry mainly because sorted cells are quite often used in downstream applications that can be found in other core facilities such as </a:t>
            </a:r>
            <a:r>
              <a:rPr lang="en-US" baseline="0" dirty="0" err="1" smtClean="0"/>
              <a:t>RNAseq</a:t>
            </a:r>
            <a:r>
              <a:rPr lang="en-US" baseline="0" dirty="0" smtClean="0"/>
              <a:t>, PCR and </a:t>
            </a:r>
            <a:r>
              <a:rPr lang="en-US" baseline="0" dirty="0" err="1" smtClean="0"/>
              <a:t>DNAseq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My plan for this talk is to discuss briefly, some of the studies the group has been involved in as well as our current initiative.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F83F-3507-42D3-A3BA-92E7311C2E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4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tSNE</a:t>
            </a:r>
            <a:r>
              <a:rPr lang="en-US" dirty="0" smtClean="0"/>
              <a:t> plots show clustering of the time</a:t>
            </a:r>
            <a:r>
              <a:rPr lang="en-US" baseline="0" dirty="0" smtClean="0"/>
              <a:t> 0 regardless of instrument, nozzle size or pressure. No specific pathway indicated by the differentially expressed genes. </a:t>
            </a:r>
          </a:p>
          <a:p>
            <a:r>
              <a:rPr lang="en-US" baseline="0" dirty="0" smtClean="0"/>
              <a:t>40, 87 and 48 gene changes between time 0h high vs 0h low pressure.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F83F-3507-42D3-A3BA-92E7311C2E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7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this a 3</a:t>
            </a:r>
            <a:r>
              <a:rPr lang="en-US" baseline="30000" dirty="0" smtClean="0"/>
              <a:t>rd</a:t>
            </a:r>
            <a:r>
              <a:rPr lang="en-US" baseline="0" dirty="0" smtClean="0"/>
              <a:t> site was added.  Similar to microarray data, time 0h clustered.  Clustering by site.</a:t>
            </a:r>
          </a:p>
          <a:p>
            <a:r>
              <a:rPr lang="en-US" baseline="0" dirty="0" smtClean="0"/>
              <a:t>Site had a greater influence then pressure or instrument.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F83F-3507-42D3-A3BA-92E7311C2E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6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 cells are known to be extremely sensitive to culture</a:t>
            </a:r>
            <a:r>
              <a:rPr lang="en-US" baseline="0" dirty="0" smtClean="0"/>
              <a:t> conditions.  Cells were sorted and sorted cells were analyzed using </a:t>
            </a:r>
            <a:r>
              <a:rPr lang="en-US" baseline="0" dirty="0" err="1" smtClean="0"/>
              <a:t>RNAseq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QuantiGene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Plex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Not many </a:t>
            </a:r>
            <a:r>
              <a:rPr lang="en-US" baseline="0" dirty="0" err="1" smtClean="0"/>
              <a:t>Degs</a:t>
            </a:r>
            <a:r>
              <a:rPr lang="en-US" baseline="0" dirty="0" smtClean="0"/>
              <a:t> and not any agreement  between methods suggesting that the DEGs may nothing more than assay variability/background noise.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F83F-3507-42D3-A3BA-92E7311C2E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93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HL-60</a:t>
            </a:r>
            <a:r>
              <a:rPr lang="en-US" baseline="0" dirty="0" smtClean="0"/>
              <a:t> cells were chosen as the model cell line – </a:t>
            </a:r>
            <a:r>
              <a:rPr lang="en-US" baseline="0" dirty="0" err="1" smtClean="0"/>
              <a:t>promyeloctic</a:t>
            </a:r>
            <a:r>
              <a:rPr lang="en-US" baseline="0" dirty="0" smtClean="0"/>
              <a:t> leukemia cells get a lot of RNA from minimal number of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F83F-3507-42D3-A3BA-92E7311C2E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27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F83F-3507-42D3-A3BA-92E7311C2E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1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Bioanalyzer</a:t>
            </a:r>
            <a:r>
              <a:rPr lang="en-US" dirty="0" smtClean="0"/>
              <a:t> was used to quantify</a:t>
            </a:r>
            <a:r>
              <a:rPr lang="en-US" baseline="0" dirty="0" smtClean="0"/>
              <a:t> the RNA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F83F-3507-42D3-A3BA-92E7311C2E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8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9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3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029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6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8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3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6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8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3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3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4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9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77C525-A36F-45CD-AA2F-A8627B3E36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399822F-C014-4B19-9E80-E716AA7A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6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38" y="947068"/>
            <a:ext cx="4600281" cy="3196993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0" y="4506013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An Overview of the Flow Cytometry Research Group (FCRG):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Past and Current Studies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6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478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Determining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cleanliness of cell sorters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259" y="1967008"/>
            <a:ext cx="110897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Study Goal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 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SRLs on how they maintain their sorters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Test sorters from various SRLs for common contaminants 				including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RNAse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Endotoxin and Bacteria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Evaluate the effectiveness of an endotoxin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 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4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478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Determining cleanliness of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cell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sorters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5189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Survey Results</a:t>
            </a:r>
            <a:endParaRPr lang="en-US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431972"/>
              </p:ext>
            </p:extLst>
          </p:nvPr>
        </p:nvGraphicFramePr>
        <p:xfrm>
          <a:off x="603396" y="2151562"/>
          <a:ext cx="10985206" cy="392582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084675">
                  <a:extLst>
                    <a:ext uri="{9D8B030D-6E8A-4147-A177-3AD203B41FA5}">
                      <a16:colId xmlns:a16="http://schemas.microsoft.com/office/drawing/2014/main" val="3179279451"/>
                    </a:ext>
                  </a:extLst>
                </a:gridCol>
                <a:gridCol w="3553660">
                  <a:extLst>
                    <a:ext uri="{9D8B030D-6E8A-4147-A177-3AD203B41FA5}">
                      <a16:colId xmlns:a16="http://schemas.microsoft.com/office/drawing/2014/main" val="1586917088"/>
                    </a:ext>
                  </a:extLst>
                </a:gridCol>
                <a:gridCol w="3346871">
                  <a:extLst>
                    <a:ext uri="{9D8B030D-6E8A-4147-A177-3AD203B41FA5}">
                      <a16:colId xmlns:a16="http://schemas.microsoft.com/office/drawing/2014/main" val="2549965746"/>
                    </a:ext>
                  </a:extLst>
                </a:gridCol>
              </a:tblGrid>
              <a:tr h="880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Testing Frequency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Number of Respondents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Percentage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7678249"/>
                  </a:ext>
                </a:extLst>
              </a:tr>
              <a:tr h="420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Daily</a:t>
                      </a:r>
                      <a:endParaRPr lang="en-US" sz="2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4%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6479942"/>
                  </a:ext>
                </a:extLst>
              </a:tr>
              <a:tr h="420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Weekly</a:t>
                      </a:r>
                      <a:endParaRPr lang="en-US" sz="2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11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21%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5289437"/>
                  </a:ext>
                </a:extLst>
              </a:tr>
              <a:tr h="420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Monthly</a:t>
                      </a:r>
                      <a:endParaRPr lang="en-US" sz="2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</a:t>
                      </a:r>
                      <a:endParaRPr lang="en-US" sz="2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13%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4331258"/>
                  </a:ext>
                </a:extLst>
              </a:tr>
              <a:tr h="420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Never</a:t>
                      </a:r>
                      <a:endParaRPr lang="en-US" sz="2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</a:t>
                      </a:r>
                      <a:endParaRPr lang="en-US" sz="2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15%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3402036"/>
                  </a:ext>
                </a:extLst>
              </a:tr>
              <a:tr h="620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When</a:t>
                      </a:r>
                      <a:r>
                        <a:rPr lang="en-US" sz="2800" baseline="0" dirty="0" smtClean="0">
                          <a:effectLst/>
                        </a:rPr>
                        <a:t> </a:t>
                      </a:r>
                      <a:r>
                        <a:rPr lang="en-US" sz="2800" dirty="0" smtClean="0">
                          <a:effectLst/>
                        </a:rPr>
                        <a:t>Contamination Reported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25</a:t>
                      </a:r>
                      <a:endParaRPr lang="en-US" sz="2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47%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6290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68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695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Determining cleanliness of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cell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sorters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171870"/>
              </p:ext>
            </p:extLst>
          </p:nvPr>
        </p:nvGraphicFramePr>
        <p:xfrm>
          <a:off x="1871331" y="1023088"/>
          <a:ext cx="8229600" cy="571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3453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213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Determining cleanliness of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cell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sorters</a:t>
            </a:r>
          </a:p>
        </p:txBody>
      </p:sp>
      <p:pic>
        <p:nvPicPr>
          <p:cNvPr id="3" name="Picture 2" descr="ABRF 2016 poster (sterility study)_final (1).ppt  -  Protected View - PowerPoin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57753" r="46154" b="18138"/>
          <a:stretch/>
        </p:blipFill>
        <p:spPr bwMode="auto">
          <a:xfrm>
            <a:off x="572385" y="1850067"/>
            <a:ext cx="11047228" cy="3976575"/>
          </a:xfrm>
          <a:prstGeom prst="rect">
            <a:avLst/>
          </a:prstGeom>
          <a:ln w="38100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385" y="1326847"/>
            <a:ext cx="11047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RNase Activity Results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36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213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Determining cleanliness of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cell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sorters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1911637"/>
            <a:ext cx="121919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Endotoxin: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1. Found in the majority of instruments tested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2. Recommended way to remove endotoxin is hydrogen peroxide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3. Three sorters at two sites were cleaned using hydrogen peroxide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4. Endotoxin was detected within a week of hydrogen peroxide cleaning</a:t>
            </a:r>
          </a:p>
        </p:txBody>
      </p:sp>
    </p:spTree>
    <p:extLst>
      <p:ext uri="{BB962C8B-B14F-4D97-AF65-F5344CB8AC3E}">
        <p14:creationId xmlns:p14="http://schemas.microsoft.com/office/powerpoint/2010/main" val="1029312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47656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Fixation and sorting cells for RNA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isolation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3651" y="1306723"/>
            <a:ext cx="110046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7030A0"/>
                </a:solidFill>
                <a:latin typeface="+mj-lt"/>
              </a:rPr>
              <a:t>Study Goal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	1. 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Flow 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Cytometry 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SRLs are 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asked to sort 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fixed 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cells for RNA 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			isolation 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either in bulk or at the single cell 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level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	2. Systematic 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analysis of reported fixation methods to determine 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		the 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effect of different fixatives on the quality of RNA isolated 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			from 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sorted cells.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	3. Comparison 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of RNA collected from unsorted vs. sorted cells.</a:t>
            </a:r>
          </a:p>
        </p:txBody>
      </p:sp>
    </p:spTree>
    <p:extLst>
      <p:ext uri="{BB962C8B-B14F-4D97-AF65-F5344CB8AC3E}">
        <p14:creationId xmlns:p14="http://schemas.microsoft.com/office/powerpoint/2010/main" val="2955070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19179F-A555-0341-B84F-8AF8E6B93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019308"/>
              </p:ext>
            </p:extLst>
          </p:nvPr>
        </p:nvGraphicFramePr>
        <p:xfrm>
          <a:off x="1038516" y="685139"/>
          <a:ext cx="4846535" cy="3131484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2113967">
                  <a:extLst>
                    <a:ext uri="{9D8B030D-6E8A-4147-A177-3AD203B41FA5}">
                      <a16:colId xmlns:a16="http://schemas.microsoft.com/office/drawing/2014/main" val="1524725371"/>
                    </a:ext>
                  </a:extLst>
                </a:gridCol>
                <a:gridCol w="1989733">
                  <a:extLst>
                    <a:ext uri="{9D8B030D-6E8A-4147-A177-3AD203B41FA5}">
                      <a16:colId xmlns:a16="http://schemas.microsoft.com/office/drawing/2014/main" val="583718893"/>
                    </a:ext>
                  </a:extLst>
                </a:gridCol>
                <a:gridCol w="742835">
                  <a:extLst>
                    <a:ext uri="{9D8B030D-6E8A-4147-A177-3AD203B41FA5}">
                      <a16:colId xmlns:a16="http://schemas.microsoft.com/office/drawing/2014/main" val="3275714783"/>
                    </a:ext>
                  </a:extLst>
                </a:gridCol>
              </a:tblGrid>
              <a:tr h="293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Fixation Method</a:t>
                      </a:r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Fix 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Sort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3668461"/>
                  </a:ext>
                </a:extLst>
              </a:tr>
              <a:tr h="267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Paraformaldehyde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5103748"/>
                  </a:ext>
                </a:extLst>
              </a:tr>
              <a:tr h="267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(Methanol-free)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6928110"/>
                  </a:ext>
                </a:extLst>
              </a:tr>
              <a:tr h="26715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2% fix RT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326998"/>
                  </a:ext>
                </a:extLst>
              </a:tr>
              <a:tr h="26715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2% fix RT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117325"/>
                  </a:ext>
                </a:extLst>
              </a:tr>
              <a:tr h="26715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2% fix ice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3367349"/>
                  </a:ext>
                </a:extLst>
              </a:tr>
              <a:tr h="26715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2% fix ice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957015"/>
                  </a:ext>
                </a:extLst>
              </a:tr>
              <a:tr h="26715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4% fix RT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1342612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4% fix RT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9864211"/>
                  </a:ext>
                </a:extLst>
              </a:tr>
              <a:tr h="26715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4% fix ice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290328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4% fix ice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703469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DDC661-3EB0-D24B-8405-F30F589E4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23917"/>
              </p:ext>
            </p:extLst>
          </p:nvPr>
        </p:nvGraphicFramePr>
        <p:xfrm>
          <a:off x="5978156" y="685139"/>
          <a:ext cx="4930849" cy="5401605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970949">
                  <a:extLst>
                    <a:ext uri="{9D8B030D-6E8A-4147-A177-3AD203B41FA5}">
                      <a16:colId xmlns:a16="http://schemas.microsoft.com/office/drawing/2014/main" val="3625121627"/>
                    </a:ext>
                  </a:extLst>
                </a:gridCol>
                <a:gridCol w="2227834">
                  <a:extLst>
                    <a:ext uri="{9D8B030D-6E8A-4147-A177-3AD203B41FA5}">
                      <a16:colId xmlns:a16="http://schemas.microsoft.com/office/drawing/2014/main" val="1979422001"/>
                    </a:ext>
                  </a:extLst>
                </a:gridCol>
                <a:gridCol w="732066">
                  <a:extLst>
                    <a:ext uri="{9D8B030D-6E8A-4147-A177-3AD203B41FA5}">
                      <a16:colId xmlns:a16="http://schemas.microsoft.com/office/drawing/2014/main" val="888380693"/>
                    </a:ext>
                  </a:extLst>
                </a:gridCol>
              </a:tblGrid>
              <a:tr h="3114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Fixation Method</a:t>
                      </a:r>
                      <a:endParaRPr lang="en-US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Fix  </a:t>
                      </a:r>
                      <a:endParaRPr lang="en-US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Sort </a:t>
                      </a:r>
                      <a:endParaRPr lang="en-US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842291"/>
                  </a:ext>
                </a:extLst>
              </a:tr>
              <a:tr h="262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Commercial Kits</a:t>
                      </a:r>
                      <a:endParaRPr lang="en-US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 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717987"/>
                  </a:ext>
                </a:extLst>
              </a:tr>
              <a:tr h="278661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 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6271724"/>
                  </a:ext>
                </a:extLst>
              </a:tr>
              <a:tr h="26227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CytoFix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CytoPerm</a:t>
                      </a:r>
                      <a:r>
                        <a:rPr lang="en-US" sz="1800" u="none" strike="noStrike" dirty="0">
                          <a:effectLst/>
                        </a:rPr>
                        <a:t> BD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 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5036312"/>
                  </a:ext>
                </a:extLst>
              </a:tr>
              <a:tr h="278661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CytoFix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CytoPerm</a:t>
                      </a:r>
                      <a:r>
                        <a:rPr lang="en-US" sz="1800" u="none" strike="noStrike" dirty="0">
                          <a:effectLst/>
                        </a:rPr>
                        <a:t> BD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 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2754224"/>
                  </a:ext>
                </a:extLst>
              </a:tr>
              <a:tr h="26227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eBio</a:t>
                      </a:r>
                      <a:r>
                        <a:rPr lang="en-US" sz="1800" u="none" strike="noStrike" dirty="0">
                          <a:effectLst/>
                        </a:rPr>
                        <a:t> Intracellular Fix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 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9996010"/>
                  </a:ext>
                </a:extLst>
              </a:tr>
              <a:tr h="26227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eBio</a:t>
                      </a:r>
                      <a:r>
                        <a:rPr lang="en-US" sz="1800" u="none" strike="noStrike" dirty="0">
                          <a:effectLst/>
                        </a:rPr>
                        <a:t> Intracellular Fix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 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7717374"/>
                  </a:ext>
                </a:extLst>
              </a:tr>
              <a:tr h="26227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BD </a:t>
                      </a:r>
                      <a:r>
                        <a:rPr lang="en-US" sz="1800" u="none" strike="noStrike" dirty="0" err="1">
                          <a:effectLst/>
                        </a:rPr>
                        <a:t>FACSLyse</a:t>
                      </a:r>
                      <a:endParaRPr lang="en-US" sz="1800" b="0" i="0" u="none" strike="noStrike" dirty="0" err="1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 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1343289"/>
                  </a:ext>
                </a:extLst>
              </a:tr>
              <a:tr h="26227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BD </a:t>
                      </a:r>
                      <a:r>
                        <a:rPr lang="en-US" sz="1800" u="none" strike="noStrike" dirty="0" err="1">
                          <a:effectLst/>
                        </a:rPr>
                        <a:t>FACSLyse</a:t>
                      </a:r>
                      <a:endParaRPr lang="en-US" sz="1800" b="0" i="0" u="none" strike="noStrike" dirty="0" err="1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 </a:t>
                      </a:r>
                      <a:endParaRPr lang="en-US" sz="180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3042786"/>
                  </a:ext>
                </a:extLst>
              </a:tr>
              <a:tr h="262269">
                <a:tc>
                  <a:txBody>
                    <a:bodyPr/>
                    <a:lstStyle/>
                    <a:p>
                      <a:pPr lvl="0" algn="ctr" fontAlgn="b">
                        <a:buNone/>
                      </a:pPr>
                      <a:r>
                        <a:rPr lang="en-US" sz="1800" u="none" strike="noStrike" dirty="0"/>
                        <a:t>Alcohol</a:t>
                      </a:r>
                      <a:endParaRPr lang="en-US" sz="18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dirty="0"/>
                        <a:t>No 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dirty="0"/>
                        <a:t>No 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8551177"/>
                  </a:ext>
                </a:extLst>
              </a:tr>
              <a:tr h="26226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dirty="0"/>
                        <a:t>No 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dirty="0"/>
                        <a:t>Yes 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4019248"/>
                  </a:ext>
                </a:extLst>
              </a:tr>
              <a:tr h="26226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dirty="0"/>
                        <a:t>Methanol 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dirty="0"/>
                        <a:t>No 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0107047"/>
                  </a:ext>
                </a:extLst>
              </a:tr>
              <a:tr h="26226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dirty="0"/>
                        <a:t>Methanol 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dirty="0"/>
                        <a:t>Yes 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0181466"/>
                  </a:ext>
                </a:extLst>
              </a:tr>
              <a:tr h="26226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dirty="0"/>
                        <a:t>Ethanol 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dirty="0"/>
                        <a:t>No 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5237133"/>
                  </a:ext>
                </a:extLst>
              </a:tr>
              <a:tr h="26226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dirty="0"/>
                        <a:t>Ethanol 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dirty="0"/>
                        <a:t>Yes 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779406"/>
                  </a:ext>
                </a:extLst>
              </a:tr>
              <a:tr h="26226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dirty="0"/>
                        <a:t>Ethanol/Acetic Acid 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dirty="0"/>
                        <a:t>No  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1656195"/>
                  </a:ext>
                </a:extLst>
              </a:tr>
              <a:tr h="26226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dirty="0"/>
                        <a:t>Ethanol/Acetic Acid 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dirty="0"/>
                        <a:t>Yes 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69452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DDC661-3EB0-D24B-8405-F30F589E4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824979"/>
              </p:ext>
            </p:extLst>
          </p:nvPr>
        </p:nvGraphicFramePr>
        <p:xfrm>
          <a:off x="1038516" y="3816623"/>
          <a:ext cx="4846535" cy="113538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2083115">
                  <a:extLst>
                    <a:ext uri="{9D8B030D-6E8A-4147-A177-3AD203B41FA5}">
                      <a16:colId xmlns:a16="http://schemas.microsoft.com/office/drawing/2014/main" val="3625121627"/>
                    </a:ext>
                  </a:extLst>
                </a:gridCol>
                <a:gridCol w="1933388">
                  <a:extLst>
                    <a:ext uri="{9D8B030D-6E8A-4147-A177-3AD203B41FA5}">
                      <a16:colId xmlns:a16="http://schemas.microsoft.com/office/drawing/2014/main" val="1979422001"/>
                    </a:ext>
                  </a:extLst>
                </a:gridCol>
                <a:gridCol w="830032">
                  <a:extLst>
                    <a:ext uri="{9D8B030D-6E8A-4147-A177-3AD203B41FA5}">
                      <a16:colId xmlns:a16="http://schemas.microsoft.com/office/drawing/2014/main" val="888380693"/>
                    </a:ext>
                  </a:extLst>
                </a:gridCol>
              </a:tblGrid>
              <a:tr h="262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Zinc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No 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No 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697009"/>
                  </a:ext>
                </a:extLst>
              </a:tr>
              <a:tr h="278661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 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 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4388"/>
                  </a:ext>
                </a:extLst>
              </a:tr>
              <a:tr h="26227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ZBFB 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 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746449"/>
                  </a:ext>
                </a:extLst>
              </a:tr>
              <a:tr h="278661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ZBFB 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Yes 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4347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907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47656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Fixation and sorting cells for RNA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isolation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7320" y="1306723"/>
            <a:ext cx="1141936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7030A0"/>
                </a:solidFill>
                <a:latin typeface="+mj-lt"/>
              </a:rPr>
              <a:t>Study 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Outline</a:t>
            </a:r>
            <a:endParaRPr lang="en-US" sz="2800" b="1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	1. 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HL60 cells –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promyelocytic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cell line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	2. Cells were sorted into RTL Plus then frozen at -80 degrees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	3. Sorted cells were sent to University of Rochester Genomics Core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ea typeface="ＭＳ Ｐゴシック"/>
                <a:cs typeface="Arial"/>
              </a:rPr>
              <a:t>	</a:t>
            </a:r>
            <a:r>
              <a:rPr lang="en-US" sz="2800" dirty="0" smtClean="0">
                <a:solidFill>
                  <a:srgbClr val="7030A0"/>
                </a:solidFill>
                <a:ea typeface="ＭＳ Ｐゴシック"/>
                <a:cs typeface="Arial"/>
              </a:rPr>
              <a:t>4. RNeasy </a:t>
            </a:r>
            <a:r>
              <a:rPr lang="en-US" sz="2800" dirty="0">
                <a:solidFill>
                  <a:srgbClr val="7030A0"/>
                </a:solidFill>
                <a:ea typeface="ＭＳ Ｐゴシック"/>
                <a:cs typeface="Arial"/>
              </a:rPr>
              <a:t>Plus </a:t>
            </a:r>
            <a:r>
              <a:rPr lang="en-US" sz="2800" dirty="0" smtClean="0">
                <a:solidFill>
                  <a:srgbClr val="7030A0"/>
                </a:solidFill>
                <a:ea typeface="ＭＳ Ｐゴシック"/>
                <a:cs typeface="Arial"/>
              </a:rPr>
              <a:t>Micro </a:t>
            </a:r>
            <a:r>
              <a:rPr lang="en-US" sz="2800" dirty="0">
                <a:solidFill>
                  <a:srgbClr val="7030A0"/>
                </a:solidFill>
                <a:ea typeface="ＭＳ Ｐゴシック"/>
                <a:cs typeface="Arial"/>
              </a:rPr>
              <a:t>Kit </a:t>
            </a:r>
            <a:r>
              <a:rPr lang="en-US" sz="2800" dirty="0" smtClean="0">
                <a:solidFill>
                  <a:srgbClr val="7030A0"/>
                </a:solidFill>
                <a:ea typeface="ＭＳ Ｐゴシック"/>
                <a:cs typeface="Arial"/>
              </a:rPr>
              <a:t>was used to isolate the RNA</a:t>
            </a:r>
            <a:endParaRPr lang="en-US" sz="2800" dirty="0">
              <a:solidFill>
                <a:srgbClr val="7030A0"/>
              </a:solidFill>
              <a:ea typeface="ＭＳ Ｐゴシック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ea typeface="ＭＳ Ｐゴシック"/>
                <a:cs typeface="Arial"/>
              </a:rPr>
              <a:t>	5. RNA</a:t>
            </a:r>
            <a:r>
              <a:rPr lang="en-US" sz="2800" dirty="0">
                <a:solidFill>
                  <a:srgbClr val="7030A0"/>
                </a:solidFill>
                <a:ea typeface="ＭＳ Ｐゴシック"/>
                <a:cs typeface="Arial"/>
              </a:rPr>
              <a:t> purity testing was performed </a:t>
            </a:r>
            <a:r>
              <a:rPr lang="en-US" sz="2800" dirty="0" smtClean="0">
                <a:solidFill>
                  <a:srgbClr val="7030A0"/>
                </a:solidFill>
                <a:ea typeface="ＭＳ Ｐゴシック"/>
                <a:cs typeface="Arial"/>
              </a:rPr>
              <a:t>using </a:t>
            </a:r>
            <a:r>
              <a:rPr lang="en-US" sz="2800" dirty="0">
                <a:solidFill>
                  <a:srgbClr val="7030A0"/>
                </a:solidFill>
                <a:ea typeface="ＭＳ Ｐゴシック"/>
                <a:cs typeface="Arial"/>
              </a:rPr>
              <a:t>a </a:t>
            </a:r>
            <a:r>
              <a:rPr lang="en-US" sz="2800" dirty="0" err="1" smtClean="0">
                <a:solidFill>
                  <a:srgbClr val="7030A0"/>
                </a:solidFill>
                <a:ea typeface="ＭＳ Ｐゴシック"/>
                <a:cs typeface="Arial"/>
              </a:rPr>
              <a:t>NanoDrop</a:t>
            </a:r>
            <a:endParaRPr lang="en-US" sz="2800" dirty="0">
              <a:solidFill>
                <a:srgbClr val="7030A0"/>
              </a:solidFill>
              <a:ea typeface="ＭＳ Ｐゴシック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ea typeface="ＭＳ Ｐゴシック"/>
                <a:cs typeface="Arial"/>
              </a:rPr>
              <a:t>	6. RNA quality and yield testing was performed using an Agilent 				</a:t>
            </a:r>
            <a:r>
              <a:rPr lang="en-US" sz="2800" dirty="0" err="1" smtClean="0">
                <a:solidFill>
                  <a:srgbClr val="7030A0"/>
                </a:solidFill>
                <a:ea typeface="ＭＳ Ｐゴシック"/>
                <a:cs typeface="Arial"/>
              </a:rPr>
              <a:t>Bioanalyzer</a:t>
            </a:r>
            <a:r>
              <a:rPr lang="en-US" sz="2800" dirty="0" smtClean="0">
                <a:solidFill>
                  <a:srgbClr val="7030A0"/>
                </a:solidFill>
                <a:ea typeface="ＭＳ Ｐゴシック"/>
                <a:cs typeface="Arial"/>
              </a:rPr>
              <a:t> 2100 system</a:t>
            </a:r>
            <a:endParaRPr lang="en-US" sz="4000" dirty="0">
              <a:solidFill>
                <a:srgbClr val="7030A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6570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017" y="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Fixation and sorting cells for RNA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isolation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6652C-55A5-F54C-80B7-10BC522822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78"/>
          <a:stretch/>
        </p:blipFill>
        <p:spPr>
          <a:xfrm>
            <a:off x="1677068" y="1114499"/>
            <a:ext cx="8837859" cy="57435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77068" y="652834"/>
            <a:ext cx="883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7030A0"/>
                </a:solidFill>
              </a:rPr>
              <a:t>RNA Quality:</a:t>
            </a:r>
            <a:r>
              <a:rPr lang="en-US" sz="2400" b="1" dirty="0" smtClean="0">
                <a:solidFill>
                  <a:srgbClr val="7030A0"/>
                </a:solidFill>
              </a:rPr>
              <a:t>	</a:t>
            </a:r>
            <a:r>
              <a:rPr lang="en-US" sz="2400" b="1" dirty="0" smtClean="0">
                <a:solidFill>
                  <a:srgbClr val="00B050"/>
                </a:solidFill>
              </a:rPr>
              <a:t>RIN 8.0-10.0		</a:t>
            </a:r>
            <a:r>
              <a:rPr lang="en-US" sz="2400" b="1" dirty="0" smtClean="0">
                <a:solidFill>
                  <a:srgbClr val="FFC000"/>
                </a:solidFill>
              </a:rPr>
              <a:t>Degraded RNA		</a:t>
            </a:r>
            <a:r>
              <a:rPr lang="en-US" sz="2400" b="1" dirty="0" smtClean="0">
                <a:solidFill>
                  <a:srgbClr val="FF0000"/>
                </a:solidFill>
              </a:rPr>
              <a:t>No RNA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87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06652C-55A5-F54C-80B7-10BC52282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48" b="-1"/>
          <a:stretch/>
        </p:blipFill>
        <p:spPr>
          <a:xfrm>
            <a:off x="1634258" y="1924493"/>
            <a:ext cx="8837859" cy="33892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" y="75491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Fixation and sorting cells for RNA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isolation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4258" y="1401257"/>
            <a:ext cx="883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7030A0"/>
                </a:solidFill>
              </a:rPr>
              <a:t>RNA Quality:</a:t>
            </a:r>
            <a:r>
              <a:rPr lang="en-US" sz="2400" b="1" dirty="0" smtClean="0">
                <a:solidFill>
                  <a:srgbClr val="7030A0"/>
                </a:solidFill>
              </a:rPr>
              <a:t>	</a:t>
            </a:r>
            <a:r>
              <a:rPr lang="en-US" sz="2400" b="1" dirty="0" smtClean="0">
                <a:solidFill>
                  <a:srgbClr val="00B050"/>
                </a:solidFill>
              </a:rPr>
              <a:t>RIN 8.0-10.0		</a:t>
            </a:r>
            <a:r>
              <a:rPr lang="en-US" sz="2400" b="1" dirty="0" smtClean="0">
                <a:solidFill>
                  <a:srgbClr val="FFC000"/>
                </a:solidFill>
              </a:rPr>
              <a:t>Degraded RNA		</a:t>
            </a:r>
            <a:r>
              <a:rPr lang="en-US" sz="2400" b="1" dirty="0" smtClean="0">
                <a:solidFill>
                  <a:srgbClr val="FF0000"/>
                </a:solidFill>
              </a:rPr>
              <a:t>No RNA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25694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Focus of the FCRG:  Sorting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3971" y="2270583"/>
            <a:ext cx="74640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Recent Studies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Effect of sorting on gene expression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Determining cleanliness of cell sorters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Fixation and sorting cells for RNA isolation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Single cell sorting optimization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21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479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Fixation and sorting cells for RNA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isolation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A1DCE-258D-4444-B404-04DCCF5928F0}"/>
              </a:ext>
            </a:extLst>
          </p:cNvPr>
          <p:cNvSpPr txBox="1"/>
          <p:nvPr/>
        </p:nvSpPr>
        <p:spPr>
          <a:xfrm>
            <a:off x="704837" y="1935125"/>
            <a:ext cx="10931643" cy="37548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  <a:latin typeface="Arial"/>
                <a:ea typeface="ＭＳ Ｐゴシック"/>
                <a:cs typeface="Arial"/>
              </a:rPr>
              <a:t>Conclusions: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Arial"/>
                <a:ea typeface="ＭＳ Ｐゴシック"/>
                <a:cs typeface="Arial"/>
              </a:rPr>
              <a:t>	</a:t>
            </a:r>
            <a:r>
              <a:rPr lang="en-US" sz="2800" dirty="0" smtClean="0">
                <a:solidFill>
                  <a:srgbClr val="7030A0"/>
                </a:solidFill>
                <a:latin typeface="Arial"/>
                <a:ea typeface="ＭＳ Ｐゴシック"/>
                <a:cs typeface="Arial"/>
              </a:rPr>
              <a:t>1. </a:t>
            </a:r>
            <a:r>
              <a:rPr lang="en-US" sz="2800" dirty="0">
                <a:solidFill>
                  <a:srgbClr val="7030A0"/>
                </a:solidFill>
                <a:latin typeface="Arial"/>
                <a:ea typeface="ＭＳ Ｐゴシック"/>
                <a:cs typeface="Arial"/>
              </a:rPr>
              <a:t>A</a:t>
            </a:r>
            <a:r>
              <a:rPr lang="en-US" sz="2800" dirty="0" smtClean="0">
                <a:solidFill>
                  <a:srgbClr val="7030A0"/>
                </a:solidFill>
                <a:latin typeface="Arial"/>
                <a:ea typeface="ＭＳ Ｐゴシック"/>
                <a:cs typeface="Arial"/>
              </a:rPr>
              <a:t>ll the fixation methods tested had </a:t>
            </a:r>
            <a:r>
              <a:rPr lang="en-US" sz="2800" dirty="0">
                <a:solidFill>
                  <a:srgbClr val="7030A0"/>
                </a:solidFill>
                <a:latin typeface="Arial"/>
                <a:ea typeface="ＭＳ Ｐゴシック"/>
                <a:cs typeface="Arial"/>
              </a:rPr>
              <a:t>an affect on the quality </a:t>
            </a:r>
            <a:r>
              <a:rPr lang="en-US" sz="2800" dirty="0" smtClean="0">
                <a:solidFill>
                  <a:srgbClr val="7030A0"/>
                </a:solidFill>
                <a:latin typeface="Arial"/>
                <a:ea typeface="ＭＳ Ｐゴシック"/>
                <a:cs typeface="Arial"/>
              </a:rPr>
              <a:t>			and </a:t>
            </a:r>
            <a:r>
              <a:rPr lang="en-US" sz="2800" dirty="0">
                <a:solidFill>
                  <a:srgbClr val="7030A0"/>
                </a:solidFill>
                <a:latin typeface="Arial"/>
                <a:ea typeface="ＭＳ Ｐゴシック"/>
                <a:cs typeface="Arial"/>
              </a:rPr>
              <a:t>yield of the samples </a:t>
            </a:r>
            <a:r>
              <a:rPr lang="en-US" sz="2800" dirty="0" smtClean="0">
                <a:solidFill>
                  <a:srgbClr val="7030A0"/>
                </a:solidFill>
                <a:latin typeface="Arial"/>
                <a:ea typeface="ＭＳ Ｐゴシック"/>
                <a:cs typeface="Arial"/>
              </a:rPr>
              <a:t>whether </a:t>
            </a:r>
            <a:r>
              <a:rPr lang="en-US" sz="2800" dirty="0">
                <a:solidFill>
                  <a:srgbClr val="7030A0"/>
                </a:solidFill>
                <a:latin typeface="Arial"/>
                <a:ea typeface="ＭＳ Ｐゴシック"/>
                <a:cs typeface="Arial"/>
              </a:rPr>
              <a:t>sorted or non-sorted</a:t>
            </a:r>
            <a:r>
              <a:rPr lang="en-US" sz="2800" dirty="0" smtClean="0">
                <a:solidFill>
                  <a:srgbClr val="7030A0"/>
                </a:solidFill>
                <a:latin typeface="Arial"/>
                <a:ea typeface="ＭＳ Ｐゴシック"/>
                <a:cs typeface="Arial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Arial"/>
                <a:ea typeface="ＭＳ Ｐゴシック"/>
                <a:cs typeface="Arial"/>
              </a:rPr>
              <a:t>	</a:t>
            </a:r>
            <a:r>
              <a:rPr lang="en-US" sz="2800" dirty="0" smtClean="0">
                <a:solidFill>
                  <a:srgbClr val="7030A0"/>
                </a:solidFill>
                <a:latin typeface="Arial"/>
                <a:ea typeface="ＭＳ Ｐゴシック"/>
                <a:cs typeface="Arial"/>
              </a:rPr>
              <a:t>2. Sorted cells yield significantly lower RNA then unsorted cells.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Arial"/>
                <a:ea typeface="ＭＳ Ｐゴシック"/>
                <a:cs typeface="Arial"/>
              </a:rPr>
              <a:t>	</a:t>
            </a:r>
            <a:r>
              <a:rPr lang="en-US" sz="2800" dirty="0" smtClean="0">
                <a:solidFill>
                  <a:srgbClr val="7030A0"/>
                </a:solidFill>
                <a:latin typeface="Arial"/>
                <a:ea typeface="ＭＳ Ｐゴシック"/>
                <a:cs typeface="Arial"/>
              </a:rPr>
              <a:t>3. Recommendation of the FCRG is to test your cell type with 		different fixatives and method used to isolate RNA.</a:t>
            </a:r>
          </a:p>
        </p:txBody>
      </p:sp>
    </p:spTree>
    <p:extLst>
      <p:ext uri="{BB962C8B-B14F-4D97-AF65-F5344CB8AC3E}">
        <p14:creationId xmlns:p14="http://schemas.microsoft.com/office/powerpoint/2010/main" val="4186308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4. Single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cell sorting optimization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88554" y="1313635"/>
            <a:ext cx="1121489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Overall Study 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Goal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	To provide the flow cytometry community a list of parameters 				setting that will yield a successful single cell sort.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Study Design</a:t>
            </a:r>
            <a:endParaRPr lang="en-US" sz="2800" b="1" dirty="0"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	1.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survey </a:t>
            </a:r>
            <a:r>
              <a:rPr lang="en-US" sz="2800" dirty="0" smtClean="0">
                <a:solidFill>
                  <a:srgbClr val="7030A0"/>
                </a:solidFill>
              </a:rPr>
              <a:t>of the </a:t>
            </a:r>
            <a:r>
              <a:rPr lang="en-US" sz="2800" dirty="0">
                <a:solidFill>
                  <a:srgbClr val="7030A0"/>
                </a:solidFill>
              </a:rPr>
              <a:t>flow cytometry community to determine what </a:t>
            </a:r>
            <a:r>
              <a:rPr lang="en-US" sz="2800" dirty="0" smtClean="0">
                <a:solidFill>
                  <a:srgbClr val="7030A0"/>
                </a:solidFill>
              </a:rPr>
              <a:t>				variables that users </a:t>
            </a:r>
            <a:r>
              <a:rPr lang="en-US" sz="2800" dirty="0">
                <a:solidFill>
                  <a:srgbClr val="7030A0"/>
                </a:solidFill>
              </a:rPr>
              <a:t>consider essential for efficient and accurate </a:t>
            </a:r>
            <a:r>
              <a:rPr lang="en-US" sz="2800" dirty="0" smtClean="0">
                <a:solidFill>
                  <a:srgbClr val="7030A0"/>
                </a:solidFill>
              </a:rPr>
              <a:t>		single </a:t>
            </a:r>
            <a:r>
              <a:rPr lang="en-US" sz="2800" dirty="0">
                <a:solidFill>
                  <a:srgbClr val="7030A0"/>
                </a:solidFill>
              </a:rPr>
              <a:t>cell </a:t>
            </a:r>
            <a:r>
              <a:rPr lang="en-US" sz="2800" dirty="0" smtClean="0">
                <a:solidFill>
                  <a:srgbClr val="7030A0"/>
                </a:solidFill>
              </a:rPr>
              <a:t>sorting.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+mj-lt"/>
              </a:rPr>
              <a:t>	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2. Test the parameters to determine the best settings.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8132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4. Single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cell sorting optimization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" r="29070" b="4158"/>
          <a:stretch/>
        </p:blipFill>
        <p:spPr>
          <a:xfrm>
            <a:off x="2402017" y="1477926"/>
            <a:ext cx="7134446" cy="5380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8374" y="693342"/>
            <a:ext cx="10035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What variables do you believe influence your yield (percentage of wells containing exactly one cell)?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218968" y="3444950"/>
            <a:ext cx="850604" cy="27432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69572" y="3487481"/>
            <a:ext cx="302673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These are the parameters that we will be testing in the coming year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453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3889"/>
            <a:ext cx="121920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4. Single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cell sorting optimization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09630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Stop by Poster #120 for the complete survey results</a:t>
            </a:r>
            <a:endParaRPr lang="en-US" sz="28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206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Current and Past FCFRG Members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963" y="833182"/>
            <a:ext cx="6299879" cy="532453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ea typeface="ＭＳ Ｐゴシック"/>
                <a:cs typeface="Arial"/>
              </a:rPr>
              <a:t>Current</a:t>
            </a:r>
          </a:p>
          <a:p>
            <a:r>
              <a:rPr lang="en-US" sz="2000" b="1" dirty="0">
                <a:solidFill>
                  <a:srgbClr val="7030A0"/>
                </a:solidFill>
                <a:ea typeface="ＭＳ Ｐゴシック"/>
                <a:cs typeface="Arial"/>
              </a:rPr>
              <a:t>Dave Adams</a:t>
            </a:r>
            <a:r>
              <a:rPr lang="en-US" sz="2000" dirty="0">
                <a:solidFill>
                  <a:srgbClr val="7030A0"/>
                </a:solidFill>
                <a:ea typeface="ＭＳ Ｐゴシック"/>
                <a:cs typeface="Arial"/>
              </a:rPr>
              <a:t>, University of Michigan (co-Chair)</a:t>
            </a:r>
          </a:p>
          <a:p>
            <a:r>
              <a:rPr lang="en-US" sz="2000" b="1" dirty="0">
                <a:solidFill>
                  <a:srgbClr val="7030A0"/>
                </a:solidFill>
                <a:ea typeface="ＭＳ Ｐゴシック"/>
                <a:cs typeface="Arial"/>
              </a:rPr>
              <a:t>Sherry Thornton</a:t>
            </a:r>
            <a:r>
              <a:rPr lang="en-US" sz="2000" dirty="0">
                <a:solidFill>
                  <a:srgbClr val="7030A0"/>
                </a:solidFill>
                <a:ea typeface="ＭＳ Ｐゴシック"/>
                <a:cs typeface="Arial"/>
              </a:rPr>
              <a:t>, Cincinnati Children’s Hospital and 					University of Cincinnati (co-Chair)</a:t>
            </a:r>
            <a:endParaRPr lang="en-US" altLang="en-US" sz="2000" dirty="0">
              <a:solidFill>
                <a:srgbClr val="7030A0"/>
              </a:solidFill>
              <a:ea typeface="ＭＳ Ｐゴシック"/>
              <a:cs typeface="Arial"/>
            </a:endParaRPr>
          </a:p>
          <a:p>
            <a:r>
              <a:rPr lang="en-US" sz="2000" b="1" dirty="0" err="1">
                <a:solidFill>
                  <a:srgbClr val="7030A0"/>
                </a:solidFill>
                <a:ea typeface="ＭＳ Ｐゴシック"/>
                <a:cs typeface="Arial"/>
              </a:rPr>
              <a:t>Mehrnoosh</a:t>
            </a:r>
            <a:r>
              <a:rPr lang="en-US" sz="2000" b="1" dirty="0">
                <a:solidFill>
                  <a:srgbClr val="7030A0"/>
                </a:solidFill>
                <a:ea typeface="ＭＳ Ｐゴシック"/>
                <a:cs typeface="Arial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a typeface="ＭＳ Ｐゴシック"/>
                <a:cs typeface="Arial"/>
              </a:rPr>
              <a:t>Abshari</a:t>
            </a:r>
            <a:r>
              <a:rPr lang="en-US" sz="2000" dirty="0">
                <a:solidFill>
                  <a:srgbClr val="7030A0"/>
                </a:solidFill>
                <a:ea typeface="ＭＳ Ｐゴシック"/>
                <a:cs typeface="Arial"/>
              </a:rPr>
              <a:t>, National Institute of Dental and 					   Craniofacial Research</a:t>
            </a:r>
          </a:p>
          <a:p>
            <a:r>
              <a:rPr lang="en-US" sz="2000" b="1" dirty="0">
                <a:solidFill>
                  <a:srgbClr val="7030A0"/>
                </a:solidFill>
                <a:ea typeface="ＭＳ Ｐゴシック"/>
                <a:cs typeface="Arial"/>
              </a:rPr>
              <a:t>Claudia </a:t>
            </a:r>
            <a:r>
              <a:rPr lang="en-US" sz="2000" b="1" dirty="0" err="1">
                <a:solidFill>
                  <a:srgbClr val="7030A0"/>
                </a:solidFill>
                <a:ea typeface="ＭＳ Ｐゴシック"/>
                <a:cs typeface="Arial"/>
              </a:rPr>
              <a:t>Bispo</a:t>
            </a:r>
            <a:r>
              <a:rPr lang="en-US" sz="2000" dirty="0">
                <a:solidFill>
                  <a:srgbClr val="7030A0"/>
                </a:solidFill>
                <a:ea typeface="ＭＳ Ｐゴシック"/>
                <a:cs typeface="Arial"/>
              </a:rPr>
              <a:t>, University of California San Francisco</a:t>
            </a:r>
          </a:p>
          <a:p>
            <a:r>
              <a:rPr lang="en-US" sz="2000" b="1" dirty="0">
                <a:solidFill>
                  <a:srgbClr val="7030A0"/>
                </a:solidFill>
                <a:ea typeface="ＭＳ Ｐゴシック"/>
                <a:cs typeface="Arial"/>
              </a:rPr>
              <a:t>Sara Bowen</a:t>
            </a:r>
            <a:r>
              <a:rPr lang="en-US" sz="2000" dirty="0">
                <a:solidFill>
                  <a:srgbClr val="7030A0"/>
                </a:solidFill>
                <a:ea typeface="ＭＳ Ｐゴシック"/>
                <a:cs typeface="Arial"/>
              </a:rPr>
              <a:t>, St Joseph’s Hospital </a:t>
            </a:r>
            <a:r>
              <a:rPr lang="en-US" sz="2000" dirty="0" smtClean="0">
                <a:solidFill>
                  <a:srgbClr val="7030A0"/>
                </a:solidFill>
                <a:ea typeface="ＭＳ Ｐゴシック"/>
                <a:cs typeface="Arial"/>
              </a:rPr>
              <a:t>&amp; Medical Center</a:t>
            </a:r>
            <a:endParaRPr lang="en-US" sz="2000" dirty="0">
              <a:solidFill>
                <a:srgbClr val="7030A0"/>
              </a:solidFill>
              <a:ea typeface="ＭＳ Ｐゴシック"/>
              <a:cs typeface="Arial"/>
            </a:endParaRPr>
          </a:p>
          <a:p>
            <a:r>
              <a:rPr lang="en-US" sz="2000" b="1" dirty="0">
                <a:solidFill>
                  <a:srgbClr val="7030A0"/>
                </a:solidFill>
                <a:ea typeface="ＭＳ Ｐゴシック"/>
                <a:cs typeface="Arial"/>
              </a:rPr>
              <a:t>Kathleen Brundage</a:t>
            </a:r>
            <a:r>
              <a:rPr lang="en-US" sz="2000" dirty="0">
                <a:solidFill>
                  <a:srgbClr val="7030A0"/>
                </a:solidFill>
                <a:ea typeface="ＭＳ Ｐゴシック"/>
                <a:cs typeface="Arial"/>
              </a:rPr>
              <a:t>, West Virginia University</a:t>
            </a:r>
          </a:p>
          <a:p>
            <a:r>
              <a:rPr lang="en-US" sz="2000" b="1" dirty="0">
                <a:solidFill>
                  <a:srgbClr val="7030A0"/>
                </a:solidFill>
                <a:ea typeface="ＭＳ Ｐゴシック"/>
                <a:cs typeface="Arial"/>
              </a:rPr>
              <a:t>Matthew Cochran</a:t>
            </a:r>
            <a:r>
              <a:rPr lang="en-US" sz="2000" dirty="0">
                <a:solidFill>
                  <a:srgbClr val="7030A0"/>
                </a:solidFill>
                <a:ea typeface="ＭＳ Ｐゴシック"/>
                <a:cs typeface="Arial"/>
              </a:rPr>
              <a:t>, University of Rochester Medical 						   Center</a:t>
            </a:r>
          </a:p>
          <a:p>
            <a:r>
              <a:rPr lang="en-US" sz="2000" b="1" dirty="0">
                <a:solidFill>
                  <a:srgbClr val="7030A0"/>
                </a:solidFill>
                <a:ea typeface="ＭＳ Ｐゴシック"/>
                <a:cs typeface="Arial"/>
              </a:rPr>
              <a:t>Regina Harley</a:t>
            </a:r>
            <a:r>
              <a:rPr lang="en-US" sz="2000" dirty="0">
                <a:solidFill>
                  <a:srgbClr val="7030A0"/>
                </a:solidFill>
                <a:ea typeface="ＭＳ Ｐゴシック"/>
                <a:cs typeface="Arial"/>
              </a:rPr>
              <a:t>, University of Maryland</a:t>
            </a:r>
          </a:p>
          <a:p>
            <a:r>
              <a:rPr lang="en-US" sz="2000" b="1" dirty="0">
                <a:solidFill>
                  <a:srgbClr val="7030A0"/>
                </a:solidFill>
                <a:ea typeface="ＭＳ Ｐゴシック"/>
                <a:cs typeface="Arial"/>
              </a:rPr>
              <a:t>Christiane Hassel</a:t>
            </a:r>
            <a:r>
              <a:rPr lang="en-US" sz="2000" dirty="0">
                <a:solidFill>
                  <a:srgbClr val="7030A0"/>
                </a:solidFill>
                <a:ea typeface="ＭＳ Ｐゴシック"/>
                <a:cs typeface="Arial"/>
              </a:rPr>
              <a:t>, Indiana University</a:t>
            </a:r>
          </a:p>
          <a:p>
            <a:r>
              <a:rPr lang="en-US" sz="2000" b="1" dirty="0">
                <a:solidFill>
                  <a:srgbClr val="7030A0"/>
                </a:solidFill>
                <a:ea typeface="ＭＳ Ｐゴシック"/>
                <a:cs typeface="Arial"/>
              </a:rPr>
              <a:t>Felicia Heyward, </a:t>
            </a:r>
            <a:r>
              <a:rPr lang="en-US" sz="2000" dirty="0">
                <a:solidFill>
                  <a:srgbClr val="7030A0"/>
                </a:solidFill>
                <a:ea typeface="ＭＳ Ｐゴシック"/>
                <a:cs typeface="Arial"/>
              </a:rPr>
              <a:t>University of North Carolina</a:t>
            </a:r>
          </a:p>
          <a:p>
            <a:r>
              <a:rPr lang="en-US" sz="2000" b="1" dirty="0" err="1">
                <a:solidFill>
                  <a:srgbClr val="7030A0"/>
                </a:solidFill>
                <a:ea typeface="ＭＳ Ｐゴシック"/>
                <a:cs typeface="Arial"/>
              </a:rPr>
              <a:t>Avinash</a:t>
            </a:r>
            <a:r>
              <a:rPr lang="en-US" sz="2000" b="1" dirty="0">
                <a:solidFill>
                  <a:srgbClr val="7030A0"/>
                </a:solidFill>
                <a:ea typeface="ＭＳ Ｐゴシック"/>
                <a:cs typeface="Arial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a typeface="ＭＳ Ｐゴシック"/>
                <a:cs typeface="Arial"/>
              </a:rPr>
              <a:t>Kollipara</a:t>
            </a:r>
            <a:r>
              <a:rPr lang="en-US" sz="2000" dirty="0">
                <a:solidFill>
                  <a:srgbClr val="7030A0"/>
                </a:solidFill>
                <a:ea typeface="ＭＳ Ｐゴシック"/>
                <a:cs typeface="Arial"/>
              </a:rPr>
              <a:t>, University of North Carolina</a:t>
            </a:r>
          </a:p>
          <a:p>
            <a:r>
              <a:rPr lang="en-US" sz="2000" b="1" dirty="0">
                <a:solidFill>
                  <a:srgbClr val="7030A0"/>
                </a:solidFill>
                <a:ea typeface="ＭＳ Ｐゴシック"/>
                <a:cs typeface="Arial"/>
              </a:rPr>
              <a:t>Nicolas </a:t>
            </a:r>
            <a:r>
              <a:rPr lang="en-US" sz="2000" b="1" dirty="0" err="1">
                <a:solidFill>
                  <a:srgbClr val="7030A0"/>
                </a:solidFill>
                <a:ea typeface="ＭＳ Ｐゴシック"/>
                <a:cs typeface="Arial"/>
              </a:rPr>
              <a:t>Loof</a:t>
            </a:r>
            <a:r>
              <a:rPr lang="en-US" sz="2000" dirty="0">
                <a:solidFill>
                  <a:srgbClr val="7030A0"/>
                </a:solidFill>
                <a:ea typeface="ＭＳ Ｐゴシック"/>
                <a:cs typeface="Arial"/>
              </a:rPr>
              <a:t>, UT Southwestern</a:t>
            </a:r>
          </a:p>
          <a:p>
            <a:r>
              <a:rPr lang="en-US" sz="2000" b="1" dirty="0">
                <a:solidFill>
                  <a:srgbClr val="7030A0"/>
                </a:solidFill>
                <a:ea typeface="ＭＳ Ｐゴシック"/>
                <a:cs typeface="Arial"/>
              </a:rPr>
              <a:t>Zachary </a:t>
            </a:r>
            <a:r>
              <a:rPr lang="en-US" sz="2000" b="1" dirty="0" err="1">
                <a:solidFill>
                  <a:srgbClr val="7030A0"/>
                </a:solidFill>
                <a:ea typeface="ＭＳ Ｐゴシック"/>
                <a:cs typeface="Arial"/>
              </a:rPr>
              <a:t>Niziolek</a:t>
            </a:r>
            <a:r>
              <a:rPr lang="en-US" sz="2000" dirty="0">
                <a:solidFill>
                  <a:srgbClr val="7030A0"/>
                </a:solidFill>
                <a:ea typeface="ＭＳ Ｐゴシック"/>
                <a:cs typeface="Arial"/>
              </a:rPr>
              <a:t>, Harvard University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6529137" y="833182"/>
            <a:ext cx="5545912" cy="532453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ea typeface="ＭＳ Ｐゴシック"/>
                <a:cs typeface="Arial"/>
              </a:rPr>
              <a:t>Past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 Bergeron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Dartmouth School of Medicine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Box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Stowers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Institute</a:t>
            </a:r>
          </a:p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Sridar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Chittur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University at Albany, SUNY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DeLay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Cytek previous Cincinnati 					Children’s Hospital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Roxana del Rio-Guerra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University of Vermont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Dwyer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MD Anderson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Maris Handley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Massachusetts General 						Hospital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Holmes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Stowers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Institute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Lopez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NYU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Langone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Medical Center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Mike Meyer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University of Pittsburgh 						Cancer Center	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Saluk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Scripps Research Institute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Tighe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University of Vermont Cancer 					Center</a:t>
            </a:r>
          </a:p>
        </p:txBody>
      </p:sp>
    </p:spTree>
    <p:extLst>
      <p:ext uri="{BB962C8B-B14F-4D97-AF65-F5344CB8AC3E}">
        <p14:creationId xmlns:p14="http://schemas.microsoft.com/office/powerpoint/2010/main" val="3325794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3068"/>
            <a:ext cx="121920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Acknowledgements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639" y="1330920"/>
            <a:ext cx="112483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ea typeface="ＭＳ Ｐゴシック"/>
                <a:cs typeface="Arial"/>
              </a:rPr>
              <a:t>Becton Dickinson - </a:t>
            </a:r>
            <a:r>
              <a:rPr lang="en-US" sz="2400" i="1" dirty="0" err="1">
                <a:solidFill>
                  <a:srgbClr val="7030A0"/>
                </a:solidFill>
                <a:ea typeface="ＭＳ Ｐゴシック"/>
                <a:cs typeface="Arial"/>
              </a:rPr>
              <a:t>Cytofix</a:t>
            </a:r>
            <a:r>
              <a:rPr lang="en-US" sz="2400" i="1" dirty="0">
                <a:solidFill>
                  <a:srgbClr val="7030A0"/>
                </a:solidFill>
                <a:ea typeface="ＭＳ Ｐゴシック"/>
                <a:cs typeface="Arial"/>
              </a:rPr>
              <a:t>/</a:t>
            </a:r>
            <a:r>
              <a:rPr lang="en-US" sz="2400" i="1" dirty="0" err="1">
                <a:solidFill>
                  <a:srgbClr val="7030A0"/>
                </a:solidFill>
                <a:ea typeface="ＭＳ Ｐゴシック"/>
                <a:cs typeface="Arial"/>
              </a:rPr>
              <a:t>Cytoperm</a:t>
            </a:r>
            <a:r>
              <a:rPr lang="en-US" sz="2400" i="1" dirty="0">
                <a:solidFill>
                  <a:srgbClr val="7030A0"/>
                </a:solidFill>
                <a:ea typeface="ＭＳ Ｐゴシック"/>
                <a:cs typeface="Arial"/>
              </a:rPr>
              <a:t> and </a:t>
            </a:r>
            <a:r>
              <a:rPr lang="en-US" sz="2400" i="1" dirty="0" err="1">
                <a:solidFill>
                  <a:srgbClr val="7030A0"/>
                </a:solidFill>
                <a:ea typeface="ＭＳ Ｐゴシック"/>
                <a:cs typeface="Arial"/>
              </a:rPr>
              <a:t>FACSLyse</a:t>
            </a:r>
            <a:r>
              <a:rPr lang="en-US" sz="2400" i="1" dirty="0">
                <a:solidFill>
                  <a:srgbClr val="7030A0"/>
                </a:solidFill>
                <a:ea typeface="ＭＳ Ｐゴシック"/>
                <a:cs typeface="Arial"/>
              </a:rPr>
              <a:t> kits</a:t>
            </a:r>
          </a:p>
          <a:p>
            <a:r>
              <a:rPr lang="en-US" sz="2400" b="1" smtClean="0">
                <a:solidFill>
                  <a:srgbClr val="7030A0"/>
                </a:solidFill>
              </a:rPr>
              <a:t>Cincinnati </a:t>
            </a:r>
            <a:r>
              <a:rPr lang="en-US" sz="2400" b="1" dirty="0">
                <a:solidFill>
                  <a:srgbClr val="7030A0"/>
                </a:solidFill>
              </a:rPr>
              <a:t>Children’s Flow Core – </a:t>
            </a:r>
            <a:r>
              <a:rPr lang="en-US" sz="2400" i="1" dirty="0" err="1">
                <a:solidFill>
                  <a:srgbClr val="7030A0"/>
                </a:solidFill>
              </a:rPr>
              <a:t>Luminex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</a:p>
          <a:p>
            <a:r>
              <a:rPr lang="en-US" sz="2400" b="1" dirty="0" err="1" smtClean="0">
                <a:solidFill>
                  <a:srgbClr val="7030A0"/>
                </a:solidFill>
              </a:rPr>
              <a:t>eBioscience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Affymetrix</a:t>
            </a:r>
            <a:r>
              <a:rPr lang="en-US" sz="2400" b="1" dirty="0" smtClean="0">
                <a:solidFill>
                  <a:srgbClr val="7030A0"/>
                </a:solidFill>
              </a:rPr>
              <a:t> - </a:t>
            </a:r>
            <a:r>
              <a:rPr lang="en-US" sz="2400" i="1" dirty="0" err="1" smtClean="0">
                <a:solidFill>
                  <a:srgbClr val="7030A0"/>
                </a:solidFill>
              </a:rPr>
              <a:t>Quantigene</a:t>
            </a:r>
            <a:r>
              <a:rPr lang="en-US" sz="2400" i="1" dirty="0" smtClean="0">
                <a:solidFill>
                  <a:srgbClr val="7030A0"/>
                </a:solidFill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</a:rPr>
              <a:t>Plex</a:t>
            </a:r>
            <a:r>
              <a:rPr lang="en-US" sz="2400" i="1" dirty="0" smtClean="0">
                <a:solidFill>
                  <a:srgbClr val="7030A0"/>
                </a:solidFill>
              </a:rPr>
              <a:t> gene expression assays</a:t>
            </a:r>
          </a:p>
          <a:p>
            <a:r>
              <a:rPr lang="en-US" sz="2400" i="1" dirty="0" smtClean="0">
                <a:solidFill>
                  <a:srgbClr val="7030A0"/>
                </a:solidFill>
              </a:rPr>
              <a:t>								intracellular fix/perm buffer set</a:t>
            </a:r>
          </a:p>
          <a:p>
            <a:r>
              <a:rPr lang="en-US" sz="2400" i="1" dirty="0" smtClean="0">
                <a:solidFill>
                  <a:srgbClr val="7030A0"/>
                </a:solidFill>
              </a:rPr>
              <a:t>								Efluoro660-CD19 antibody</a:t>
            </a:r>
          </a:p>
          <a:p>
            <a:r>
              <a:rPr lang="en-US" sz="2400" i="1" dirty="0" smtClean="0">
                <a:solidFill>
                  <a:srgbClr val="7030A0"/>
                </a:solidFill>
              </a:rPr>
              <a:t>								Mouse Gene ST2.0 Microarrays</a:t>
            </a:r>
          </a:p>
          <a:p>
            <a:r>
              <a:rPr lang="en-US" sz="2400" b="1" dirty="0">
                <a:solidFill>
                  <a:srgbClr val="7030A0"/>
                </a:solidFill>
                <a:ea typeface="ＭＳ Ｐゴシック"/>
                <a:cs typeface="Arial"/>
              </a:rPr>
              <a:t>Miltenyi Biotech – </a:t>
            </a:r>
            <a:r>
              <a:rPr lang="en-US" sz="2400" i="1" dirty="0" err="1">
                <a:solidFill>
                  <a:srgbClr val="7030A0"/>
                </a:solidFill>
                <a:ea typeface="ＭＳ Ｐゴシック"/>
                <a:cs typeface="Arial"/>
              </a:rPr>
              <a:t>Viobility</a:t>
            </a:r>
            <a:r>
              <a:rPr lang="en-US" sz="2400" i="1" dirty="0">
                <a:solidFill>
                  <a:srgbClr val="7030A0"/>
                </a:solidFill>
                <a:ea typeface="ＭＳ Ｐゴシック"/>
                <a:cs typeface="Arial"/>
              </a:rPr>
              <a:t> Fixable Dye</a:t>
            </a:r>
          </a:p>
          <a:p>
            <a:r>
              <a:rPr lang="en-US" sz="2400" b="1" dirty="0" err="1">
                <a:solidFill>
                  <a:srgbClr val="7030A0"/>
                </a:solidFill>
                <a:ea typeface="ＭＳ Ｐゴシック"/>
                <a:cs typeface="Arial"/>
              </a:rPr>
              <a:t>NuGen</a:t>
            </a:r>
            <a:r>
              <a:rPr lang="en-US" sz="2400" b="1" dirty="0">
                <a:solidFill>
                  <a:srgbClr val="7030A0"/>
                </a:solidFill>
                <a:ea typeface="ＭＳ Ｐゴシック"/>
                <a:cs typeface="Arial"/>
              </a:rPr>
              <a:t> – </a:t>
            </a:r>
            <a:r>
              <a:rPr lang="en-US" sz="2400" i="1" dirty="0">
                <a:solidFill>
                  <a:srgbClr val="7030A0"/>
                </a:solidFill>
                <a:ea typeface="ＭＳ Ｐゴシック"/>
                <a:cs typeface="Arial"/>
              </a:rPr>
              <a:t>Ovation Pico WTA reagents</a:t>
            </a:r>
          </a:p>
          <a:p>
            <a:r>
              <a:rPr lang="en-US" sz="2400" b="1" dirty="0" err="1" smtClean="0">
                <a:solidFill>
                  <a:srgbClr val="7030A0"/>
                </a:solidFill>
                <a:ea typeface="ＭＳ Ｐゴシック"/>
                <a:cs typeface="Arial"/>
              </a:rPr>
              <a:t>Qiagen</a:t>
            </a:r>
            <a:r>
              <a:rPr lang="en-US" sz="2400" b="1" dirty="0" smtClean="0">
                <a:solidFill>
                  <a:srgbClr val="7030A0"/>
                </a:solidFill>
                <a:ea typeface="ＭＳ Ｐゴシック"/>
                <a:cs typeface="Arial"/>
              </a:rPr>
              <a:t> </a:t>
            </a:r>
            <a:r>
              <a:rPr lang="en-US" sz="2400" b="1" dirty="0">
                <a:solidFill>
                  <a:srgbClr val="7030A0"/>
                </a:solidFill>
                <a:ea typeface="ＭＳ Ｐゴシック"/>
                <a:cs typeface="Arial"/>
              </a:rPr>
              <a:t>– </a:t>
            </a:r>
            <a:r>
              <a:rPr lang="en-US" sz="2400" i="1" dirty="0">
                <a:solidFill>
                  <a:srgbClr val="7030A0"/>
                </a:solidFill>
                <a:ea typeface="ＭＳ Ｐゴシック"/>
                <a:cs typeface="Arial"/>
              </a:rPr>
              <a:t>RNeasy Micro </a:t>
            </a:r>
            <a:r>
              <a:rPr lang="en-US" sz="2400" i="1" dirty="0" smtClean="0">
                <a:solidFill>
                  <a:srgbClr val="7030A0"/>
                </a:solidFill>
                <a:ea typeface="ＭＳ Ｐゴシック"/>
                <a:cs typeface="Arial"/>
              </a:rPr>
              <a:t>columns</a:t>
            </a:r>
            <a:endParaRPr lang="en-US" sz="2400" i="1" dirty="0" smtClean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  <a:ea typeface="ＭＳ Ｐゴシック"/>
                <a:cs typeface="Arial"/>
              </a:rPr>
              <a:t>Rochester Genomics Research Core - </a:t>
            </a:r>
            <a:r>
              <a:rPr lang="en-US" sz="2400" dirty="0">
                <a:solidFill>
                  <a:srgbClr val="7030A0"/>
                </a:solidFill>
                <a:ea typeface="ＭＳ Ｐゴシック"/>
                <a:cs typeface="Arial"/>
              </a:rPr>
              <a:t>RNA isolation and </a:t>
            </a:r>
            <a:r>
              <a:rPr lang="en-US" sz="2400" dirty="0" smtClean="0">
                <a:solidFill>
                  <a:srgbClr val="7030A0"/>
                </a:solidFill>
                <a:ea typeface="ＭＳ Ｐゴシック"/>
                <a:cs typeface="Arial"/>
              </a:rPr>
              <a:t>testing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b="1" i="1" dirty="0" err="1" smtClean="0">
                <a:solidFill>
                  <a:srgbClr val="7030A0"/>
                </a:solidFill>
              </a:rPr>
              <a:t>Stowers</a:t>
            </a:r>
            <a:r>
              <a:rPr lang="en-US" sz="2400" b="1" i="1" dirty="0" smtClean="0">
                <a:solidFill>
                  <a:srgbClr val="7030A0"/>
                </a:solidFill>
              </a:rPr>
              <a:t> Institute Tissue Culture Core </a:t>
            </a:r>
          </a:p>
          <a:p>
            <a:r>
              <a:rPr lang="en-US" sz="2400" b="1" dirty="0" smtClean="0">
                <a:solidFill>
                  <a:srgbClr val="7030A0"/>
                </a:solidFill>
                <a:ea typeface="ＭＳ Ｐゴシック"/>
                <a:cs typeface="Arial"/>
              </a:rPr>
              <a:t>SUNY Albany Genomics Core – </a:t>
            </a:r>
            <a:r>
              <a:rPr lang="en-US" sz="2400" i="1" dirty="0" smtClean="0">
                <a:solidFill>
                  <a:srgbClr val="7030A0"/>
                </a:solidFill>
                <a:ea typeface="ＭＳ Ｐゴシック"/>
                <a:cs typeface="Arial"/>
              </a:rPr>
              <a:t>Marcy </a:t>
            </a:r>
            <a:r>
              <a:rPr lang="en-US" sz="2400" i="1" dirty="0" err="1" smtClean="0">
                <a:solidFill>
                  <a:srgbClr val="7030A0"/>
                </a:solidFill>
                <a:ea typeface="ＭＳ Ｐゴシック"/>
                <a:cs typeface="Arial"/>
              </a:rPr>
              <a:t>Kuentzel</a:t>
            </a:r>
            <a:r>
              <a:rPr lang="en-US" sz="2400" i="1" dirty="0" smtClean="0">
                <a:solidFill>
                  <a:srgbClr val="7030A0"/>
                </a:solidFill>
                <a:ea typeface="ＭＳ Ｐゴシック"/>
                <a:cs typeface="Arial"/>
              </a:rPr>
              <a:t>, RNA isolation and Microarray</a:t>
            </a:r>
          </a:p>
        </p:txBody>
      </p:sp>
    </p:spTree>
    <p:extLst>
      <p:ext uri="{BB962C8B-B14F-4D97-AF65-F5344CB8AC3E}">
        <p14:creationId xmlns:p14="http://schemas.microsoft.com/office/powerpoint/2010/main" val="348428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659219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1. Effect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of sorting on gene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expression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4050" y="1967008"/>
            <a:ext cx="9823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Study Goal</a:t>
            </a:r>
          </a:p>
          <a:p>
            <a:pPr algn="just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Determine if cell sorting induces significant or severe gene expression changes by studying several model cell types.</a:t>
            </a:r>
          </a:p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					1. Human Jurkat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ell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ine</a:t>
            </a:r>
          </a:p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					2. Mouse Splenic B cells</a:t>
            </a:r>
          </a:p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					3. Mouse V6.5 Embryonic Stem Cell Line </a:t>
            </a:r>
          </a:p>
        </p:txBody>
      </p:sp>
    </p:spTree>
    <p:extLst>
      <p:ext uri="{BB962C8B-B14F-4D97-AF65-F5344CB8AC3E}">
        <p14:creationId xmlns:p14="http://schemas.microsoft.com/office/powerpoint/2010/main" val="336736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59219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1. Effect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of sorting on gene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expression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723" y="2411804"/>
            <a:ext cx="103345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Experimental Conditions: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				1.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ozzle size/pressure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				2. Time after sorting that cells were analyzed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				3. Exposure to UV laser</a:t>
            </a:r>
          </a:p>
        </p:txBody>
      </p:sp>
    </p:spTree>
    <p:extLst>
      <p:ext uri="{BB962C8B-B14F-4D97-AF65-F5344CB8AC3E}">
        <p14:creationId xmlns:p14="http://schemas.microsoft.com/office/powerpoint/2010/main" val="294511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414" y="1788266"/>
            <a:ext cx="104411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Results with Jurkat cell line: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				1. Viability – no decrease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				2. Cell Cycle – no change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				3. RNA Microarray – minimal changes that went 										away after incubating the sorting cells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				4. UV Laser – no effect on transcriptome</a:t>
            </a:r>
          </a:p>
          <a:p>
            <a:pPr algn="just"/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659219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1. Effect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of sorting on gene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expression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7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413" y="1437392"/>
            <a:ext cx="108310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Results with Mouse Splenic B cells: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		   1. RNA Microarray – sorting had minor effects</a:t>
            </a:r>
          </a:p>
          <a:p>
            <a:pPr algn="just"/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540357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1. Effect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of sorting on gene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expression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7" t="1241" r="16520" b="62169"/>
          <a:stretch/>
        </p:blipFill>
        <p:spPr>
          <a:xfrm>
            <a:off x="3863162" y="2646688"/>
            <a:ext cx="4465676" cy="386043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94205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413" y="1437392"/>
            <a:ext cx="10831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Results with Mouse Splenic B cells: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		   2.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QuantiGene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Plex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Assay for validation of microarray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			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using a custom 60-plex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540357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1. Effect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of sorting on gene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expression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948" y="3138727"/>
            <a:ext cx="4411500" cy="347260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93707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413" y="1437392"/>
            <a:ext cx="108310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Results with Human V6.5 ES cell line: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		  Sorting had minimal effect on V6.5 transcriptome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540357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1. Effect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of sorting on gene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expression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78" r="15496" b="4237"/>
          <a:stretch/>
        </p:blipFill>
        <p:spPr>
          <a:xfrm>
            <a:off x="340241" y="3320237"/>
            <a:ext cx="5733104" cy="236818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0241" y="2950905"/>
            <a:ext cx="573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RNASeq</a:t>
            </a:r>
            <a:r>
              <a:rPr lang="en-US" b="1" dirty="0" smtClean="0">
                <a:solidFill>
                  <a:srgbClr val="7030A0"/>
                </a:solidFill>
              </a:rPr>
              <a:t> – 6 DEGs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" r="3926" b="711"/>
          <a:stretch/>
        </p:blipFill>
        <p:spPr>
          <a:xfrm>
            <a:off x="6621554" y="3320237"/>
            <a:ext cx="5084892" cy="277371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621553" y="2884218"/>
            <a:ext cx="508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QGP – 4 DEGs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7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148" y="2213569"/>
            <a:ext cx="108310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Overall Conclusions: 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1. Nozzle size/pressure, UV exposure and instrument type 				have minimal effects on gene expression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		2. Any changes to gene expression can be mitigated by 					incubating the cells a few hours after sorting.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540357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1. Effect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of sorting on gene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expression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0848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949</TotalTime>
  <Words>1731</Words>
  <Application>Microsoft Office PowerPoint</Application>
  <PresentationFormat>Widescreen</PresentationFormat>
  <Paragraphs>241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ＭＳ Ｐゴシック</vt:lpstr>
      <vt:lpstr>Arial</vt:lpstr>
      <vt:lpstr>Calibri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WVU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</dc:creator>
  <cp:lastModifiedBy>Brundage, Kathleen</cp:lastModifiedBy>
  <cp:revision>70</cp:revision>
  <dcterms:created xsi:type="dcterms:W3CDTF">2020-02-14T14:06:30Z</dcterms:created>
  <dcterms:modified xsi:type="dcterms:W3CDTF">2020-02-18T19:21:08Z</dcterms:modified>
</cp:coreProperties>
</file>