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 id="2147483737" r:id="rId4"/>
    <p:sldMasterId id="2147483708" r:id="rId5"/>
    <p:sldMasterId id="2147483721" r:id="rId6"/>
    <p:sldMasterId id="2147483749" r:id="rId7"/>
    <p:sldMasterId id="2147483761" r:id="rId8"/>
  </p:sldMasterIdLst>
  <p:notesMasterIdLst>
    <p:notesMasterId r:id="rId70"/>
  </p:notesMasterIdLst>
  <p:handoutMasterIdLst>
    <p:handoutMasterId r:id="rId71"/>
  </p:handoutMasterIdLst>
  <p:sldIdLst>
    <p:sldId id="271" r:id="rId9"/>
    <p:sldId id="272" r:id="rId10"/>
    <p:sldId id="297" r:id="rId11"/>
    <p:sldId id="257" r:id="rId12"/>
    <p:sldId id="487" r:id="rId13"/>
    <p:sldId id="343" r:id="rId14"/>
    <p:sldId id="453" r:id="rId15"/>
    <p:sldId id="400" r:id="rId16"/>
    <p:sldId id="475" r:id="rId17"/>
    <p:sldId id="473" r:id="rId18"/>
    <p:sldId id="466" r:id="rId19"/>
    <p:sldId id="474" r:id="rId20"/>
    <p:sldId id="455" r:id="rId21"/>
    <p:sldId id="468" r:id="rId22"/>
    <p:sldId id="337" r:id="rId23"/>
    <p:sldId id="336" r:id="rId24"/>
    <p:sldId id="484" r:id="rId25"/>
    <p:sldId id="303" r:id="rId26"/>
    <p:sldId id="485" r:id="rId27"/>
    <p:sldId id="478" r:id="rId28"/>
    <p:sldId id="459" r:id="rId29"/>
    <p:sldId id="472" r:id="rId30"/>
    <p:sldId id="488" r:id="rId31"/>
    <p:sldId id="261" r:id="rId32"/>
    <p:sldId id="263" r:id="rId33"/>
    <p:sldId id="489" r:id="rId34"/>
    <p:sldId id="260" r:id="rId35"/>
    <p:sldId id="265" r:id="rId36"/>
    <p:sldId id="262" r:id="rId37"/>
    <p:sldId id="258" r:id="rId38"/>
    <p:sldId id="264" r:id="rId39"/>
    <p:sldId id="490" r:id="rId40"/>
    <p:sldId id="266" r:id="rId41"/>
    <p:sldId id="267" r:id="rId42"/>
    <p:sldId id="268" r:id="rId43"/>
    <p:sldId id="269" r:id="rId44"/>
    <p:sldId id="270" r:id="rId45"/>
    <p:sldId id="256" r:id="rId46"/>
    <p:sldId id="275" r:id="rId47"/>
    <p:sldId id="296" r:id="rId48"/>
    <p:sldId id="282" r:id="rId49"/>
    <p:sldId id="283" r:id="rId50"/>
    <p:sldId id="276" r:id="rId51"/>
    <p:sldId id="274" r:id="rId52"/>
    <p:sldId id="294" r:id="rId53"/>
    <p:sldId id="284" r:id="rId54"/>
    <p:sldId id="277" r:id="rId55"/>
    <p:sldId id="278" r:id="rId56"/>
    <p:sldId id="286" r:id="rId57"/>
    <p:sldId id="279" r:id="rId58"/>
    <p:sldId id="281" r:id="rId59"/>
    <p:sldId id="285" r:id="rId60"/>
    <p:sldId id="287" r:id="rId61"/>
    <p:sldId id="288" r:id="rId62"/>
    <p:sldId id="289" r:id="rId63"/>
    <p:sldId id="290" r:id="rId64"/>
    <p:sldId id="291" r:id="rId65"/>
    <p:sldId id="292" r:id="rId66"/>
    <p:sldId id="293" r:id="rId67"/>
    <p:sldId id="295" r:id="rId68"/>
    <p:sldId id="49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B9E7"/>
    <a:srgbClr val="BAD3EE"/>
    <a:srgbClr val="CAE1EC"/>
    <a:srgbClr val="EBEBEB"/>
    <a:srgbClr val="E9F1FF"/>
    <a:srgbClr val="DBE7F5"/>
    <a:srgbClr val="CEDE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21"/>
    <p:restoredTop sz="86343"/>
  </p:normalViewPr>
  <p:slideViewPr>
    <p:cSldViewPr snapToGrid="0" snapToObjects="1">
      <p:cViewPr varScale="1">
        <p:scale>
          <a:sx n="112" d="100"/>
          <a:sy n="112" d="100"/>
        </p:scale>
        <p:origin x="208" y="288"/>
      </p:cViewPr>
      <p:guideLst/>
    </p:cSldViewPr>
  </p:slideViewPr>
  <p:outlineViewPr>
    <p:cViewPr>
      <p:scale>
        <a:sx n="33" d="100"/>
        <a:sy n="33" d="100"/>
      </p:scale>
      <p:origin x="0" y="-8424"/>
    </p:cViewPr>
  </p:outlineViewPr>
  <p:notesTextViewPr>
    <p:cViewPr>
      <p:scale>
        <a:sx n="1" d="1"/>
        <a:sy n="1" d="1"/>
      </p:scale>
      <p:origin x="0" y="0"/>
    </p:cViewPr>
  </p:notesTextViewPr>
  <p:notesViewPr>
    <p:cSldViewPr snapToGrid="0" snapToObjects="1">
      <p:cViewPr varScale="1">
        <p:scale>
          <a:sx n="144" d="100"/>
          <a:sy n="144" d="100"/>
        </p:scale>
        <p:origin x="338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 Errors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Errors</c:v>
                </c:pt>
              </c:strCache>
            </c:strRef>
          </c:tx>
          <c:spPr>
            <a:ln>
              <a:solidFill>
                <a:schemeClr val="tx1">
                  <a:lumMod val="65000"/>
                  <a:lumOff val="35000"/>
                </a:schemeClr>
              </a:solidFill>
            </a:ln>
          </c:spPr>
          <c:dPt>
            <c:idx val="0"/>
            <c:bubble3D val="0"/>
            <c:spPr>
              <a:solidFill>
                <a:schemeClr val="accent1"/>
              </a:solidFill>
              <a:ln w="19050">
                <a:solidFill>
                  <a:schemeClr val="tx1">
                    <a:lumMod val="65000"/>
                    <a:lumOff val="35000"/>
                  </a:schemeClr>
                </a:solidFill>
              </a:ln>
              <a:effectLst/>
            </c:spPr>
            <c:extLst>
              <c:ext xmlns:c16="http://schemas.microsoft.com/office/drawing/2014/chart" uri="{C3380CC4-5D6E-409C-BE32-E72D297353CC}">
                <c16:uniqueId val="{00000001-45E4-4B5D-8A9A-5B8CBB4EAA52}"/>
              </c:ext>
            </c:extLst>
          </c:dPt>
          <c:dPt>
            <c:idx val="1"/>
            <c:bubble3D val="0"/>
            <c:spPr>
              <a:solidFill>
                <a:schemeClr val="accent2"/>
              </a:solidFill>
              <a:ln w="19050">
                <a:solidFill>
                  <a:schemeClr val="tx1">
                    <a:lumMod val="65000"/>
                    <a:lumOff val="35000"/>
                  </a:schemeClr>
                </a:solidFill>
              </a:ln>
              <a:effectLst/>
            </c:spPr>
            <c:extLst>
              <c:ext xmlns:c16="http://schemas.microsoft.com/office/drawing/2014/chart" uri="{C3380CC4-5D6E-409C-BE32-E72D297353CC}">
                <c16:uniqueId val="{00000003-45E4-4B5D-8A9A-5B8CBB4EAA52}"/>
              </c:ext>
            </c:extLst>
          </c:dPt>
          <c:dPt>
            <c:idx val="2"/>
            <c:bubble3D val="0"/>
            <c:spPr>
              <a:solidFill>
                <a:schemeClr val="accent3"/>
              </a:solidFill>
              <a:ln w="19050">
                <a:solidFill>
                  <a:schemeClr val="tx1">
                    <a:lumMod val="65000"/>
                    <a:lumOff val="35000"/>
                  </a:schemeClr>
                </a:solidFill>
              </a:ln>
              <a:effectLst/>
            </c:spPr>
            <c:extLst>
              <c:ext xmlns:c16="http://schemas.microsoft.com/office/drawing/2014/chart" uri="{C3380CC4-5D6E-409C-BE32-E72D297353CC}">
                <c16:uniqueId val="{00000005-45E4-4B5D-8A9A-5B8CBB4EAA52}"/>
              </c:ext>
            </c:extLst>
          </c:dPt>
          <c:dPt>
            <c:idx val="3"/>
            <c:bubble3D val="0"/>
            <c:spPr>
              <a:solidFill>
                <a:schemeClr val="accent4"/>
              </a:solidFill>
              <a:ln w="19050">
                <a:solidFill>
                  <a:schemeClr val="tx1">
                    <a:lumMod val="65000"/>
                    <a:lumOff val="35000"/>
                  </a:schemeClr>
                </a:solidFill>
              </a:ln>
              <a:effectLst/>
            </c:spPr>
            <c:extLst>
              <c:ext xmlns:c16="http://schemas.microsoft.com/office/drawing/2014/chart" uri="{C3380CC4-5D6E-409C-BE32-E72D297353CC}">
                <c16:uniqueId val="{00000007-45E4-4B5D-8A9A-5B8CBB4EAA52}"/>
              </c:ext>
            </c:extLst>
          </c:dPt>
          <c:cat>
            <c:strRef>
              <c:f>Sheet1!$A$2:$A$5</c:f>
              <c:strCache>
                <c:ptCount val="3"/>
                <c:pt idx="0">
                  <c:v>Pre-Analytical</c:v>
                </c:pt>
                <c:pt idx="1">
                  <c:v>Analytical</c:v>
                </c:pt>
                <c:pt idx="2">
                  <c:v>Post-Analytical</c:v>
                </c:pt>
              </c:strCache>
            </c:strRef>
          </c:cat>
          <c:val>
            <c:numRef>
              <c:f>Sheet1!$B$2:$B$5</c:f>
              <c:numCache>
                <c:formatCode>0%</c:formatCode>
                <c:ptCount val="4"/>
                <c:pt idx="0">
                  <c:v>0.62</c:v>
                </c:pt>
                <c:pt idx="1">
                  <c:v>0.15</c:v>
                </c:pt>
                <c:pt idx="2">
                  <c:v>0.23</c:v>
                </c:pt>
              </c:numCache>
            </c:numRef>
          </c:val>
          <c:extLst>
            <c:ext xmlns:c16="http://schemas.microsoft.com/office/drawing/2014/chart" uri="{C3380CC4-5D6E-409C-BE32-E72D297353CC}">
              <c16:uniqueId val="{00000000-ED4A-438F-BAD6-0B7D28B14EE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75000"/>
          <a:lumOff val="25000"/>
        </a:schemeClr>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F7F277-685F-4A62-AB22-E81CF8E098F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B9D84E9C-ED89-4CFA-B405-AC5742A9408B}">
      <dgm:prSet phldrT="[Text]"/>
      <dgm:spPr/>
      <dgm:t>
        <a:bodyPr/>
        <a:lstStyle/>
        <a:p>
          <a:r>
            <a:rPr lang="en-US" dirty="0"/>
            <a:t>Quality Management System as a tool</a:t>
          </a:r>
        </a:p>
      </dgm:t>
    </dgm:pt>
    <dgm:pt modelId="{C99F2E15-192E-4EE3-ABB7-A5CD6977CA93}" type="parTrans" cxnId="{FF1F0002-7060-4024-9ABE-E9A9C75B66CB}">
      <dgm:prSet/>
      <dgm:spPr/>
      <dgm:t>
        <a:bodyPr/>
        <a:lstStyle/>
        <a:p>
          <a:endParaRPr lang="en-US"/>
        </a:p>
      </dgm:t>
    </dgm:pt>
    <dgm:pt modelId="{00E92D86-CBDF-41DC-87BD-D163AF5E327F}" type="sibTrans" cxnId="{FF1F0002-7060-4024-9ABE-E9A9C75B66CB}">
      <dgm:prSet/>
      <dgm:spPr/>
      <dgm:t>
        <a:bodyPr/>
        <a:lstStyle/>
        <a:p>
          <a:endParaRPr lang="en-US"/>
        </a:p>
      </dgm:t>
    </dgm:pt>
    <dgm:pt modelId="{DF4AAD74-150B-4815-AE46-CFC35F595CB1}">
      <dgm:prSet phldrT="[Text]" custT="1"/>
      <dgm:spPr/>
      <dgm:t>
        <a:bodyPr/>
        <a:lstStyle/>
        <a:p>
          <a:pPr algn="l"/>
          <a:r>
            <a:rPr lang="en-US" sz="2000" dirty="0"/>
            <a:t>Establishes the standards (</a:t>
          </a:r>
          <a:r>
            <a:rPr lang="en-US" sz="2000" b="1" dirty="0">
              <a:solidFill>
                <a:schemeClr val="accent6">
                  <a:lumMod val="75000"/>
                </a:schemeClr>
              </a:solidFill>
            </a:rPr>
            <a:t>requirements</a:t>
          </a:r>
          <a:r>
            <a:rPr lang="en-US" sz="2000" dirty="0"/>
            <a:t>)  that you will work to and how you are going to meet them</a:t>
          </a:r>
        </a:p>
      </dgm:t>
    </dgm:pt>
    <dgm:pt modelId="{A2438B65-CBD6-4DCC-A45F-5094B2009B06}" type="parTrans" cxnId="{E35AEC38-86C5-4B23-A9A6-FA6A20DC5DA1}">
      <dgm:prSet/>
      <dgm:spPr/>
      <dgm:t>
        <a:bodyPr/>
        <a:lstStyle/>
        <a:p>
          <a:endParaRPr lang="en-US"/>
        </a:p>
      </dgm:t>
    </dgm:pt>
    <dgm:pt modelId="{EF1BAA53-5873-4071-B16B-58D681C96CD0}" type="sibTrans" cxnId="{E35AEC38-86C5-4B23-A9A6-FA6A20DC5DA1}">
      <dgm:prSet/>
      <dgm:spPr/>
      <dgm:t>
        <a:bodyPr/>
        <a:lstStyle/>
        <a:p>
          <a:endParaRPr lang="en-US"/>
        </a:p>
      </dgm:t>
    </dgm:pt>
    <dgm:pt modelId="{833091DD-D83A-4E1C-A2EB-3DA071416A02}">
      <dgm:prSet phldrT="[Text]" custT="1"/>
      <dgm:spPr/>
      <dgm:t>
        <a:bodyPr/>
        <a:lstStyle/>
        <a:p>
          <a:pPr algn="l"/>
          <a:r>
            <a:rPr lang="en-US" sz="2000" b="1" dirty="0">
              <a:solidFill>
                <a:schemeClr val="accent6">
                  <a:lumMod val="75000"/>
                </a:schemeClr>
              </a:solidFill>
            </a:rPr>
            <a:t>Defines</a:t>
          </a:r>
          <a:r>
            <a:rPr lang="en-US" sz="2000" dirty="0"/>
            <a:t> </a:t>
          </a:r>
          <a:r>
            <a:rPr lang="en-US" sz="2000" baseline="0" dirty="0"/>
            <a:t>what people, actions and documents are going to be employed in order to carry out the work in a consistent manner, </a:t>
          </a:r>
          <a:r>
            <a:rPr lang="en-US" sz="2000" b="1" baseline="0" dirty="0">
              <a:solidFill>
                <a:schemeClr val="accent6">
                  <a:lumMod val="75000"/>
                </a:schemeClr>
              </a:solidFill>
            </a:rPr>
            <a:t>leaving evidence of what happened</a:t>
          </a:r>
          <a:endParaRPr lang="en-US" sz="2000" b="1" dirty="0">
            <a:solidFill>
              <a:schemeClr val="accent6">
                <a:lumMod val="75000"/>
              </a:schemeClr>
            </a:solidFill>
          </a:endParaRPr>
        </a:p>
      </dgm:t>
    </dgm:pt>
    <dgm:pt modelId="{F280D1ED-B91D-4459-914A-1712700E10E9}" type="parTrans" cxnId="{E98C87A8-3EB3-433B-AE97-BC117825958F}">
      <dgm:prSet/>
      <dgm:spPr/>
      <dgm:t>
        <a:bodyPr/>
        <a:lstStyle/>
        <a:p>
          <a:endParaRPr lang="en-US"/>
        </a:p>
      </dgm:t>
    </dgm:pt>
    <dgm:pt modelId="{5E09607E-50D8-47B3-B311-8C549E1AD8C5}" type="sibTrans" cxnId="{E98C87A8-3EB3-433B-AE97-BC117825958F}">
      <dgm:prSet/>
      <dgm:spPr/>
      <dgm:t>
        <a:bodyPr/>
        <a:lstStyle/>
        <a:p>
          <a:endParaRPr lang="en-US"/>
        </a:p>
      </dgm:t>
    </dgm:pt>
    <dgm:pt modelId="{BAEA1B87-564F-4782-AE01-5C6CE35402C5}">
      <dgm:prSet/>
      <dgm:spPr>
        <a:solidFill>
          <a:schemeClr val="accent3">
            <a:alpha val="90000"/>
          </a:schemeClr>
        </a:solidFill>
        <a:ln>
          <a:solidFill>
            <a:schemeClr val="accent3">
              <a:lumMod val="20000"/>
              <a:lumOff val="80000"/>
            </a:schemeClr>
          </a:solidFill>
        </a:ln>
      </dgm:spPr>
      <dgm:t>
        <a:bodyPr/>
        <a:lstStyle/>
        <a:p>
          <a:pPr algn="l"/>
          <a:r>
            <a:rPr lang="en-US" dirty="0"/>
            <a:t>May include manuals, handbooks, </a:t>
          </a:r>
          <a:r>
            <a:rPr lang="en-US" b="0" dirty="0">
              <a:solidFill>
                <a:schemeClr val="tx1"/>
              </a:solidFill>
            </a:rPr>
            <a:t>procedures, policies, records and templates</a:t>
          </a:r>
        </a:p>
      </dgm:t>
    </dgm:pt>
    <dgm:pt modelId="{1CB9C70E-1B80-418B-993A-9F223A630E9F}" type="parTrans" cxnId="{1B928F5D-787C-4A20-99D2-F0C1D997858F}">
      <dgm:prSet/>
      <dgm:spPr/>
      <dgm:t>
        <a:bodyPr/>
        <a:lstStyle/>
        <a:p>
          <a:endParaRPr lang="en-US"/>
        </a:p>
      </dgm:t>
    </dgm:pt>
    <dgm:pt modelId="{550F07C4-023E-41BD-ABEC-E6B5DB9596E8}" type="sibTrans" cxnId="{1B928F5D-787C-4A20-99D2-F0C1D997858F}">
      <dgm:prSet/>
      <dgm:spPr/>
      <dgm:t>
        <a:bodyPr/>
        <a:lstStyle/>
        <a:p>
          <a:endParaRPr lang="en-US"/>
        </a:p>
      </dgm:t>
    </dgm:pt>
    <dgm:pt modelId="{16009565-A7DB-4AE8-9079-8AB4C7684C7C}" type="pres">
      <dgm:prSet presAssocID="{A4F7F277-685F-4A62-AB22-E81CF8E098F1}" presName="diagram" presStyleCnt="0">
        <dgm:presLayoutVars>
          <dgm:chPref val="1"/>
          <dgm:dir/>
          <dgm:animOne val="branch"/>
          <dgm:animLvl val="lvl"/>
          <dgm:resizeHandles/>
        </dgm:presLayoutVars>
      </dgm:prSet>
      <dgm:spPr/>
    </dgm:pt>
    <dgm:pt modelId="{E4223330-6F90-40B6-8960-4649590530EF}" type="pres">
      <dgm:prSet presAssocID="{B9D84E9C-ED89-4CFA-B405-AC5742A9408B}" presName="root" presStyleCnt="0"/>
      <dgm:spPr/>
    </dgm:pt>
    <dgm:pt modelId="{3DC403D9-2BB0-4032-B2EE-2FD7F5B6C6C1}" type="pres">
      <dgm:prSet presAssocID="{B9D84E9C-ED89-4CFA-B405-AC5742A9408B}" presName="rootComposite" presStyleCnt="0"/>
      <dgm:spPr/>
    </dgm:pt>
    <dgm:pt modelId="{5AC5615D-B2D6-40A4-8CEC-093BD1B3C61E}" type="pres">
      <dgm:prSet presAssocID="{B9D84E9C-ED89-4CFA-B405-AC5742A9408B}" presName="rootText" presStyleLbl="node1" presStyleIdx="0" presStyleCnt="1" custScaleX="140575" custLinFactNeighborX="3910" custLinFactNeighborY="4333"/>
      <dgm:spPr/>
    </dgm:pt>
    <dgm:pt modelId="{4E467F36-90BE-49FE-B82B-104671B54DFE}" type="pres">
      <dgm:prSet presAssocID="{B9D84E9C-ED89-4CFA-B405-AC5742A9408B}" presName="rootConnector" presStyleLbl="node1" presStyleIdx="0" presStyleCnt="1"/>
      <dgm:spPr/>
    </dgm:pt>
    <dgm:pt modelId="{0A2019F0-3DEE-41C2-BCD2-EA7616E3255F}" type="pres">
      <dgm:prSet presAssocID="{B9D84E9C-ED89-4CFA-B405-AC5742A9408B}" presName="childShape" presStyleCnt="0"/>
      <dgm:spPr/>
    </dgm:pt>
    <dgm:pt modelId="{62562059-EABC-426E-82BA-27B892A16A69}" type="pres">
      <dgm:prSet presAssocID="{A2438B65-CBD6-4DCC-A45F-5094B2009B06}" presName="Name13" presStyleLbl="parChTrans1D2" presStyleIdx="0" presStyleCnt="3"/>
      <dgm:spPr/>
    </dgm:pt>
    <dgm:pt modelId="{892299E1-3D42-4B14-B32C-95D66CCB17EC}" type="pres">
      <dgm:prSet presAssocID="{DF4AAD74-150B-4815-AE46-CFC35F595CB1}" presName="childText" presStyleLbl="bgAcc1" presStyleIdx="0" presStyleCnt="3" custScaleX="207391" custLinFactNeighborX="6179" custLinFactNeighborY="1410">
        <dgm:presLayoutVars>
          <dgm:bulletEnabled val="1"/>
        </dgm:presLayoutVars>
      </dgm:prSet>
      <dgm:spPr/>
    </dgm:pt>
    <dgm:pt modelId="{5C8EE0A9-66F9-42BB-94F2-2FFBCD9BE774}" type="pres">
      <dgm:prSet presAssocID="{F280D1ED-B91D-4459-914A-1712700E10E9}" presName="Name13" presStyleLbl="parChTrans1D2" presStyleIdx="1" presStyleCnt="3"/>
      <dgm:spPr/>
    </dgm:pt>
    <dgm:pt modelId="{0D21F138-E495-4393-893C-4845A36D68F7}" type="pres">
      <dgm:prSet presAssocID="{833091DD-D83A-4E1C-A2EB-3DA071416A02}" presName="childText" presStyleLbl="bgAcc1" presStyleIdx="1" presStyleCnt="3" custScaleX="207741" custScaleY="137268" custLinFactNeighborX="2447" custLinFactNeighborY="-3134">
        <dgm:presLayoutVars>
          <dgm:bulletEnabled val="1"/>
        </dgm:presLayoutVars>
      </dgm:prSet>
      <dgm:spPr/>
    </dgm:pt>
    <dgm:pt modelId="{667C8985-A9A7-4988-9DD2-52253BB86F12}" type="pres">
      <dgm:prSet presAssocID="{1CB9C70E-1B80-418B-993A-9F223A630E9F}" presName="Name13" presStyleLbl="parChTrans1D2" presStyleIdx="2" presStyleCnt="3"/>
      <dgm:spPr/>
    </dgm:pt>
    <dgm:pt modelId="{A33B4F5A-68ED-4DF7-9CA5-7771CCBC0236}" type="pres">
      <dgm:prSet presAssocID="{BAEA1B87-564F-4782-AE01-5C6CE35402C5}" presName="childText" presStyleLbl="bgAcc1" presStyleIdx="2" presStyleCnt="3" custScaleX="207318" custLinFactNeighborX="1550" custLinFactNeighborY="-12765">
        <dgm:presLayoutVars>
          <dgm:bulletEnabled val="1"/>
        </dgm:presLayoutVars>
      </dgm:prSet>
      <dgm:spPr/>
    </dgm:pt>
  </dgm:ptLst>
  <dgm:cxnLst>
    <dgm:cxn modelId="{FF1F0002-7060-4024-9ABE-E9A9C75B66CB}" srcId="{A4F7F277-685F-4A62-AB22-E81CF8E098F1}" destId="{B9D84E9C-ED89-4CFA-B405-AC5742A9408B}" srcOrd="0" destOrd="0" parTransId="{C99F2E15-192E-4EE3-ABB7-A5CD6977CA93}" sibTransId="{00E92D86-CBDF-41DC-87BD-D163AF5E327F}"/>
    <dgm:cxn modelId="{E35AEC38-86C5-4B23-A9A6-FA6A20DC5DA1}" srcId="{B9D84E9C-ED89-4CFA-B405-AC5742A9408B}" destId="{DF4AAD74-150B-4815-AE46-CFC35F595CB1}" srcOrd="0" destOrd="0" parTransId="{A2438B65-CBD6-4DCC-A45F-5094B2009B06}" sibTransId="{EF1BAA53-5873-4071-B16B-58D681C96CD0}"/>
    <dgm:cxn modelId="{A3D8D744-55E5-464F-91E8-7EB63939478A}" type="presOf" srcId="{A4F7F277-685F-4A62-AB22-E81CF8E098F1}" destId="{16009565-A7DB-4AE8-9079-8AB4C7684C7C}" srcOrd="0" destOrd="0" presId="urn:microsoft.com/office/officeart/2005/8/layout/hierarchy3"/>
    <dgm:cxn modelId="{53C67749-8AF6-4303-996F-F2DC5AA51340}" type="presOf" srcId="{B9D84E9C-ED89-4CFA-B405-AC5742A9408B}" destId="{5AC5615D-B2D6-40A4-8CEC-093BD1B3C61E}" srcOrd="0" destOrd="0" presId="urn:microsoft.com/office/officeart/2005/8/layout/hierarchy3"/>
    <dgm:cxn modelId="{E3E7DE51-5115-4F2D-9313-484F29668CFA}" type="presOf" srcId="{BAEA1B87-564F-4782-AE01-5C6CE35402C5}" destId="{A33B4F5A-68ED-4DF7-9CA5-7771CCBC0236}" srcOrd="0" destOrd="0" presId="urn:microsoft.com/office/officeart/2005/8/layout/hierarchy3"/>
    <dgm:cxn modelId="{1B928F5D-787C-4A20-99D2-F0C1D997858F}" srcId="{B9D84E9C-ED89-4CFA-B405-AC5742A9408B}" destId="{BAEA1B87-564F-4782-AE01-5C6CE35402C5}" srcOrd="2" destOrd="0" parTransId="{1CB9C70E-1B80-418B-993A-9F223A630E9F}" sibTransId="{550F07C4-023E-41BD-ABEC-E6B5DB9596E8}"/>
    <dgm:cxn modelId="{E91CDC72-E5BE-4F63-A6CE-DAC6D9A70D63}" type="presOf" srcId="{833091DD-D83A-4E1C-A2EB-3DA071416A02}" destId="{0D21F138-E495-4393-893C-4845A36D68F7}" srcOrd="0" destOrd="0" presId="urn:microsoft.com/office/officeart/2005/8/layout/hierarchy3"/>
    <dgm:cxn modelId="{E98C87A8-3EB3-433B-AE97-BC117825958F}" srcId="{B9D84E9C-ED89-4CFA-B405-AC5742A9408B}" destId="{833091DD-D83A-4E1C-A2EB-3DA071416A02}" srcOrd="1" destOrd="0" parTransId="{F280D1ED-B91D-4459-914A-1712700E10E9}" sibTransId="{5E09607E-50D8-47B3-B311-8C549E1AD8C5}"/>
    <dgm:cxn modelId="{252388B6-D602-4C3B-A3DB-FDFB7BE49603}" type="presOf" srcId="{DF4AAD74-150B-4815-AE46-CFC35F595CB1}" destId="{892299E1-3D42-4B14-B32C-95D66CCB17EC}" srcOrd="0" destOrd="0" presId="urn:microsoft.com/office/officeart/2005/8/layout/hierarchy3"/>
    <dgm:cxn modelId="{7B1C4ECB-5479-4B49-8528-E648BD26B3F4}" type="presOf" srcId="{1CB9C70E-1B80-418B-993A-9F223A630E9F}" destId="{667C8985-A9A7-4988-9DD2-52253BB86F12}" srcOrd="0" destOrd="0" presId="urn:microsoft.com/office/officeart/2005/8/layout/hierarchy3"/>
    <dgm:cxn modelId="{6B46DACE-332F-43EC-901C-F5BF56233073}" type="presOf" srcId="{B9D84E9C-ED89-4CFA-B405-AC5742A9408B}" destId="{4E467F36-90BE-49FE-B82B-104671B54DFE}" srcOrd="1" destOrd="0" presId="urn:microsoft.com/office/officeart/2005/8/layout/hierarchy3"/>
    <dgm:cxn modelId="{9D9E35DF-AC7E-41F2-A27D-B440715042F6}" type="presOf" srcId="{F280D1ED-B91D-4459-914A-1712700E10E9}" destId="{5C8EE0A9-66F9-42BB-94F2-2FFBCD9BE774}" srcOrd="0" destOrd="0" presId="urn:microsoft.com/office/officeart/2005/8/layout/hierarchy3"/>
    <dgm:cxn modelId="{053DBCF2-8EE8-4BF6-B6E8-FEF59F7AA90D}" type="presOf" srcId="{A2438B65-CBD6-4DCC-A45F-5094B2009B06}" destId="{62562059-EABC-426E-82BA-27B892A16A69}" srcOrd="0" destOrd="0" presId="urn:microsoft.com/office/officeart/2005/8/layout/hierarchy3"/>
    <dgm:cxn modelId="{ADD9D106-782E-40AD-BEA5-8E123C2B8F85}" type="presParOf" srcId="{16009565-A7DB-4AE8-9079-8AB4C7684C7C}" destId="{E4223330-6F90-40B6-8960-4649590530EF}" srcOrd="0" destOrd="0" presId="urn:microsoft.com/office/officeart/2005/8/layout/hierarchy3"/>
    <dgm:cxn modelId="{743391BD-83A4-48F0-BD20-6880C74D0AD1}" type="presParOf" srcId="{E4223330-6F90-40B6-8960-4649590530EF}" destId="{3DC403D9-2BB0-4032-B2EE-2FD7F5B6C6C1}" srcOrd="0" destOrd="0" presId="urn:microsoft.com/office/officeart/2005/8/layout/hierarchy3"/>
    <dgm:cxn modelId="{60EAAD15-1DC7-408D-9851-EF11C256C38F}" type="presParOf" srcId="{3DC403D9-2BB0-4032-B2EE-2FD7F5B6C6C1}" destId="{5AC5615D-B2D6-40A4-8CEC-093BD1B3C61E}" srcOrd="0" destOrd="0" presId="urn:microsoft.com/office/officeart/2005/8/layout/hierarchy3"/>
    <dgm:cxn modelId="{C77D5F61-7352-4AEF-8AEC-B11BAADE2B3F}" type="presParOf" srcId="{3DC403D9-2BB0-4032-B2EE-2FD7F5B6C6C1}" destId="{4E467F36-90BE-49FE-B82B-104671B54DFE}" srcOrd="1" destOrd="0" presId="urn:microsoft.com/office/officeart/2005/8/layout/hierarchy3"/>
    <dgm:cxn modelId="{5F67AFE9-341C-4213-9C98-032D396439EE}" type="presParOf" srcId="{E4223330-6F90-40B6-8960-4649590530EF}" destId="{0A2019F0-3DEE-41C2-BCD2-EA7616E3255F}" srcOrd="1" destOrd="0" presId="urn:microsoft.com/office/officeart/2005/8/layout/hierarchy3"/>
    <dgm:cxn modelId="{BC4DB165-083A-4744-9FDB-85B54B311B57}" type="presParOf" srcId="{0A2019F0-3DEE-41C2-BCD2-EA7616E3255F}" destId="{62562059-EABC-426E-82BA-27B892A16A69}" srcOrd="0" destOrd="0" presId="urn:microsoft.com/office/officeart/2005/8/layout/hierarchy3"/>
    <dgm:cxn modelId="{51BA97A4-2686-40CB-BF54-AE1E56F7DECB}" type="presParOf" srcId="{0A2019F0-3DEE-41C2-BCD2-EA7616E3255F}" destId="{892299E1-3D42-4B14-B32C-95D66CCB17EC}" srcOrd="1" destOrd="0" presId="urn:microsoft.com/office/officeart/2005/8/layout/hierarchy3"/>
    <dgm:cxn modelId="{7FE84B75-9C61-45DE-B0B1-9624154D6ECF}" type="presParOf" srcId="{0A2019F0-3DEE-41C2-BCD2-EA7616E3255F}" destId="{5C8EE0A9-66F9-42BB-94F2-2FFBCD9BE774}" srcOrd="2" destOrd="0" presId="urn:microsoft.com/office/officeart/2005/8/layout/hierarchy3"/>
    <dgm:cxn modelId="{F99FCA2B-D7BB-4960-B678-FBEB9820A2FE}" type="presParOf" srcId="{0A2019F0-3DEE-41C2-BCD2-EA7616E3255F}" destId="{0D21F138-E495-4393-893C-4845A36D68F7}" srcOrd="3" destOrd="0" presId="urn:microsoft.com/office/officeart/2005/8/layout/hierarchy3"/>
    <dgm:cxn modelId="{8CE2BE37-F97F-4CD1-87D4-4282A6306811}" type="presParOf" srcId="{0A2019F0-3DEE-41C2-BCD2-EA7616E3255F}" destId="{667C8985-A9A7-4988-9DD2-52253BB86F12}" srcOrd="4" destOrd="0" presId="urn:microsoft.com/office/officeart/2005/8/layout/hierarchy3"/>
    <dgm:cxn modelId="{412551B6-03E2-465E-A8E4-3A247B92C19C}" type="presParOf" srcId="{0A2019F0-3DEE-41C2-BCD2-EA7616E3255F}" destId="{A33B4F5A-68ED-4DF7-9CA5-7771CCBC0236}"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53079-3EC9-7B47-9D56-87F955C663A3}" type="doc">
      <dgm:prSet loTypeId="urn:microsoft.com/office/officeart/2005/8/layout/radial6" loCatId="" qsTypeId="urn:microsoft.com/office/officeart/2005/8/quickstyle/simple1" qsCatId="simple" csTypeId="urn:microsoft.com/office/officeart/2005/8/colors/accent2_2" csCatId="accent2" phldr="1"/>
      <dgm:spPr/>
      <dgm:t>
        <a:bodyPr/>
        <a:lstStyle/>
        <a:p>
          <a:endParaRPr lang="en-US"/>
        </a:p>
      </dgm:t>
    </dgm:pt>
    <dgm:pt modelId="{56DC4DB1-D988-5D48-9704-BB0F85AA85EE}">
      <dgm:prSet phldrT="[Text]"/>
      <dgm:spPr/>
      <dgm:t>
        <a:bodyPr/>
        <a:lstStyle/>
        <a:p>
          <a:r>
            <a:rPr lang="en-US" dirty="0"/>
            <a:t>CI</a:t>
          </a:r>
        </a:p>
      </dgm:t>
    </dgm:pt>
    <dgm:pt modelId="{1AE94C72-8DD2-C04B-BE90-E3F9B88BC7AD}" type="parTrans" cxnId="{9E4BE128-E630-8F4C-85DE-E6BA3C41ED32}">
      <dgm:prSet/>
      <dgm:spPr/>
      <dgm:t>
        <a:bodyPr/>
        <a:lstStyle/>
        <a:p>
          <a:endParaRPr lang="en-US"/>
        </a:p>
      </dgm:t>
    </dgm:pt>
    <dgm:pt modelId="{F841F3D5-CAF4-2242-9D3A-2D9DC3244223}" type="sibTrans" cxnId="{9E4BE128-E630-8F4C-85DE-E6BA3C41ED32}">
      <dgm:prSet/>
      <dgm:spPr/>
      <dgm:t>
        <a:bodyPr/>
        <a:lstStyle/>
        <a:p>
          <a:endParaRPr lang="en-US"/>
        </a:p>
      </dgm:t>
    </dgm:pt>
    <dgm:pt modelId="{12698E12-07C0-A04F-9605-EDD68A4A743D}">
      <dgm:prSet phldrT="[Text]" custT="1"/>
      <dgm:spPr/>
      <dgm:t>
        <a:bodyPr/>
        <a:lstStyle/>
        <a:p>
          <a:r>
            <a:rPr lang="en-US" sz="1350" dirty="0"/>
            <a:t>Identify Opportunities</a:t>
          </a:r>
        </a:p>
      </dgm:t>
    </dgm:pt>
    <dgm:pt modelId="{1AE6228B-7427-4348-BC92-E016201C581B}" type="parTrans" cxnId="{1E3C6BE7-9005-1542-9004-39E65E78AFE4}">
      <dgm:prSet/>
      <dgm:spPr/>
      <dgm:t>
        <a:bodyPr/>
        <a:lstStyle/>
        <a:p>
          <a:endParaRPr lang="en-US"/>
        </a:p>
      </dgm:t>
    </dgm:pt>
    <dgm:pt modelId="{4559ED87-B094-A04E-B252-F38999186C55}" type="sibTrans" cxnId="{1E3C6BE7-9005-1542-9004-39E65E78AFE4}">
      <dgm:prSet/>
      <dgm:spPr/>
      <dgm:t>
        <a:bodyPr/>
        <a:lstStyle/>
        <a:p>
          <a:endParaRPr lang="en-US"/>
        </a:p>
      </dgm:t>
    </dgm:pt>
    <dgm:pt modelId="{86754097-CE4E-E447-9826-C8FF72ADDF00}">
      <dgm:prSet phldrT="[Text]" custT="1"/>
      <dgm:spPr/>
      <dgm:t>
        <a:bodyPr/>
        <a:lstStyle/>
        <a:p>
          <a:r>
            <a:rPr lang="en-US" sz="1350" dirty="0"/>
            <a:t>Plan for Improvement</a:t>
          </a:r>
        </a:p>
      </dgm:t>
    </dgm:pt>
    <dgm:pt modelId="{028BB2F2-7823-064B-A606-667E963E32A3}" type="parTrans" cxnId="{F2AC8C30-8A5F-334C-B6FB-64B1933B059D}">
      <dgm:prSet/>
      <dgm:spPr/>
      <dgm:t>
        <a:bodyPr/>
        <a:lstStyle/>
        <a:p>
          <a:endParaRPr lang="en-US"/>
        </a:p>
      </dgm:t>
    </dgm:pt>
    <dgm:pt modelId="{3EBC96D2-F582-9F44-9F24-8A8C1EC61E8C}" type="sibTrans" cxnId="{F2AC8C30-8A5F-334C-B6FB-64B1933B059D}">
      <dgm:prSet/>
      <dgm:spPr/>
      <dgm:t>
        <a:bodyPr/>
        <a:lstStyle/>
        <a:p>
          <a:endParaRPr lang="en-US"/>
        </a:p>
      </dgm:t>
    </dgm:pt>
    <dgm:pt modelId="{9AAE0CA3-625A-B44C-B0B2-852A7FEACC56}">
      <dgm:prSet phldrT="[Text]" custT="1"/>
      <dgm:spPr/>
      <dgm:t>
        <a:bodyPr/>
        <a:lstStyle/>
        <a:p>
          <a:r>
            <a:rPr lang="en-US" sz="1350" dirty="0"/>
            <a:t>Execute the Changes</a:t>
          </a:r>
        </a:p>
      </dgm:t>
    </dgm:pt>
    <dgm:pt modelId="{A2E21408-5971-934E-A345-D3FEC8588477}" type="parTrans" cxnId="{FE903213-06F1-5E49-9643-1A71654E5FD4}">
      <dgm:prSet/>
      <dgm:spPr/>
      <dgm:t>
        <a:bodyPr/>
        <a:lstStyle/>
        <a:p>
          <a:endParaRPr lang="en-US"/>
        </a:p>
      </dgm:t>
    </dgm:pt>
    <dgm:pt modelId="{0CCE06C4-65B7-3740-BCBC-2C1C2EE98F05}" type="sibTrans" cxnId="{FE903213-06F1-5E49-9643-1A71654E5FD4}">
      <dgm:prSet/>
      <dgm:spPr/>
      <dgm:t>
        <a:bodyPr/>
        <a:lstStyle/>
        <a:p>
          <a:endParaRPr lang="en-US"/>
        </a:p>
      </dgm:t>
    </dgm:pt>
    <dgm:pt modelId="{238B78DB-64B3-EC4D-84E0-8112AA73B080}">
      <dgm:prSet phldrT="[Text]" custT="1"/>
      <dgm:spPr/>
      <dgm:t>
        <a:bodyPr/>
        <a:lstStyle/>
        <a:p>
          <a:r>
            <a:rPr lang="en-US" sz="1350" dirty="0"/>
            <a:t>Measure the Results</a:t>
          </a:r>
        </a:p>
      </dgm:t>
    </dgm:pt>
    <dgm:pt modelId="{CDE3E1F5-036F-C644-8D00-AB0CCE5CB274}" type="parTrans" cxnId="{9B4E4360-96D0-6A4E-B204-7C8598BD067D}">
      <dgm:prSet/>
      <dgm:spPr/>
      <dgm:t>
        <a:bodyPr/>
        <a:lstStyle/>
        <a:p>
          <a:endParaRPr lang="en-US"/>
        </a:p>
      </dgm:t>
    </dgm:pt>
    <dgm:pt modelId="{499444B7-5B02-7249-A792-F8297F730737}" type="sibTrans" cxnId="{9B4E4360-96D0-6A4E-B204-7C8598BD067D}">
      <dgm:prSet/>
      <dgm:spPr/>
      <dgm:t>
        <a:bodyPr/>
        <a:lstStyle/>
        <a:p>
          <a:endParaRPr lang="en-US"/>
        </a:p>
      </dgm:t>
    </dgm:pt>
    <dgm:pt modelId="{63369ED0-5393-374A-8DFE-7E77B6CAD502}" type="pres">
      <dgm:prSet presAssocID="{4B553079-3EC9-7B47-9D56-87F955C663A3}" presName="Name0" presStyleCnt="0">
        <dgm:presLayoutVars>
          <dgm:chMax val="1"/>
          <dgm:dir/>
          <dgm:animLvl val="ctr"/>
          <dgm:resizeHandles val="exact"/>
        </dgm:presLayoutVars>
      </dgm:prSet>
      <dgm:spPr/>
    </dgm:pt>
    <dgm:pt modelId="{A636F828-161E-9E45-A672-3C26CC1BD78D}" type="pres">
      <dgm:prSet presAssocID="{56DC4DB1-D988-5D48-9704-BB0F85AA85EE}" presName="centerShape" presStyleLbl="node0" presStyleIdx="0" presStyleCnt="1"/>
      <dgm:spPr/>
    </dgm:pt>
    <dgm:pt modelId="{6C7F19F2-0245-C74A-90AB-D00B054BDEF5}" type="pres">
      <dgm:prSet presAssocID="{12698E12-07C0-A04F-9605-EDD68A4A743D}" presName="node" presStyleLbl="node1" presStyleIdx="0" presStyleCnt="4" custScaleX="121000" custScaleY="121000">
        <dgm:presLayoutVars>
          <dgm:bulletEnabled val="1"/>
        </dgm:presLayoutVars>
      </dgm:prSet>
      <dgm:spPr/>
    </dgm:pt>
    <dgm:pt modelId="{AD4E1945-D8CE-4B49-AB1B-38A16AFB1986}" type="pres">
      <dgm:prSet presAssocID="{12698E12-07C0-A04F-9605-EDD68A4A743D}" presName="dummy" presStyleCnt="0"/>
      <dgm:spPr/>
    </dgm:pt>
    <dgm:pt modelId="{57352302-D38C-7740-A49D-3FAAE51A5D63}" type="pres">
      <dgm:prSet presAssocID="{4559ED87-B094-A04E-B252-F38999186C55}" presName="sibTrans" presStyleLbl="sibTrans2D1" presStyleIdx="0" presStyleCnt="4"/>
      <dgm:spPr/>
    </dgm:pt>
    <dgm:pt modelId="{652B92F4-0C4D-6C40-BA72-42F74BEF36E0}" type="pres">
      <dgm:prSet presAssocID="{86754097-CE4E-E447-9826-C8FF72ADDF00}" presName="node" presStyleLbl="node1" presStyleIdx="1" presStyleCnt="4" custScaleX="121000" custScaleY="121000">
        <dgm:presLayoutVars>
          <dgm:bulletEnabled val="1"/>
        </dgm:presLayoutVars>
      </dgm:prSet>
      <dgm:spPr/>
    </dgm:pt>
    <dgm:pt modelId="{768D0059-B0A7-AA48-8621-E90EDC49105C}" type="pres">
      <dgm:prSet presAssocID="{86754097-CE4E-E447-9826-C8FF72ADDF00}" presName="dummy" presStyleCnt="0"/>
      <dgm:spPr/>
    </dgm:pt>
    <dgm:pt modelId="{257B302E-7524-654A-9EC4-75A36EF7D1B0}" type="pres">
      <dgm:prSet presAssocID="{3EBC96D2-F582-9F44-9F24-8A8C1EC61E8C}" presName="sibTrans" presStyleLbl="sibTrans2D1" presStyleIdx="1" presStyleCnt="4"/>
      <dgm:spPr/>
    </dgm:pt>
    <dgm:pt modelId="{4CDFB15B-ECFA-E441-8174-548DECC8CBD4}" type="pres">
      <dgm:prSet presAssocID="{9AAE0CA3-625A-B44C-B0B2-852A7FEACC56}" presName="node" presStyleLbl="node1" presStyleIdx="2" presStyleCnt="4" custScaleX="121000" custScaleY="121000">
        <dgm:presLayoutVars>
          <dgm:bulletEnabled val="1"/>
        </dgm:presLayoutVars>
      </dgm:prSet>
      <dgm:spPr/>
    </dgm:pt>
    <dgm:pt modelId="{FA5A1340-8D99-CE40-870B-C001ABBA3100}" type="pres">
      <dgm:prSet presAssocID="{9AAE0CA3-625A-B44C-B0B2-852A7FEACC56}" presName="dummy" presStyleCnt="0"/>
      <dgm:spPr/>
    </dgm:pt>
    <dgm:pt modelId="{47B7007F-6E3B-4841-AFD9-4CB5B1AC26DC}" type="pres">
      <dgm:prSet presAssocID="{0CCE06C4-65B7-3740-BCBC-2C1C2EE98F05}" presName="sibTrans" presStyleLbl="sibTrans2D1" presStyleIdx="2" presStyleCnt="4"/>
      <dgm:spPr/>
    </dgm:pt>
    <dgm:pt modelId="{EC1CE8CE-A992-CD49-9F9D-B39D4C1F6E22}" type="pres">
      <dgm:prSet presAssocID="{238B78DB-64B3-EC4D-84E0-8112AA73B080}" presName="node" presStyleLbl="node1" presStyleIdx="3" presStyleCnt="4" custScaleX="121000" custScaleY="121000">
        <dgm:presLayoutVars>
          <dgm:bulletEnabled val="1"/>
        </dgm:presLayoutVars>
      </dgm:prSet>
      <dgm:spPr/>
    </dgm:pt>
    <dgm:pt modelId="{0ECFE155-EE09-2647-A518-49CDCB35A7BD}" type="pres">
      <dgm:prSet presAssocID="{238B78DB-64B3-EC4D-84E0-8112AA73B080}" presName="dummy" presStyleCnt="0"/>
      <dgm:spPr/>
    </dgm:pt>
    <dgm:pt modelId="{88C7E8E2-E7D2-DC4F-9648-AEBE2AC179A5}" type="pres">
      <dgm:prSet presAssocID="{499444B7-5B02-7249-A792-F8297F730737}" presName="sibTrans" presStyleLbl="sibTrans2D1" presStyleIdx="3" presStyleCnt="4"/>
      <dgm:spPr/>
    </dgm:pt>
  </dgm:ptLst>
  <dgm:cxnLst>
    <dgm:cxn modelId="{FE903213-06F1-5E49-9643-1A71654E5FD4}" srcId="{56DC4DB1-D988-5D48-9704-BB0F85AA85EE}" destId="{9AAE0CA3-625A-B44C-B0B2-852A7FEACC56}" srcOrd="2" destOrd="0" parTransId="{A2E21408-5971-934E-A345-D3FEC8588477}" sibTransId="{0CCE06C4-65B7-3740-BCBC-2C1C2EE98F05}"/>
    <dgm:cxn modelId="{5B4BD018-0BCA-154B-93D0-E934B0454CF8}" type="presOf" srcId="{238B78DB-64B3-EC4D-84E0-8112AA73B080}" destId="{EC1CE8CE-A992-CD49-9F9D-B39D4C1F6E22}" srcOrd="0" destOrd="0" presId="urn:microsoft.com/office/officeart/2005/8/layout/radial6"/>
    <dgm:cxn modelId="{37FFC21C-475C-A847-AF87-AC3FA4E30125}" type="presOf" srcId="{9AAE0CA3-625A-B44C-B0B2-852A7FEACC56}" destId="{4CDFB15B-ECFA-E441-8174-548DECC8CBD4}" srcOrd="0" destOrd="0" presId="urn:microsoft.com/office/officeart/2005/8/layout/radial6"/>
    <dgm:cxn modelId="{C6191F28-D9AF-F54F-8492-EB6612033360}" type="presOf" srcId="{499444B7-5B02-7249-A792-F8297F730737}" destId="{88C7E8E2-E7D2-DC4F-9648-AEBE2AC179A5}" srcOrd="0" destOrd="0" presId="urn:microsoft.com/office/officeart/2005/8/layout/radial6"/>
    <dgm:cxn modelId="{9E4BE128-E630-8F4C-85DE-E6BA3C41ED32}" srcId="{4B553079-3EC9-7B47-9D56-87F955C663A3}" destId="{56DC4DB1-D988-5D48-9704-BB0F85AA85EE}" srcOrd="0" destOrd="0" parTransId="{1AE94C72-8DD2-C04B-BE90-E3F9B88BC7AD}" sibTransId="{F841F3D5-CAF4-2242-9D3A-2D9DC3244223}"/>
    <dgm:cxn modelId="{F2AC8C30-8A5F-334C-B6FB-64B1933B059D}" srcId="{56DC4DB1-D988-5D48-9704-BB0F85AA85EE}" destId="{86754097-CE4E-E447-9826-C8FF72ADDF00}" srcOrd="1" destOrd="0" parTransId="{028BB2F2-7823-064B-A606-667E963E32A3}" sibTransId="{3EBC96D2-F582-9F44-9F24-8A8C1EC61E8C}"/>
    <dgm:cxn modelId="{C77ABA46-8D88-EC4D-8B35-72477C3E88BB}" type="presOf" srcId="{86754097-CE4E-E447-9826-C8FF72ADDF00}" destId="{652B92F4-0C4D-6C40-BA72-42F74BEF36E0}" srcOrd="0" destOrd="0" presId="urn:microsoft.com/office/officeart/2005/8/layout/radial6"/>
    <dgm:cxn modelId="{9B4E4360-96D0-6A4E-B204-7C8598BD067D}" srcId="{56DC4DB1-D988-5D48-9704-BB0F85AA85EE}" destId="{238B78DB-64B3-EC4D-84E0-8112AA73B080}" srcOrd="3" destOrd="0" parTransId="{CDE3E1F5-036F-C644-8D00-AB0CCE5CB274}" sibTransId="{499444B7-5B02-7249-A792-F8297F730737}"/>
    <dgm:cxn modelId="{889FD767-6E4F-AF45-AA73-7FAEBCDEB838}" type="presOf" srcId="{12698E12-07C0-A04F-9605-EDD68A4A743D}" destId="{6C7F19F2-0245-C74A-90AB-D00B054BDEF5}" srcOrd="0" destOrd="0" presId="urn:microsoft.com/office/officeart/2005/8/layout/radial6"/>
    <dgm:cxn modelId="{B321C492-9A75-6743-9AA1-AAF060D7AA9D}" type="presOf" srcId="{4B553079-3EC9-7B47-9D56-87F955C663A3}" destId="{63369ED0-5393-374A-8DFE-7E77B6CAD502}" srcOrd="0" destOrd="0" presId="urn:microsoft.com/office/officeart/2005/8/layout/radial6"/>
    <dgm:cxn modelId="{DEABBC98-1978-9146-BFC3-8FC1697A75D0}" type="presOf" srcId="{3EBC96D2-F582-9F44-9F24-8A8C1EC61E8C}" destId="{257B302E-7524-654A-9EC4-75A36EF7D1B0}" srcOrd="0" destOrd="0" presId="urn:microsoft.com/office/officeart/2005/8/layout/radial6"/>
    <dgm:cxn modelId="{535A6299-3B5A-9C47-8D6B-15C3E562C3AF}" type="presOf" srcId="{56DC4DB1-D988-5D48-9704-BB0F85AA85EE}" destId="{A636F828-161E-9E45-A672-3C26CC1BD78D}" srcOrd="0" destOrd="0" presId="urn:microsoft.com/office/officeart/2005/8/layout/radial6"/>
    <dgm:cxn modelId="{0119DEA8-8D39-7940-AD36-E22AEDBD1465}" type="presOf" srcId="{4559ED87-B094-A04E-B252-F38999186C55}" destId="{57352302-D38C-7740-A49D-3FAAE51A5D63}" srcOrd="0" destOrd="0" presId="urn:microsoft.com/office/officeart/2005/8/layout/radial6"/>
    <dgm:cxn modelId="{6F8921A9-8E4F-C040-831E-05286E0D3FAC}" type="presOf" srcId="{0CCE06C4-65B7-3740-BCBC-2C1C2EE98F05}" destId="{47B7007F-6E3B-4841-AFD9-4CB5B1AC26DC}" srcOrd="0" destOrd="0" presId="urn:microsoft.com/office/officeart/2005/8/layout/radial6"/>
    <dgm:cxn modelId="{1E3C6BE7-9005-1542-9004-39E65E78AFE4}" srcId="{56DC4DB1-D988-5D48-9704-BB0F85AA85EE}" destId="{12698E12-07C0-A04F-9605-EDD68A4A743D}" srcOrd="0" destOrd="0" parTransId="{1AE6228B-7427-4348-BC92-E016201C581B}" sibTransId="{4559ED87-B094-A04E-B252-F38999186C55}"/>
    <dgm:cxn modelId="{FEF5AA6F-D166-B14A-B14E-0406CCCB2F53}" type="presParOf" srcId="{63369ED0-5393-374A-8DFE-7E77B6CAD502}" destId="{A636F828-161E-9E45-A672-3C26CC1BD78D}" srcOrd="0" destOrd="0" presId="urn:microsoft.com/office/officeart/2005/8/layout/radial6"/>
    <dgm:cxn modelId="{C99AA026-2BCE-2441-8731-C0BD0840F82D}" type="presParOf" srcId="{63369ED0-5393-374A-8DFE-7E77B6CAD502}" destId="{6C7F19F2-0245-C74A-90AB-D00B054BDEF5}" srcOrd="1" destOrd="0" presId="urn:microsoft.com/office/officeart/2005/8/layout/radial6"/>
    <dgm:cxn modelId="{852C0169-6F1B-BB45-B64D-52D6C442F181}" type="presParOf" srcId="{63369ED0-5393-374A-8DFE-7E77B6CAD502}" destId="{AD4E1945-D8CE-4B49-AB1B-38A16AFB1986}" srcOrd="2" destOrd="0" presId="urn:microsoft.com/office/officeart/2005/8/layout/radial6"/>
    <dgm:cxn modelId="{DC944000-2425-6E45-BDCF-8D962E4014F6}" type="presParOf" srcId="{63369ED0-5393-374A-8DFE-7E77B6CAD502}" destId="{57352302-D38C-7740-A49D-3FAAE51A5D63}" srcOrd="3" destOrd="0" presId="urn:microsoft.com/office/officeart/2005/8/layout/radial6"/>
    <dgm:cxn modelId="{FC255F09-CC93-954D-84DD-730AB75573C4}" type="presParOf" srcId="{63369ED0-5393-374A-8DFE-7E77B6CAD502}" destId="{652B92F4-0C4D-6C40-BA72-42F74BEF36E0}" srcOrd="4" destOrd="0" presId="urn:microsoft.com/office/officeart/2005/8/layout/radial6"/>
    <dgm:cxn modelId="{26B9BA47-FBD8-1840-9FA7-331714035F98}" type="presParOf" srcId="{63369ED0-5393-374A-8DFE-7E77B6CAD502}" destId="{768D0059-B0A7-AA48-8621-E90EDC49105C}" srcOrd="5" destOrd="0" presId="urn:microsoft.com/office/officeart/2005/8/layout/radial6"/>
    <dgm:cxn modelId="{12A6D8A8-6571-D44A-8080-74716767F315}" type="presParOf" srcId="{63369ED0-5393-374A-8DFE-7E77B6CAD502}" destId="{257B302E-7524-654A-9EC4-75A36EF7D1B0}" srcOrd="6" destOrd="0" presId="urn:microsoft.com/office/officeart/2005/8/layout/radial6"/>
    <dgm:cxn modelId="{DB95AAB9-DDC9-B848-A4C7-5094C1D426FD}" type="presParOf" srcId="{63369ED0-5393-374A-8DFE-7E77B6CAD502}" destId="{4CDFB15B-ECFA-E441-8174-548DECC8CBD4}" srcOrd="7" destOrd="0" presId="urn:microsoft.com/office/officeart/2005/8/layout/radial6"/>
    <dgm:cxn modelId="{5477A38E-927E-7247-B35A-95C194D6BC94}" type="presParOf" srcId="{63369ED0-5393-374A-8DFE-7E77B6CAD502}" destId="{FA5A1340-8D99-CE40-870B-C001ABBA3100}" srcOrd="8" destOrd="0" presId="urn:microsoft.com/office/officeart/2005/8/layout/radial6"/>
    <dgm:cxn modelId="{9D42F0CA-5733-5C4D-B930-8DF34FD0095D}" type="presParOf" srcId="{63369ED0-5393-374A-8DFE-7E77B6CAD502}" destId="{47B7007F-6E3B-4841-AFD9-4CB5B1AC26DC}" srcOrd="9" destOrd="0" presId="urn:microsoft.com/office/officeart/2005/8/layout/radial6"/>
    <dgm:cxn modelId="{8DCCF05E-E178-4E4E-9257-37399AF4F419}" type="presParOf" srcId="{63369ED0-5393-374A-8DFE-7E77B6CAD502}" destId="{EC1CE8CE-A992-CD49-9F9D-B39D4C1F6E22}" srcOrd="10" destOrd="0" presId="urn:microsoft.com/office/officeart/2005/8/layout/radial6"/>
    <dgm:cxn modelId="{B44CB38B-2886-8040-B5A6-BF4FD1BDEDB0}" type="presParOf" srcId="{63369ED0-5393-374A-8DFE-7E77B6CAD502}" destId="{0ECFE155-EE09-2647-A518-49CDCB35A7BD}" srcOrd="11" destOrd="0" presId="urn:microsoft.com/office/officeart/2005/8/layout/radial6"/>
    <dgm:cxn modelId="{1344E139-124E-374B-9163-864BA8F02EAB}" type="presParOf" srcId="{63369ED0-5393-374A-8DFE-7E77B6CAD502}" destId="{88C7E8E2-E7D2-DC4F-9648-AEBE2AC179A5}"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D20D16-8362-3E4C-B766-DC0C4A660CB4}" type="doc">
      <dgm:prSet loTypeId="urn:microsoft.com/office/officeart/2005/8/layout/radial6" loCatId="" qsTypeId="urn:microsoft.com/office/officeart/2005/8/quickstyle/simple1" qsCatId="simple" csTypeId="urn:microsoft.com/office/officeart/2005/8/colors/accent5_5" csCatId="accent5" phldr="1"/>
      <dgm:spPr/>
      <dgm:t>
        <a:bodyPr/>
        <a:lstStyle/>
        <a:p>
          <a:endParaRPr lang="en-US"/>
        </a:p>
      </dgm:t>
    </dgm:pt>
    <dgm:pt modelId="{B9C51914-E798-6447-B992-6E834DEBEC07}">
      <dgm:prSet phldrT="[Text]"/>
      <dgm:spPr/>
      <dgm:t>
        <a:bodyPr/>
        <a:lstStyle/>
        <a:p>
          <a:pPr algn="ctr"/>
          <a:r>
            <a:rPr lang="en-US" b="1" dirty="0">
              <a:solidFill>
                <a:schemeClr val="tx1"/>
              </a:solidFill>
            </a:rPr>
            <a:t>Customer Dissatisfaction &amp; Failure to Recover Costs</a:t>
          </a:r>
        </a:p>
      </dgm:t>
    </dgm:pt>
    <dgm:pt modelId="{09DC9551-42BF-1E44-9BD4-662E3AB5B3FF}" type="parTrans" cxnId="{D0A09CC4-4F06-F54A-AB40-1409548F4B2E}">
      <dgm:prSet/>
      <dgm:spPr/>
      <dgm:t>
        <a:bodyPr/>
        <a:lstStyle/>
        <a:p>
          <a:pPr algn="ctr"/>
          <a:endParaRPr lang="en-US"/>
        </a:p>
      </dgm:t>
    </dgm:pt>
    <dgm:pt modelId="{995650C1-BDF0-0C44-9EA7-72A4AA5C2885}" type="sibTrans" cxnId="{D0A09CC4-4F06-F54A-AB40-1409548F4B2E}">
      <dgm:prSet/>
      <dgm:spPr/>
      <dgm:t>
        <a:bodyPr/>
        <a:lstStyle/>
        <a:p>
          <a:pPr algn="ctr"/>
          <a:endParaRPr lang="en-US"/>
        </a:p>
      </dgm:t>
    </dgm:pt>
    <dgm:pt modelId="{899CE3B3-889D-0C46-AF28-01B8133C1368}">
      <dgm:prSet phldrT="[Text]" custT="1"/>
      <dgm:spPr/>
      <dgm:t>
        <a:bodyPr/>
        <a:lstStyle/>
        <a:p>
          <a:pPr algn="ctr"/>
          <a:r>
            <a:rPr lang="en-US" sz="1200" b="1" dirty="0">
              <a:solidFill>
                <a:schemeClr val="tx1"/>
              </a:solidFill>
            </a:rPr>
            <a:t>New Management Structure</a:t>
          </a:r>
        </a:p>
      </dgm:t>
    </dgm:pt>
    <dgm:pt modelId="{CB1BD558-F744-4547-ABED-5C96A0AF266F}" type="parTrans" cxnId="{17E9135A-393B-714D-BBA0-B34387662042}">
      <dgm:prSet/>
      <dgm:spPr/>
      <dgm:t>
        <a:bodyPr/>
        <a:lstStyle/>
        <a:p>
          <a:pPr algn="ctr"/>
          <a:endParaRPr lang="en-US"/>
        </a:p>
      </dgm:t>
    </dgm:pt>
    <dgm:pt modelId="{8E3D13F6-3F64-844B-BA46-5DB52BE3D8E0}" type="sibTrans" cxnId="{17E9135A-393B-714D-BBA0-B34387662042}">
      <dgm:prSet/>
      <dgm:spPr/>
      <dgm:t>
        <a:bodyPr/>
        <a:lstStyle/>
        <a:p>
          <a:pPr algn="ctr"/>
          <a:endParaRPr lang="en-US"/>
        </a:p>
      </dgm:t>
    </dgm:pt>
    <dgm:pt modelId="{BBC72A42-DE6D-D943-888B-8B291376A90B}">
      <dgm:prSet phldrT="[Text]" custT="1"/>
      <dgm:spPr/>
      <dgm:t>
        <a:bodyPr/>
        <a:lstStyle/>
        <a:p>
          <a:pPr algn="ctr"/>
          <a:r>
            <a:rPr lang="en-US" sz="1200" b="1" dirty="0">
              <a:solidFill>
                <a:schemeClr val="tx1"/>
              </a:solidFill>
            </a:rPr>
            <a:t>Slow Delivery</a:t>
          </a:r>
        </a:p>
      </dgm:t>
    </dgm:pt>
    <dgm:pt modelId="{C1057940-23E1-B24F-9AC5-B555A0A945A1}" type="parTrans" cxnId="{914322EF-2709-0142-BEE8-74BC95C8DD87}">
      <dgm:prSet/>
      <dgm:spPr/>
      <dgm:t>
        <a:bodyPr/>
        <a:lstStyle/>
        <a:p>
          <a:pPr algn="ctr"/>
          <a:endParaRPr lang="en-US"/>
        </a:p>
      </dgm:t>
    </dgm:pt>
    <dgm:pt modelId="{1AE52BAE-6EBB-0443-ABCC-E919FDF1F0C9}" type="sibTrans" cxnId="{914322EF-2709-0142-BEE8-74BC95C8DD87}">
      <dgm:prSet/>
      <dgm:spPr/>
      <dgm:t>
        <a:bodyPr/>
        <a:lstStyle/>
        <a:p>
          <a:pPr algn="ctr"/>
          <a:endParaRPr lang="en-US"/>
        </a:p>
      </dgm:t>
    </dgm:pt>
    <dgm:pt modelId="{6318FFCA-1A9E-B543-92F4-AE7800EACC94}">
      <dgm:prSet phldrT="[Text]" custT="1"/>
      <dgm:spPr/>
      <dgm:t>
        <a:bodyPr/>
        <a:lstStyle/>
        <a:p>
          <a:pPr algn="ctr"/>
          <a:r>
            <a:rPr lang="en-US" sz="1200" b="1" dirty="0">
              <a:solidFill>
                <a:schemeClr val="tx1"/>
              </a:solidFill>
            </a:rPr>
            <a:t>Poor Quality</a:t>
          </a:r>
        </a:p>
      </dgm:t>
    </dgm:pt>
    <dgm:pt modelId="{7016ECCC-3A6D-0440-B81D-531448BF18C7}" type="parTrans" cxnId="{47AE6DA1-B5CC-1846-A225-0A3EEF14210C}">
      <dgm:prSet/>
      <dgm:spPr/>
      <dgm:t>
        <a:bodyPr/>
        <a:lstStyle/>
        <a:p>
          <a:pPr algn="ctr"/>
          <a:endParaRPr lang="en-US"/>
        </a:p>
      </dgm:t>
    </dgm:pt>
    <dgm:pt modelId="{36D05B23-9F51-2242-BF1B-AA89DB380644}" type="sibTrans" cxnId="{47AE6DA1-B5CC-1846-A225-0A3EEF14210C}">
      <dgm:prSet/>
      <dgm:spPr/>
      <dgm:t>
        <a:bodyPr/>
        <a:lstStyle/>
        <a:p>
          <a:pPr algn="ctr"/>
          <a:endParaRPr lang="en-US"/>
        </a:p>
      </dgm:t>
    </dgm:pt>
    <dgm:pt modelId="{9596AC65-FBF0-8E44-8C00-196FD6E943F7}">
      <dgm:prSet phldrT="[Text]" custT="1"/>
      <dgm:spPr/>
      <dgm:t>
        <a:bodyPr/>
        <a:lstStyle/>
        <a:p>
          <a:pPr algn="ctr"/>
          <a:r>
            <a:rPr lang="en-US" sz="1200" b="1" dirty="0">
              <a:solidFill>
                <a:schemeClr val="tx1"/>
              </a:solidFill>
            </a:rPr>
            <a:t>Errors and Non-conformances</a:t>
          </a:r>
        </a:p>
      </dgm:t>
    </dgm:pt>
    <dgm:pt modelId="{9B74A2F9-995E-8443-AD94-FD44589EB888}" type="parTrans" cxnId="{42F8EB16-7B13-C34D-9C58-3B53B4E932D9}">
      <dgm:prSet/>
      <dgm:spPr/>
      <dgm:t>
        <a:bodyPr/>
        <a:lstStyle/>
        <a:p>
          <a:pPr algn="ctr"/>
          <a:endParaRPr lang="en-US"/>
        </a:p>
      </dgm:t>
    </dgm:pt>
    <dgm:pt modelId="{A0964256-A137-4644-A110-9A3102FE3174}" type="sibTrans" cxnId="{42F8EB16-7B13-C34D-9C58-3B53B4E932D9}">
      <dgm:prSet/>
      <dgm:spPr/>
      <dgm:t>
        <a:bodyPr/>
        <a:lstStyle/>
        <a:p>
          <a:pPr algn="ctr"/>
          <a:endParaRPr lang="en-US"/>
        </a:p>
      </dgm:t>
    </dgm:pt>
    <dgm:pt modelId="{DEBB8458-8A3F-AE49-808B-70D22BC79D84}">
      <dgm:prSet custT="1"/>
      <dgm:spPr/>
      <dgm:t>
        <a:bodyPr/>
        <a:lstStyle/>
        <a:p>
          <a:pPr algn="ctr"/>
          <a:r>
            <a:rPr lang="en-US" sz="1200" b="1" dirty="0">
              <a:solidFill>
                <a:schemeClr val="tx1"/>
              </a:solidFill>
            </a:rPr>
            <a:t>Resistance to Change</a:t>
          </a:r>
        </a:p>
      </dgm:t>
    </dgm:pt>
    <dgm:pt modelId="{EBA75069-654D-FA4B-B508-3928E0F6B842}" type="parTrans" cxnId="{4818AEF2-1296-A14F-9438-F9568318F18E}">
      <dgm:prSet/>
      <dgm:spPr/>
      <dgm:t>
        <a:bodyPr/>
        <a:lstStyle/>
        <a:p>
          <a:pPr algn="ctr"/>
          <a:endParaRPr lang="en-US"/>
        </a:p>
      </dgm:t>
    </dgm:pt>
    <dgm:pt modelId="{57F8DFE8-BC6F-7140-A1EA-61F7015C0009}" type="sibTrans" cxnId="{4818AEF2-1296-A14F-9438-F9568318F18E}">
      <dgm:prSet/>
      <dgm:spPr/>
      <dgm:t>
        <a:bodyPr/>
        <a:lstStyle/>
        <a:p>
          <a:pPr algn="ctr"/>
          <a:endParaRPr lang="en-US"/>
        </a:p>
      </dgm:t>
    </dgm:pt>
    <dgm:pt modelId="{328E11F3-4209-2642-A8C3-954F8487A922}" type="pres">
      <dgm:prSet presAssocID="{79D20D16-8362-3E4C-B766-DC0C4A660CB4}" presName="Name0" presStyleCnt="0">
        <dgm:presLayoutVars>
          <dgm:chMax val="1"/>
          <dgm:dir/>
          <dgm:animLvl val="ctr"/>
          <dgm:resizeHandles val="exact"/>
        </dgm:presLayoutVars>
      </dgm:prSet>
      <dgm:spPr/>
    </dgm:pt>
    <dgm:pt modelId="{3B131EDB-A732-8A42-A7E7-22D8A74B4FCD}" type="pres">
      <dgm:prSet presAssocID="{B9C51914-E798-6447-B992-6E834DEBEC07}" presName="centerShape" presStyleLbl="node0" presStyleIdx="0" presStyleCnt="1"/>
      <dgm:spPr/>
    </dgm:pt>
    <dgm:pt modelId="{E79B7471-5C80-F644-9A4A-40991824EA01}" type="pres">
      <dgm:prSet presAssocID="{899CE3B3-889D-0C46-AF28-01B8133C1368}" presName="node" presStyleLbl="node1" presStyleIdx="0" presStyleCnt="5">
        <dgm:presLayoutVars>
          <dgm:bulletEnabled val="1"/>
        </dgm:presLayoutVars>
      </dgm:prSet>
      <dgm:spPr/>
    </dgm:pt>
    <dgm:pt modelId="{26544917-CA34-E848-9898-5E7CC8BBDC46}" type="pres">
      <dgm:prSet presAssocID="{899CE3B3-889D-0C46-AF28-01B8133C1368}" presName="dummy" presStyleCnt="0"/>
      <dgm:spPr/>
    </dgm:pt>
    <dgm:pt modelId="{CDA9E2D5-A2C7-EB40-91D8-90F666541D58}" type="pres">
      <dgm:prSet presAssocID="{8E3D13F6-3F64-844B-BA46-5DB52BE3D8E0}" presName="sibTrans" presStyleLbl="sibTrans2D1" presStyleIdx="0" presStyleCnt="5"/>
      <dgm:spPr/>
    </dgm:pt>
    <dgm:pt modelId="{6A594FE8-A9CB-B44F-9911-767601B09CEC}" type="pres">
      <dgm:prSet presAssocID="{BBC72A42-DE6D-D943-888B-8B291376A90B}" presName="node" presStyleLbl="node1" presStyleIdx="1" presStyleCnt="5">
        <dgm:presLayoutVars>
          <dgm:bulletEnabled val="1"/>
        </dgm:presLayoutVars>
      </dgm:prSet>
      <dgm:spPr/>
    </dgm:pt>
    <dgm:pt modelId="{1408523C-06D9-8344-802A-44751CEC3365}" type="pres">
      <dgm:prSet presAssocID="{BBC72A42-DE6D-D943-888B-8B291376A90B}" presName="dummy" presStyleCnt="0"/>
      <dgm:spPr/>
    </dgm:pt>
    <dgm:pt modelId="{A4E59F3E-149A-244D-868D-3E869BED5619}" type="pres">
      <dgm:prSet presAssocID="{1AE52BAE-6EBB-0443-ABCC-E919FDF1F0C9}" presName="sibTrans" presStyleLbl="sibTrans2D1" presStyleIdx="1" presStyleCnt="5"/>
      <dgm:spPr/>
    </dgm:pt>
    <dgm:pt modelId="{E5FCDF4D-EE95-D74A-B5A7-B54600CB7431}" type="pres">
      <dgm:prSet presAssocID="{6318FFCA-1A9E-B543-92F4-AE7800EACC94}" presName="node" presStyleLbl="node1" presStyleIdx="2" presStyleCnt="5">
        <dgm:presLayoutVars>
          <dgm:bulletEnabled val="1"/>
        </dgm:presLayoutVars>
      </dgm:prSet>
      <dgm:spPr/>
    </dgm:pt>
    <dgm:pt modelId="{6EF6A65D-5CD2-7246-BE95-2CBE3A95DF2A}" type="pres">
      <dgm:prSet presAssocID="{6318FFCA-1A9E-B543-92F4-AE7800EACC94}" presName="dummy" presStyleCnt="0"/>
      <dgm:spPr/>
    </dgm:pt>
    <dgm:pt modelId="{AA6FDF23-8358-CA4A-AA25-28AE188FD936}" type="pres">
      <dgm:prSet presAssocID="{36D05B23-9F51-2242-BF1B-AA89DB380644}" presName="sibTrans" presStyleLbl="sibTrans2D1" presStyleIdx="2" presStyleCnt="5"/>
      <dgm:spPr/>
    </dgm:pt>
    <dgm:pt modelId="{BE2F3EE0-7E52-E749-98B1-90C81896BDB0}" type="pres">
      <dgm:prSet presAssocID="{9596AC65-FBF0-8E44-8C00-196FD6E943F7}" presName="node" presStyleLbl="node1" presStyleIdx="3" presStyleCnt="5">
        <dgm:presLayoutVars>
          <dgm:bulletEnabled val="1"/>
        </dgm:presLayoutVars>
      </dgm:prSet>
      <dgm:spPr/>
    </dgm:pt>
    <dgm:pt modelId="{BDA18481-6EFE-4249-8916-BDB06F9A63FF}" type="pres">
      <dgm:prSet presAssocID="{9596AC65-FBF0-8E44-8C00-196FD6E943F7}" presName="dummy" presStyleCnt="0"/>
      <dgm:spPr/>
    </dgm:pt>
    <dgm:pt modelId="{71EC6346-7F37-2946-AD6C-980086401056}" type="pres">
      <dgm:prSet presAssocID="{A0964256-A137-4644-A110-9A3102FE3174}" presName="sibTrans" presStyleLbl="sibTrans2D1" presStyleIdx="3" presStyleCnt="5"/>
      <dgm:spPr/>
    </dgm:pt>
    <dgm:pt modelId="{F63A62BF-BEB3-DF4F-AC75-F0D835D3C81B}" type="pres">
      <dgm:prSet presAssocID="{DEBB8458-8A3F-AE49-808B-70D22BC79D84}" presName="node" presStyleLbl="node1" presStyleIdx="4" presStyleCnt="5">
        <dgm:presLayoutVars>
          <dgm:bulletEnabled val="1"/>
        </dgm:presLayoutVars>
      </dgm:prSet>
      <dgm:spPr/>
    </dgm:pt>
    <dgm:pt modelId="{C66832CF-C5FF-4844-AF74-46B6DF2DCFA1}" type="pres">
      <dgm:prSet presAssocID="{DEBB8458-8A3F-AE49-808B-70D22BC79D84}" presName="dummy" presStyleCnt="0"/>
      <dgm:spPr/>
    </dgm:pt>
    <dgm:pt modelId="{F75219CF-85E9-C149-9F3F-E10591CF6E15}" type="pres">
      <dgm:prSet presAssocID="{57F8DFE8-BC6F-7140-A1EA-61F7015C0009}" presName="sibTrans" presStyleLbl="sibTrans2D1" presStyleIdx="4" presStyleCnt="5"/>
      <dgm:spPr/>
    </dgm:pt>
  </dgm:ptLst>
  <dgm:cxnLst>
    <dgm:cxn modelId="{42F8EB16-7B13-C34D-9C58-3B53B4E932D9}" srcId="{B9C51914-E798-6447-B992-6E834DEBEC07}" destId="{9596AC65-FBF0-8E44-8C00-196FD6E943F7}" srcOrd="3" destOrd="0" parTransId="{9B74A2F9-995E-8443-AD94-FD44589EB888}" sibTransId="{A0964256-A137-4644-A110-9A3102FE3174}"/>
    <dgm:cxn modelId="{5AE78822-00ED-8844-B7A8-056C305D2546}" type="presOf" srcId="{36D05B23-9F51-2242-BF1B-AA89DB380644}" destId="{AA6FDF23-8358-CA4A-AA25-28AE188FD936}" srcOrd="0" destOrd="0" presId="urn:microsoft.com/office/officeart/2005/8/layout/radial6"/>
    <dgm:cxn modelId="{4A72F03D-D0CA-8B47-8BC0-C1AEC695CCD7}" type="presOf" srcId="{B9C51914-E798-6447-B992-6E834DEBEC07}" destId="{3B131EDB-A732-8A42-A7E7-22D8A74B4FCD}" srcOrd="0" destOrd="0" presId="urn:microsoft.com/office/officeart/2005/8/layout/radial6"/>
    <dgm:cxn modelId="{65E7D140-DC40-B444-A5AC-DCB7626355A3}" type="presOf" srcId="{8E3D13F6-3F64-844B-BA46-5DB52BE3D8E0}" destId="{CDA9E2D5-A2C7-EB40-91D8-90F666541D58}" srcOrd="0" destOrd="0" presId="urn:microsoft.com/office/officeart/2005/8/layout/radial6"/>
    <dgm:cxn modelId="{BE4FBA44-A113-F24E-8334-91EB19FAD7A0}" type="presOf" srcId="{DEBB8458-8A3F-AE49-808B-70D22BC79D84}" destId="{F63A62BF-BEB3-DF4F-AC75-F0D835D3C81B}" srcOrd="0" destOrd="0" presId="urn:microsoft.com/office/officeart/2005/8/layout/radial6"/>
    <dgm:cxn modelId="{17E9135A-393B-714D-BBA0-B34387662042}" srcId="{B9C51914-E798-6447-B992-6E834DEBEC07}" destId="{899CE3B3-889D-0C46-AF28-01B8133C1368}" srcOrd="0" destOrd="0" parTransId="{CB1BD558-F744-4547-ABED-5C96A0AF266F}" sibTransId="{8E3D13F6-3F64-844B-BA46-5DB52BE3D8E0}"/>
    <dgm:cxn modelId="{2C73116C-1758-1841-AD52-6F5F8682CBD8}" type="presOf" srcId="{BBC72A42-DE6D-D943-888B-8B291376A90B}" destId="{6A594FE8-A9CB-B44F-9911-767601B09CEC}" srcOrd="0" destOrd="0" presId="urn:microsoft.com/office/officeart/2005/8/layout/radial6"/>
    <dgm:cxn modelId="{569ACF7D-487A-E043-A738-B9D5CBD21DFF}" type="presOf" srcId="{57F8DFE8-BC6F-7140-A1EA-61F7015C0009}" destId="{F75219CF-85E9-C149-9F3F-E10591CF6E15}" srcOrd="0" destOrd="0" presId="urn:microsoft.com/office/officeart/2005/8/layout/radial6"/>
    <dgm:cxn modelId="{47AE6DA1-B5CC-1846-A225-0A3EEF14210C}" srcId="{B9C51914-E798-6447-B992-6E834DEBEC07}" destId="{6318FFCA-1A9E-B543-92F4-AE7800EACC94}" srcOrd="2" destOrd="0" parTransId="{7016ECCC-3A6D-0440-B81D-531448BF18C7}" sibTransId="{36D05B23-9F51-2242-BF1B-AA89DB380644}"/>
    <dgm:cxn modelId="{C7413AA4-9E2D-8149-AA82-11D3DFAF7AD2}" type="presOf" srcId="{79D20D16-8362-3E4C-B766-DC0C4A660CB4}" destId="{328E11F3-4209-2642-A8C3-954F8487A922}" srcOrd="0" destOrd="0" presId="urn:microsoft.com/office/officeart/2005/8/layout/radial6"/>
    <dgm:cxn modelId="{D0A09CC4-4F06-F54A-AB40-1409548F4B2E}" srcId="{79D20D16-8362-3E4C-B766-DC0C4A660CB4}" destId="{B9C51914-E798-6447-B992-6E834DEBEC07}" srcOrd="0" destOrd="0" parTransId="{09DC9551-42BF-1E44-9BD4-662E3AB5B3FF}" sibTransId="{995650C1-BDF0-0C44-9EA7-72A4AA5C2885}"/>
    <dgm:cxn modelId="{674DD4E1-68F4-E945-ACB4-D18F33F63093}" type="presOf" srcId="{899CE3B3-889D-0C46-AF28-01B8133C1368}" destId="{E79B7471-5C80-F644-9A4A-40991824EA01}" srcOrd="0" destOrd="0" presId="urn:microsoft.com/office/officeart/2005/8/layout/radial6"/>
    <dgm:cxn modelId="{21A0BDE6-1A6A-8A49-9761-AF79B0489078}" type="presOf" srcId="{6318FFCA-1A9E-B543-92F4-AE7800EACC94}" destId="{E5FCDF4D-EE95-D74A-B5A7-B54600CB7431}" srcOrd="0" destOrd="0" presId="urn:microsoft.com/office/officeart/2005/8/layout/radial6"/>
    <dgm:cxn modelId="{2D05DCED-87E9-AE4C-BAE9-ABEC42B6F483}" type="presOf" srcId="{9596AC65-FBF0-8E44-8C00-196FD6E943F7}" destId="{BE2F3EE0-7E52-E749-98B1-90C81896BDB0}" srcOrd="0" destOrd="0" presId="urn:microsoft.com/office/officeart/2005/8/layout/radial6"/>
    <dgm:cxn modelId="{914322EF-2709-0142-BEE8-74BC95C8DD87}" srcId="{B9C51914-E798-6447-B992-6E834DEBEC07}" destId="{BBC72A42-DE6D-D943-888B-8B291376A90B}" srcOrd="1" destOrd="0" parTransId="{C1057940-23E1-B24F-9AC5-B555A0A945A1}" sibTransId="{1AE52BAE-6EBB-0443-ABCC-E919FDF1F0C9}"/>
    <dgm:cxn modelId="{4818AEF2-1296-A14F-9438-F9568318F18E}" srcId="{B9C51914-E798-6447-B992-6E834DEBEC07}" destId="{DEBB8458-8A3F-AE49-808B-70D22BC79D84}" srcOrd="4" destOrd="0" parTransId="{EBA75069-654D-FA4B-B508-3928E0F6B842}" sibTransId="{57F8DFE8-BC6F-7140-A1EA-61F7015C0009}"/>
    <dgm:cxn modelId="{D62931F5-34A6-3C41-8199-BC99C4D4F9D6}" type="presOf" srcId="{A0964256-A137-4644-A110-9A3102FE3174}" destId="{71EC6346-7F37-2946-AD6C-980086401056}" srcOrd="0" destOrd="0" presId="urn:microsoft.com/office/officeart/2005/8/layout/radial6"/>
    <dgm:cxn modelId="{BC1EE4FD-162C-DA49-BC68-40155A39FD6B}" type="presOf" srcId="{1AE52BAE-6EBB-0443-ABCC-E919FDF1F0C9}" destId="{A4E59F3E-149A-244D-868D-3E869BED5619}" srcOrd="0" destOrd="0" presId="urn:microsoft.com/office/officeart/2005/8/layout/radial6"/>
    <dgm:cxn modelId="{71AE2CCE-7192-E644-B458-07BFE3A13D61}" type="presParOf" srcId="{328E11F3-4209-2642-A8C3-954F8487A922}" destId="{3B131EDB-A732-8A42-A7E7-22D8A74B4FCD}" srcOrd="0" destOrd="0" presId="urn:microsoft.com/office/officeart/2005/8/layout/radial6"/>
    <dgm:cxn modelId="{7FAACC6C-0BE1-414A-BB9C-E858915494B8}" type="presParOf" srcId="{328E11F3-4209-2642-A8C3-954F8487A922}" destId="{E79B7471-5C80-F644-9A4A-40991824EA01}" srcOrd="1" destOrd="0" presId="urn:microsoft.com/office/officeart/2005/8/layout/radial6"/>
    <dgm:cxn modelId="{807160D5-89DB-C341-AE0B-D88C7A4517A6}" type="presParOf" srcId="{328E11F3-4209-2642-A8C3-954F8487A922}" destId="{26544917-CA34-E848-9898-5E7CC8BBDC46}" srcOrd="2" destOrd="0" presId="urn:microsoft.com/office/officeart/2005/8/layout/radial6"/>
    <dgm:cxn modelId="{A91DC0D2-D6B2-0B47-974C-AF410320B5A1}" type="presParOf" srcId="{328E11F3-4209-2642-A8C3-954F8487A922}" destId="{CDA9E2D5-A2C7-EB40-91D8-90F666541D58}" srcOrd="3" destOrd="0" presId="urn:microsoft.com/office/officeart/2005/8/layout/radial6"/>
    <dgm:cxn modelId="{D84A0C1C-E4D3-0D4C-BB1D-5984E073EA53}" type="presParOf" srcId="{328E11F3-4209-2642-A8C3-954F8487A922}" destId="{6A594FE8-A9CB-B44F-9911-767601B09CEC}" srcOrd="4" destOrd="0" presId="urn:microsoft.com/office/officeart/2005/8/layout/radial6"/>
    <dgm:cxn modelId="{F34A5181-68B4-2E4B-BD8B-E1FA07485D47}" type="presParOf" srcId="{328E11F3-4209-2642-A8C3-954F8487A922}" destId="{1408523C-06D9-8344-802A-44751CEC3365}" srcOrd="5" destOrd="0" presId="urn:microsoft.com/office/officeart/2005/8/layout/radial6"/>
    <dgm:cxn modelId="{CBDCD248-701D-994D-A1D6-673B9CEE0EA5}" type="presParOf" srcId="{328E11F3-4209-2642-A8C3-954F8487A922}" destId="{A4E59F3E-149A-244D-868D-3E869BED5619}" srcOrd="6" destOrd="0" presId="urn:microsoft.com/office/officeart/2005/8/layout/radial6"/>
    <dgm:cxn modelId="{36A5F8A9-8CEE-7A4A-B162-01C8F36655DB}" type="presParOf" srcId="{328E11F3-4209-2642-A8C3-954F8487A922}" destId="{E5FCDF4D-EE95-D74A-B5A7-B54600CB7431}" srcOrd="7" destOrd="0" presId="urn:microsoft.com/office/officeart/2005/8/layout/radial6"/>
    <dgm:cxn modelId="{E33A41F3-8CCF-FD48-BA17-9173612885BC}" type="presParOf" srcId="{328E11F3-4209-2642-A8C3-954F8487A922}" destId="{6EF6A65D-5CD2-7246-BE95-2CBE3A95DF2A}" srcOrd="8" destOrd="0" presId="urn:microsoft.com/office/officeart/2005/8/layout/radial6"/>
    <dgm:cxn modelId="{904F01F1-721F-D541-A785-7D5A866AEB2C}" type="presParOf" srcId="{328E11F3-4209-2642-A8C3-954F8487A922}" destId="{AA6FDF23-8358-CA4A-AA25-28AE188FD936}" srcOrd="9" destOrd="0" presId="urn:microsoft.com/office/officeart/2005/8/layout/radial6"/>
    <dgm:cxn modelId="{D8DCC7F0-3521-A040-A456-319D0BF1BF28}" type="presParOf" srcId="{328E11F3-4209-2642-A8C3-954F8487A922}" destId="{BE2F3EE0-7E52-E749-98B1-90C81896BDB0}" srcOrd="10" destOrd="0" presId="urn:microsoft.com/office/officeart/2005/8/layout/radial6"/>
    <dgm:cxn modelId="{2FD5631A-B73E-5345-B5DB-E8C40532FC9D}" type="presParOf" srcId="{328E11F3-4209-2642-A8C3-954F8487A922}" destId="{BDA18481-6EFE-4249-8916-BDB06F9A63FF}" srcOrd="11" destOrd="0" presId="urn:microsoft.com/office/officeart/2005/8/layout/radial6"/>
    <dgm:cxn modelId="{B8698779-BA0E-1A4C-BE48-076507FE6D0A}" type="presParOf" srcId="{328E11F3-4209-2642-A8C3-954F8487A922}" destId="{71EC6346-7F37-2946-AD6C-980086401056}" srcOrd="12" destOrd="0" presId="urn:microsoft.com/office/officeart/2005/8/layout/radial6"/>
    <dgm:cxn modelId="{602377DC-FAE1-F24C-B0D4-8586D0152AB0}" type="presParOf" srcId="{328E11F3-4209-2642-A8C3-954F8487A922}" destId="{F63A62BF-BEB3-DF4F-AC75-F0D835D3C81B}" srcOrd="13" destOrd="0" presId="urn:microsoft.com/office/officeart/2005/8/layout/radial6"/>
    <dgm:cxn modelId="{B40A20BE-7D32-B94C-85E9-CEBA9857C39B}" type="presParOf" srcId="{328E11F3-4209-2642-A8C3-954F8487A922}" destId="{C66832CF-C5FF-4844-AF74-46B6DF2DCFA1}" srcOrd="14" destOrd="0" presId="urn:microsoft.com/office/officeart/2005/8/layout/radial6"/>
    <dgm:cxn modelId="{41214A84-022B-B945-A00B-89E3534E30AF}" type="presParOf" srcId="{328E11F3-4209-2642-A8C3-954F8487A922}" destId="{F75219CF-85E9-C149-9F3F-E10591CF6E15}" srcOrd="15"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626F7A-5D87-E54C-A673-9FE5120C2ED8}"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AACDF61B-B26B-C849-897D-EF9D0AA7F42B}">
      <dgm:prSet phldrT="[Text]"/>
      <dgm:spPr/>
      <dgm:t>
        <a:bodyPr/>
        <a:lstStyle/>
        <a:p>
          <a:r>
            <a:rPr lang="en-US" dirty="0"/>
            <a:t>Discovery</a:t>
          </a:r>
        </a:p>
      </dgm:t>
    </dgm:pt>
    <dgm:pt modelId="{2B6BE7F7-1209-354A-8070-CFFDFF2F36B1}" type="parTrans" cxnId="{7CCA88C8-F9B2-FE43-AB4E-6BF9D64F4396}">
      <dgm:prSet/>
      <dgm:spPr/>
      <dgm:t>
        <a:bodyPr/>
        <a:lstStyle/>
        <a:p>
          <a:endParaRPr lang="en-US"/>
        </a:p>
      </dgm:t>
    </dgm:pt>
    <dgm:pt modelId="{B125BF29-CB16-B84D-8C97-CF2C631270AD}" type="sibTrans" cxnId="{7CCA88C8-F9B2-FE43-AB4E-6BF9D64F4396}">
      <dgm:prSet/>
      <dgm:spPr/>
      <dgm:t>
        <a:bodyPr/>
        <a:lstStyle/>
        <a:p>
          <a:endParaRPr lang="en-US"/>
        </a:p>
      </dgm:t>
    </dgm:pt>
    <dgm:pt modelId="{DCED33E4-7B94-204D-ADD5-29F67C789AB4}">
      <dgm:prSet phldrT="[Text]"/>
      <dgm:spPr/>
      <dgm:t>
        <a:bodyPr/>
        <a:lstStyle/>
        <a:p>
          <a:r>
            <a:rPr lang="en-US" dirty="0"/>
            <a:t>Structured Interviews</a:t>
          </a:r>
        </a:p>
      </dgm:t>
    </dgm:pt>
    <dgm:pt modelId="{CA6C6B2F-1846-9143-A462-E2AF57C6FCA3}" type="parTrans" cxnId="{6462E127-0232-AF41-8E41-2253CDEBF8D5}">
      <dgm:prSet/>
      <dgm:spPr/>
      <dgm:t>
        <a:bodyPr/>
        <a:lstStyle/>
        <a:p>
          <a:endParaRPr lang="en-US"/>
        </a:p>
      </dgm:t>
    </dgm:pt>
    <dgm:pt modelId="{D9A79D03-0276-2B40-80D9-A022E1FD958A}" type="sibTrans" cxnId="{6462E127-0232-AF41-8E41-2253CDEBF8D5}">
      <dgm:prSet/>
      <dgm:spPr/>
      <dgm:t>
        <a:bodyPr/>
        <a:lstStyle/>
        <a:p>
          <a:endParaRPr lang="en-US"/>
        </a:p>
      </dgm:t>
    </dgm:pt>
    <dgm:pt modelId="{E41C25C0-F19A-0545-96F5-28BEEE409D9F}">
      <dgm:prSet phldrT="[Text]"/>
      <dgm:spPr/>
      <dgm:t>
        <a:bodyPr/>
        <a:lstStyle/>
        <a:p>
          <a:r>
            <a:rPr lang="en-US" dirty="0"/>
            <a:t>Staff and customers</a:t>
          </a:r>
        </a:p>
      </dgm:t>
    </dgm:pt>
    <dgm:pt modelId="{614FA5BA-AA8A-DE43-B328-6D5A17437264}" type="parTrans" cxnId="{8FBEA83D-8056-2A4F-93ED-ADAD7A5FAF06}">
      <dgm:prSet/>
      <dgm:spPr/>
      <dgm:t>
        <a:bodyPr/>
        <a:lstStyle/>
        <a:p>
          <a:endParaRPr lang="en-US"/>
        </a:p>
      </dgm:t>
    </dgm:pt>
    <dgm:pt modelId="{D607EA2E-8EA0-A240-B959-ECA6E5157D86}" type="sibTrans" cxnId="{8FBEA83D-8056-2A4F-93ED-ADAD7A5FAF06}">
      <dgm:prSet/>
      <dgm:spPr/>
      <dgm:t>
        <a:bodyPr/>
        <a:lstStyle/>
        <a:p>
          <a:endParaRPr lang="en-US"/>
        </a:p>
      </dgm:t>
    </dgm:pt>
    <dgm:pt modelId="{55EB0E17-B089-3043-8830-FBD5C7494325}">
      <dgm:prSet phldrT="[Text]"/>
      <dgm:spPr/>
      <dgm:t>
        <a:bodyPr/>
        <a:lstStyle/>
        <a:p>
          <a:r>
            <a:rPr lang="en-US" dirty="0"/>
            <a:t>Process Mapping</a:t>
          </a:r>
        </a:p>
      </dgm:t>
    </dgm:pt>
    <dgm:pt modelId="{A8C3FF8E-3B39-E240-AA40-0A03D7794B2A}" type="parTrans" cxnId="{40B4EF7B-3D1E-584E-9EB1-B4A233181D9E}">
      <dgm:prSet/>
      <dgm:spPr/>
      <dgm:t>
        <a:bodyPr/>
        <a:lstStyle/>
        <a:p>
          <a:endParaRPr lang="en-US"/>
        </a:p>
      </dgm:t>
    </dgm:pt>
    <dgm:pt modelId="{998A7889-9144-2544-A963-B73A08DD0594}" type="sibTrans" cxnId="{40B4EF7B-3D1E-584E-9EB1-B4A233181D9E}">
      <dgm:prSet/>
      <dgm:spPr/>
      <dgm:t>
        <a:bodyPr/>
        <a:lstStyle/>
        <a:p>
          <a:endParaRPr lang="en-US"/>
        </a:p>
      </dgm:t>
    </dgm:pt>
    <dgm:pt modelId="{D12BB22A-8D0A-ED4A-ACA4-D03C4308BB04}">
      <dgm:prSet phldrT="[Text]"/>
      <dgm:spPr/>
      <dgm:t>
        <a:bodyPr/>
        <a:lstStyle/>
        <a:p>
          <a:r>
            <a:rPr lang="en-US" dirty="0"/>
            <a:t>Functional area presentations</a:t>
          </a:r>
        </a:p>
      </dgm:t>
    </dgm:pt>
    <dgm:pt modelId="{5AAD24B2-9E77-CD47-947E-48B627F3C129}" type="parTrans" cxnId="{E03B2A97-C847-294C-9DA8-47E950510E32}">
      <dgm:prSet/>
      <dgm:spPr/>
      <dgm:t>
        <a:bodyPr/>
        <a:lstStyle/>
        <a:p>
          <a:endParaRPr lang="en-US"/>
        </a:p>
      </dgm:t>
    </dgm:pt>
    <dgm:pt modelId="{F6F37595-AD95-C949-BA60-839A205B6BAA}" type="sibTrans" cxnId="{E03B2A97-C847-294C-9DA8-47E950510E32}">
      <dgm:prSet/>
      <dgm:spPr/>
      <dgm:t>
        <a:bodyPr/>
        <a:lstStyle/>
        <a:p>
          <a:endParaRPr lang="en-US"/>
        </a:p>
      </dgm:t>
    </dgm:pt>
    <dgm:pt modelId="{EAB07B76-A277-2A49-90A1-0F0560EAA4B7}">
      <dgm:prSet phldrT="[Text]"/>
      <dgm:spPr/>
      <dgm:t>
        <a:bodyPr/>
        <a:lstStyle/>
        <a:p>
          <a:r>
            <a:rPr lang="en-US" dirty="0"/>
            <a:t>Functional area mapping</a:t>
          </a:r>
        </a:p>
      </dgm:t>
    </dgm:pt>
    <dgm:pt modelId="{777620C3-0121-094D-AD92-1103A4D84F2E}" type="parTrans" cxnId="{AE7BD7FA-A427-174B-9F71-3BDE94DB8B01}">
      <dgm:prSet/>
      <dgm:spPr/>
      <dgm:t>
        <a:bodyPr/>
        <a:lstStyle/>
        <a:p>
          <a:endParaRPr lang="en-US"/>
        </a:p>
      </dgm:t>
    </dgm:pt>
    <dgm:pt modelId="{F694E8FE-4A64-D24D-A35E-467DB7CEDCCC}" type="sibTrans" cxnId="{AE7BD7FA-A427-174B-9F71-3BDE94DB8B01}">
      <dgm:prSet/>
      <dgm:spPr/>
      <dgm:t>
        <a:bodyPr/>
        <a:lstStyle/>
        <a:p>
          <a:endParaRPr lang="en-US"/>
        </a:p>
      </dgm:t>
    </dgm:pt>
    <dgm:pt modelId="{E052F203-ED05-6645-8AEB-41945D574187}">
      <dgm:prSet phldrT="[Text]"/>
      <dgm:spPr/>
      <dgm:t>
        <a:bodyPr/>
        <a:lstStyle/>
        <a:p>
          <a:r>
            <a:rPr lang="en-US" dirty="0"/>
            <a:t>Training</a:t>
          </a:r>
        </a:p>
      </dgm:t>
    </dgm:pt>
    <dgm:pt modelId="{3C25AB1A-5A46-3A43-ABBC-2FF19351EE16}" type="parTrans" cxnId="{A50A9E85-A374-1B4D-9F10-78ED74D87FEF}">
      <dgm:prSet/>
      <dgm:spPr/>
      <dgm:t>
        <a:bodyPr/>
        <a:lstStyle/>
        <a:p>
          <a:endParaRPr lang="en-US"/>
        </a:p>
      </dgm:t>
    </dgm:pt>
    <dgm:pt modelId="{7E1C899D-9737-154E-8D44-F46BD87A58C6}" type="sibTrans" cxnId="{A50A9E85-A374-1B4D-9F10-78ED74D87FEF}">
      <dgm:prSet/>
      <dgm:spPr/>
      <dgm:t>
        <a:bodyPr/>
        <a:lstStyle/>
        <a:p>
          <a:endParaRPr lang="en-US"/>
        </a:p>
      </dgm:t>
    </dgm:pt>
    <dgm:pt modelId="{CC58FDD1-E922-844D-9A1C-241F3B8A8826}">
      <dgm:prSet phldrT="[Text]"/>
      <dgm:spPr/>
      <dgm:t>
        <a:bodyPr/>
        <a:lstStyle/>
        <a:p>
          <a:r>
            <a:rPr lang="en-US" dirty="0"/>
            <a:t>QMS, SOPs, customer service</a:t>
          </a:r>
        </a:p>
      </dgm:t>
    </dgm:pt>
    <dgm:pt modelId="{95F843E6-7FA3-1E40-928B-08CC513080E1}" type="parTrans" cxnId="{92CAAD58-5E91-DE42-B6E2-C514FAD813D9}">
      <dgm:prSet/>
      <dgm:spPr/>
      <dgm:t>
        <a:bodyPr/>
        <a:lstStyle/>
        <a:p>
          <a:endParaRPr lang="en-US"/>
        </a:p>
      </dgm:t>
    </dgm:pt>
    <dgm:pt modelId="{5A6278EE-7265-C34A-8D1E-A67346857E3B}" type="sibTrans" cxnId="{92CAAD58-5E91-DE42-B6E2-C514FAD813D9}">
      <dgm:prSet/>
      <dgm:spPr/>
      <dgm:t>
        <a:bodyPr/>
        <a:lstStyle/>
        <a:p>
          <a:endParaRPr lang="en-US"/>
        </a:p>
      </dgm:t>
    </dgm:pt>
    <dgm:pt modelId="{39CFC4B9-FFBA-F346-988B-0A440B56F3C2}">
      <dgm:prSet phldrT="[Text]"/>
      <dgm:spPr/>
      <dgm:t>
        <a:bodyPr/>
        <a:lstStyle/>
        <a:p>
          <a:r>
            <a:rPr lang="en-US" dirty="0"/>
            <a:t>Communication</a:t>
          </a:r>
        </a:p>
        <a:p>
          <a:r>
            <a:rPr lang="en-US" dirty="0"/>
            <a:t>Performance </a:t>
          </a:r>
          <a:r>
            <a:rPr lang="en-US" dirty="0" err="1"/>
            <a:t>Mngmt</a:t>
          </a:r>
          <a:endParaRPr lang="en-US" dirty="0"/>
        </a:p>
      </dgm:t>
    </dgm:pt>
    <dgm:pt modelId="{91707E42-D1DC-CD43-8D11-E1BEE676070C}" type="parTrans" cxnId="{F8BD4F6A-FA6C-6346-B698-80D9CC8280C2}">
      <dgm:prSet/>
      <dgm:spPr/>
      <dgm:t>
        <a:bodyPr/>
        <a:lstStyle/>
        <a:p>
          <a:endParaRPr lang="en-US"/>
        </a:p>
      </dgm:t>
    </dgm:pt>
    <dgm:pt modelId="{C64D3CB1-F834-AE41-9B96-ACF916F30C82}" type="sibTrans" cxnId="{F8BD4F6A-FA6C-6346-B698-80D9CC8280C2}">
      <dgm:prSet/>
      <dgm:spPr/>
      <dgm:t>
        <a:bodyPr/>
        <a:lstStyle/>
        <a:p>
          <a:endParaRPr lang="en-US"/>
        </a:p>
      </dgm:t>
    </dgm:pt>
    <dgm:pt modelId="{BB7F6C21-F80E-834B-A89F-49B8FA5DE03E}">
      <dgm:prSet/>
      <dgm:spPr/>
      <dgm:t>
        <a:bodyPr/>
        <a:lstStyle/>
        <a:p>
          <a:r>
            <a:rPr lang="en-US" dirty="0"/>
            <a:t>SOPs and QMS</a:t>
          </a:r>
        </a:p>
      </dgm:t>
    </dgm:pt>
    <dgm:pt modelId="{74C4DEF3-865B-F444-B32E-59563965009E}" type="parTrans" cxnId="{6BE834EF-8876-604E-928E-D9E723496216}">
      <dgm:prSet/>
      <dgm:spPr/>
      <dgm:t>
        <a:bodyPr/>
        <a:lstStyle/>
        <a:p>
          <a:endParaRPr lang="en-US"/>
        </a:p>
      </dgm:t>
    </dgm:pt>
    <dgm:pt modelId="{538940DF-9A7C-934A-A9EC-14D6AE95C99C}" type="sibTrans" cxnId="{6BE834EF-8876-604E-928E-D9E723496216}">
      <dgm:prSet/>
      <dgm:spPr/>
      <dgm:t>
        <a:bodyPr/>
        <a:lstStyle/>
        <a:p>
          <a:endParaRPr lang="en-US"/>
        </a:p>
      </dgm:t>
    </dgm:pt>
    <dgm:pt modelId="{DE43A616-0AE7-354B-BA6E-9FE658634B34}">
      <dgm:prSet/>
      <dgm:spPr/>
      <dgm:t>
        <a:bodyPr/>
        <a:lstStyle/>
        <a:p>
          <a:r>
            <a:rPr lang="en-US" dirty="0"/>
            <a:t>SOP drafting and training</a:t>
          </a:r>
        </a:p>
      </dgm:t>
    </dgm:pt>
    <dgm:pt modelId="{EC41B6A8-C2B6-1443-9BD0-97EEA70E5072}" type="parTrans" cxnId="{2B78CC9E-9599-D24E-960C-ED916F7CF145}">
      <dgm:prSet/>
      <dgm:spPr/>
      <dgm:t>
        <a:bodyPr/>
        <a:lstStyle/>
        <a:p>
          <a:endParaRPr lang="en-US"/>
        </a:p>
      </dgm:t>
    </dgm:pt>
    <dgm:pt modelId="{A9F82F30-57CE-6246-8AE2-BC37003F22FF}" type="sibTrans" cxnId="{2B78CC9E-9599-D24E-960C-ED916F7CF145}">
      <dgm:prSet/>
      <dgm:spPr/>
      <dgm:t>
        <a:bodyPr/>
        <a:lstStyle/>
        <a:p>
          <a:endParaRPr lang="en-US"/>
        </a:p>
      </dgm:t>
    </dgm:pt>
    <dgm:pt modelId="{D0482E46-F73A-F248-A5E1-B2111B6F5FB1}">
      <dgm:prSet/>
      <dgm:spPr/>
      <dgm:t>
        <a:bodyPr/>
        <a:lstStyle/>
        <a:p>
          <a:r>
            <a:rPr lang="en-US" dirty="0"/>
            <a:t>Quality audit training</a:t>
          </a:r>
        </a:p>
      </dgm:t>
    </dgm:pt>
    <dgm:pt modelId="{566BD9C6-8B32-364A-B091-8AB8A5553066}" type="parTrans" cxnId="{0DF53EA7-6BFA-D74B-B05F-842B4724A254}">
      <dgm:prSet/>
      <dgm:spPr/>
      <dgm:t>
        <a:bodyPr/>
        <a:lstStyle/>
        <a:p>
          <a:endParaRPr lang="en-US"/>
        </a:p>
      </dgm:t>
    </dgm:pt>
    <dgm:pt modelId="{99F37655-6C6A-774F-A7E6-FFD9DD794448}" type="sibTrans" cxnId="{0DF53EA7-6BFA-D74B-B05F-842B4724A254}">
      <dgm:prSet/>
      <dgm:spPr/>
      <dgm:t>
        <a:bodyPr/>
        <a:lstStyle/>
        <a:p>
          <a:endParaRPr lang="en-US"/>
        </a:p>
      </dgm:t>
    </dgm:pt>
    <dgm:pt modelId="{0A7DAB35-0A19-AC49-9012-704C03F978CC}" type="pres">
      <dgm:prSet presAssocID="{D0626F7A-5D87-E54C-A673-9FE5120C2ED8}" presName="Name0" presStyleCnt="0">
        <dgm:presLayoutVars>
          <dgm:chPref val="3"/>
          <dgm:dir/>
          <dgm:animLvl val="lvl"/>
          <dgm:resizeHandles/>
        </dgm:presLayoutVars>
      </dgm:prSet>
      <dgm:spPr/>
    </dgm:pt>
    <dgm:pt modelId="{140B730A-019A-D347-AD7D-4B0756C20271}" type="pres">
      <dgm:prSet presAssocID="{AACDF61B-B26B-C849-897D-EF9D0AA7F42B}" presName="horFlow" presStyleCnt="0"/>
      <dgm:spPr/>
    </dgm:pt>
    <dgm:pt modelId="{38B99AFC-DA2E-EA49-8733-7CAB0EA931D5}" type="pres">
      <dgm:prSet presAssocID="{AACDF61B-B26B-C849-897D-EF9D0AA7F42B}" presName="bigChev" presStyleLbl="node1" presStyleIdx="0" presStyleCnt="4"/>
      <dgm:spPr/>
    </dgm:pt>
    <dgm:pt modelId="{492862AA-CBA1-F843-A6E3-C2C68ED5FA97}" type="pres">
      <dgm:prSet presAssocID="{CA6C6B2F-1846-9143-A462-E2AF57C6FCA3}" presName="parTrans" presStyleCnt="0"/>
      <dgm:spPr/>
    </dgm:pt>
    <dgm:pt modelId="{345E1427-3700-8741-8E5E-6534491C3860}" type="pres">
      <dgm:prSet presAssocID="{DCED33E4-7B94-204D-ADD5-29F67C789AB4}" presName="node" presStyleLbl="alignAccFollowNode1" presStyleIdx="0" presStyleCnt="8">
        <dgm:presLayoutVars>
          <dgm:bulletEnabled val="1"/>
        </dgm:presLayoutVars>
      </dgm:prSet>
      <dgm:spPr/>
    </dgm:pt>
    <dgm:pt modelId="{5115A0E9-D2C7-A04A-82AE-C8DD03D6F308}" type="pres">
      <dgm:prSet presAssocID="{D9A79D03-0276-2B40-80D9-A022E1FD958A}" presName="sibTrans" presStyleCnt="0"/>
      <dgm:spPr/>
    </dgm:pt>
    <dgm:pt modelId="{07BDA363-7FB2-3943-939B-E77188DF1728}" type="pres">
      <dgm:prSet presAssocID="{E41C25C0-F19A-0545-96F5-28BEEE409D9F}" presName="node" presStyleLbl="alignAccFollowNode1" presStyleIdx="1" presStyleCnt="8">
        <dgm:presLayoutVars>
          <dgm:bulletEnabled val="1"/>
        </dgm:presLayoutVars>
      </dgm:prSet>
      <dgm:spPr/>
    </dgm:pt>
    <dgm:pt modelId="{53097DF4-B27C-4941-9C21-522EE65CAE8D}" type="pres">
      <dgm:prSet presAssocID="{AACDF61B-B26B-C849-897D-EF9D0AA7F42B}" presName="vSp" presStyleCnt="0"/>
      <dgm:spPr/>
    </dgm:pt>
    <dgm:pt modelId="{926BCC8D-997B-C44C-A606-09759883D511}" type="pres">
      <dgm:prSet presAssocID="{55EB0E17-B089-3043-8830-FBD5C7494325}" presName="horFlow" presStyleCnt="0"/>
      <dgm:spPr/>
    </dgm:pt>
    <dgm:pt modelId="{E9788207-C9C3-734A-A447-4E0A5B800CFA}" type="pres">
      <dgm:prSet presAssocID="{55EB0E17-B089-3043-8830-FBD5C7494325}" presName="bigChev" presStyleLbl="node1" presStyleIdx="1" presStyleCnt="4"/>
      <dgm:spPr/>
    </dgm:pt>
    <dgm:pt modelId="{24708A41-A8FE-C545-BE2F-A723CE6E4C8F}" type="pres">
      <dgm:prSet presAssocID="{5AAD24B2-9E77-CD47-947E-48B627F3C129}" presName="parTrans" presStyleCnt="0"/>
      <dgm:spPr/>
    </dgm:pt>
    <dgm:pt modelId="{F39E6EEF-4445-9F4A-988F-5BCC5232E11B}" type="pres">
      <dgm:prSet presAssocID="{D12BB22A-8D0A-ED4A-ACA4-D03C4308BB04}" presName="node" presStyleLbl="alignAccFollowNode1" presStyleIdx="2" presStyleCnt="8">
        <dgm:presLayoutVars>
          <dgm:bulletEnabled val="1"/>
        </dgm:presLayoutVars>
      </dgm:prSet>
      <dgm:spPr/>
    </dgm:pt>
    <dgm:pt modelId="{09181E6F-A036-C04E-AA89-881E1FEAA1F8}" type="pres">
      <dgm:prSet presAssocID="{F6F37595-AD95-C949-BA60-839A205B6BAA}" presName="sibTrans" presStyleCnt="0"/>
      <dgm:spPr/>
    </dgm:pt>
    <dgm:pt modelId="{80318E4A-EF52-714E-BB16-B55670A94905}" type="pres">
      <dgm:prSet presAssocID="{EAB07B76-A277-2A49-90A1-0F0560EAA4B7}" presName="node" presStyleLbl="alignAccFollowNode1" presStyleIdx="3" presStyleCnt="8">
        <dgm:presLayoutVars>
          <dgm:bulletEnabled val="1"/>
        </dgm:presLayoutVars>
      </dgm:prSet>
      <dgm:spPr/>
    </dgm:pt>
    <dgm:pt modelId="{02F45E2C-7A74-5F4F-A55E-D17A64F9B142}" type="pres">
      <dgm:prSet presAssocID="{55EB0E17-B089-3043-8830-FBD5C7494325}" presName="vSp" presStyleCnt="0"/>
      <dgm:spPr/>
    </dgm:pt>
    <dgm:pt modelId="{1D115CB4-988B-9149-904D-2FD4F35E6AF3}" type="pres">
      <dgm:prSet presAssocID="{E052F203-ED05-6645-8AEB-41945D574187}" presName="horFlow" presStyleCnt="0"/>
      <dgm:spPr/>
    </dgm:pt>
    <dgm:pt modelId="{2F46FE98-4204-8E49-9E1C-154B3055D877}" type="pres">
      <dgm:prSet presAssocID="{E052F203-ED05-6645-8AEB-41945D574187}" presName="bigChev" presStyleLbl="node1" presStyleIdx="2" presStyleCnt="4"/>
      <dgm:spPr/>
    </dgm:pt>
    <dgm:pt modelId="{1B90A69B-EC61-A042-A2AC-F6FC026E918A}" type="pres">
      <dgm:prSet presAssocID="{95F843E6-7FA3-1E40-928B-08CC513080E1}" presName="parTrans" presStyleCnt="0"/>
      <dgm:spPr/>
    </dgm:pt>
    <dgm:pt modelId="{EF57A57D-F43F-0542-94E6-106DCB8A43DF}" type="pres">
      <dgm:prSet presAssocID="{CC58FDD1-E922-844D-9A1C-241F3B8A8826}" presName="node" presStyleLbl="alignAccFollowNode1" presStyleIdx="4" presStyleCnt="8">
        <dgm:presLayoutVars>
          <dgm:bulletEnabled val="1"/>
        </dgm:presLayoutVars>
      </dgm:prSet>
      <dgm:spPr/>
    </dgm:pt>
    <dgm:pt modelId="{06D367F8-692C-C540-ABEF-D0BFC87761C9}" type="pres">
      <dgm:prSet presAssocID="{5A6278EE-7265-C34A-8D1E-A67346857E3B}" presName="sibTrans" presStyleCnt="0"/>
      <dgm:spPr/>
    </dgm:pt>
    <dgm:pt modelId="{F08FAFB3-E033-FF4B-A0C1-62161BA73B64}" type="pres">
      <dgm:prSet presAssocID="{39CFC4B9-FFBA-F346-988B-0A440B56F3C2}" presName="node" presStyleLbl="alignAccFollowNode1" presStyleIdx="5" presStyleCnt="8">
        <dgm:presLayoutVars>
          <dgm:bulletEnabled val="1"/>
        </dgm:presLayoutVars>
      </dgm:prSet>
      <dgm:spPr/>
    </dgm:pt>
    <dgm:pt modelId="{192E5243-0B5D-B343-BEBC-1B7C7045AFC9}" type="pres">
      <dgm:prSet presAssocID="{E052F203-ED05-6645-8AEB-41945D574187}" presName="vSp" presStyleCnt="0"/>
      <dgm:spPr/>
    </dgm:pt>
    <dgm:pt modelId="{7612678D-9F3F-1642-8012-3058ED679E83}" type="pres">
      <dgm:prSet presAssocID="{BB7F6C21-F80E-834B-A89F-49B8FA5DE03E}" presName="horFlow" presStyleCnt="0"/>
      <dgm:spPr/>
    </dgm:pt>
    <dgm:pt modelId="{B1013109-0132-4C49-9EA7-8A6501F5B30C}" type="pres">
      <dgm:prSet presAssocID="{BB7F6C21-F80E-834B-A89F-49B8FA5DE03E}" presName="bigChev" presStyleLbl="node1" presStyleIdx="3" presStyleCnt="4"/>
      <dgm:spPr/>
    </dgm:pt>
    <dgm:pt modelId="{3687E708-254C-C242-81D9-4D284A9C18EF}" type="pres">
      <dgm:prSet presAssocID="{EC41B6A8-C2B6-1443-9BD0-97EEA70E5072}" presName="parTrans" presStyleCnt="0"/>
      <dgm:spPr/>
    </dgm:pt>
    <dgm:pt modelId="{2E6CAF64-433D-5149-B116-5B0785B71C7D}" type="pres">
      <dgm:prSet presAssocID="{DE43A616-0AE7-354B-BA6E-9FE658634B34}" presName="node" presStyleLbl="alignAccFollowNode1" presStyleIdx="6" presStyleCnt="8">
        <dgm:presLayoutVars>
          <dgm:bulletEnabled val="1"/>
        </dgm:presLayoutVars>
      </dgm:prSet>
      <dgm:spPr/>
    </dgm:pt>
    <dgm:pt modelId="{AED5165E-5000-264A-A83A-AAAC6ED053A7}" type="pres">
      <dgm:prSet presAssocID="{A9F82F30-57CE-6246-8AE2-BC37003F22FF}" presName="sibTrans" presStyleCnt="0"/>
      <dgm:spPr/>
    </dgm:pt>
    <dgm:pt modelId="{8F58ACDD-8B79-6542-8D73-E3E8102F8607}" type="pres">
      <dgm:prSet presAssocID="{D0482E46-F73A-F248-A5E1-B2111B6F5FB1}" presName="node" presStyleLbl="alignAccFollowNode1" presStyleIdx="7" presStyleCnt="8">
        <dgm:presLayoutVars>
          <dgm:bulletEnabled val="1"/>
        </dgm:presLayoutVars>
      </dgm:prSet>
      <dgm:spPr/>
    </dgm:pt>
  </dgm:ptLst>
  <dgm:cxnLst>
    <dgm:cxn modelId="{0294F90E-6435-304F-98E8-D7EFA07418C2}" type="presOf" srcId="{EAB07B76-A277-2A49-90A1-0F0560EAA4B7}" destId="{80318E4A-EF52-714E-BB16-B55670A94905}" srcOrd="0" destOrd="0" presId="urn:microsoft.com/office/officeart/2005/8/layout/lProcess3"/>
    <dgm:cxn modelId="{6462E127-0232-AF41-8E41-2253CDEBF8D5}" srcId="{AACDF61B-B26B-C849-897D-EF9D0AA7F42B}" destId="{DCED33E4-7B94-204D-ADD5-29F67C789AB4}" srcOrd="0" destOrd="0" parTransId="{CA6C6B2F-1846-9143-A462-E2AF57C6FCA3}" sibTransId="{D9A79D03-0276-2B40-80D9-A022E1FD958A}"/>
    <dgm:cxn modelId="{EFFCEB2A-01F2-904D-B6FD-F371C8DE6596}" type="presOf" srcId="{55EB0E17-B089-3043-8830-FBD5C7494325}" destId="{E9788207-C9C3-734A-A447-4E0A5B800CFA}" srcOrd="0" destOrd="0" presId="urn:microsoft.com/office/officeart/2005/8/layout/lProcess3"/>
    <dgm:cxn modelId="{8FBEA83D-8056-2A4F-93ED-ADAD7A5FAF06}" srcId="{AACDF61B-B26B-C849-897D-EF9D0AA7F42B}" destId="{E41C25C0-F19A-0545-96F5-28BEEE409D9F}" srcOrd="1" destOrd="0" parTransId="{614FA5BA-AA8A-DE43-B328-6D5A17437264}" sibTransId="{D607EA2E-8EA0-A240-B959-ECA6E5157D86}"/>
    <dgm:cxn modelId="{90C43544-2E59-314E-9E43-74333B155067}" type="presOf" srcId="{E41C25C0-F19A-0545-96F5-28BEEE409D9F}" destId="{07BDA363-7FB2-3943-939B-E77188DF1728}" srcOrd="0" destOrd="0" presId="urn:microsoft.com/office/officeart/2005/8/layout/lProcess3"/>
    <dgm:cxn modelId="{ACFE8D48-C017-6A45-A3B9-4B1F8799A5AA}" type="presOf" srcId="{D0482E46-F73A-F248-A5E1-B2111B6F5FB1}" destId="{8F58ACDD-8B79-6542-8D73-E3E8102F8607}" srcOrd="0" destOrd="0" presId="urn:microsoft.com/office/officeart/2005/8/layout/lProcess3"/>
    <dgm:cxn modelId="{92CAAD58-5E91-DE42-B6E2-C514FAD813D9}" srcId="{E052F203-ED05-6645-8AEB-41945D574187}" destId="{CC58FDD1-E922-844D-9A1C-241F3B8A8826}" srcOrd="0" destOrd="0" parTransId="{95F843E6-7FA3-1E40-928B-08CC513080E1}" sibTransId="{5A6278EE-7265-C34A-8D1E-A67346857E3B}"/>
    <dgm:cxn modelId="{F8BD4F6A-FA6C-6346-B698-80D9CC8280C2}" srcId="{E052F203-ED05-6645-8AEB-41945D574187}" destId="{39CFC4B9-FFBA-F346-988B-0A440B56F3C2}" srcOrd="1" destOrd="0" parTransId="{91707E42-D1DC-CD43-8D11-E1BEE676070C}" sibTransId="{C64D3CB1-F834-AE41-9B96-ACF916F30C82}"/>
    <dgm:cxn modelId="{7528DC6A-AEC3-5E4C-A4DB-C34F1A9BAB2B}" type="presOf" srcId="{D0626F7A-5D87-E54C-A673-9FE5120C2ED8}" destId="{0A7DAB35-0A19-AC49-9012-704C03F978CC}" srcOrd="0" destOrd="0" presId="urn:microsoft.com/office/officeart/2005/8/layout/lProcess3"/>
    <dgm:cxn modelId="{40B4EF7B-3D1E-584E-9EB1-B4A233181D9E}" srcId="{D0626F7A-5D87-E54C-A673-9FE5120C2ED8}" destId="{55EB0E17-B089-3043-8830-FBD5C7494325}" srcOrd="1" destOrd="0" parTransId="{A8C3FF8E-3B39-E240-AA40-0A03D7794B2A}" sibTransId="{998A7889-9144-2544-A963-B73A08DD0594}"/>
    <dgm:cxn modelId="{A50A9E85-A374-1B4D-9F10-78ED74D87FEF}" srcId="{D0626F7A-5D87-E54C-A673-9FE5120C2ED8}" destId="{E052F203-ED05-6645-8AEB-41945D574187}" srcOrd="2" destOrd="0" parTransId="{3C25AB1A-5A46-3A43-ABBC-2FF19351EE16}" sibTransId="{7E1C899D-9737-154E-8D44-F46BD87A58C6}"/>
    <dgm:cxn modelId="{DB586791-AD45-ED42-948F-B865AA052DDF}" type="presOf" srcId="{E052F203-ED05-6645-8AEB-41945D574187}" destId="{2F46FE98-4204-8E49-9E1C-154B3055D877}" srcOrd="0" destOrd="0" presId="urn:microsoft.com/office/officeart/2005/8/layout/lProcess3"/>
    <dgm:cxn modelId="{E03B2A97-C847-294C-9DA8-47E950510E32}" srcId="{55EB0E17-B089-3043-8830-FBD5C7494325}" destId="{D12BB22A-8D0A-ED4A-ACA4-D03C4308BB04}" srcOrd="0" destOrd="0" parTransId="{5AAD24B2-9E77-CD47-947E-48B627F3C129}" sibTransId="{F6F37595-AD95-C949-BA60-839A205B6BAA}"/>
    <dgm:cxn modelId="{9A569398-CEFE-BC44-B884-F6E7A99DBF6F}" type="presOf" srcId="{D12BB22A-8D0A-ED4A-ACA4-D03C4308BB04}" destId="{F39E6EEF-4445-9F4A-988F-5BCC5232E11B}" srcOrd="0" destOrd="0" presId="urn:microsoft.com/office/officeart/2005/8/layout/lProcess3"/>
    <dgm:cxn modelId="{2B78CC9E-9599-D24E-960C-ED916F7CF145}" srcId="{BB7F6C21-F80E-834B-A89F-49B8FA5DE03E}" destId="{DE43A616-0AE7-354B-BA6E-9FE658634B34}" srcOrd="0" destOrd="0" parTransId="{EC41B6A8-C2B6-1443-9BD0-97EEA70E5072}" sibTransId="{A9F82F30-57CE-6246-8AE2-BC37003F22FF}"/>
    <dgm:cxn modelId="{0DF53EA7-6BFA-D74B-B05F-842B4724A254}" srcId="{BB7F6C21-F80E-834B-A89F-49B8FA5DE03E}" destId="{D0482E46-F73A-F248-A5E1-B2111B6F5FB1}" srcOrd="1" destOrd="0" parTransId="{566BD9C6-8B32-364A-B091-8AB8A5553066}" sibTransId="{99F37655-6C6A-774F-A7E6-FFD9DD794448}"/>
    <dgm:cxn modelId="{A2C3F0C2-CBAA-814A-9B01-E7019C1A91AB}" type="presOf" srcId="{DCED33E4-7B94-204D-ADD5-29F67C789AB4}" destId="{345E1427-3700-8741-8E5E-6534491C3860}" srcOrd="0" destOrd="0" presId="urn:microsoft.com/office/officeart/2005/8/layout/lProcess3"/>
    <dgm:cxn modelId="{7CCA88C8-F9B2-FE43-AB4E-6BF9D64F4396}" srcId="{D0626F7A-5D87-E54C-A673-9FE5120C2ED8}" destId="{AACDF61B-B26B-C849-897D-EF9D0AA7F42B}" srcOrd="0" destOrd="0" parTransId="{2B6BE7F7-1209-354A-8070-CFFDFF2F36B1}" sibTransId="{B125BF29-CB16-B84D-8C97-CF2C631270AD}"/>
    <dgm:cxn modelId="{5D529ED0-B70F-CD4C-ABCE-BD8EED8D4D8B}" type="presOf" srcId="{BB7F6C21-F80E-834B-A89F-49B8FA5DE03E}" destId="{B1013109-0132-4C49-9EA7-8A6501F5B30C}" srcOrd="0" destOrd="0" presId="urn:microsoft.com/office/officeart/2005/8/layout/lProcess3"/>
    <dgm:cxn modelId="{244D37D5-39E5-8F48-9C56-065B7465EB26}" type="presOf" srcId="{CC58FDD1-E922-844D-9A1C-241F3B8A8826}" destId="{EF57A57D-F43F-0542-94E6-106DCB8A43DF}" srcOrd="0" destOrd="0" presId="urn:microsoft.com/office/officeart/2005/8/layout/lProcess3"/>
    <dgm:cxn modelId="{A9AA08DF-7D73-B844-8D13-08D89DFBA3F4}" type="presOf" srcId="{AACDF61B-B26B-C849-897D-EF9D0AA7F42B}" destId="{38B99AFC-DA2E-EA49-8733-7CAB0EA931D5}" srcOrd="0" destOrd="0" presId="urn:microsoft.com/office/officeart/2005/8/layout/lProcess3"/>
    <dgm:cxn modelId="{C4E441E6-C6D2-CF4D-A02E-4706D3D9C8D0}" type="presOf" srcId="{39CFC4B9-FFBA-F346-988B-0A440B56F3C2}" destId="{F08FAFB3-E033-FF4B-A0C1-62161BA73B64}" srcOrd="0" destOrd="0" presId="urn:microsoft.com/office/officeart/2005/8/layout/lProcess3"/>
    <dgm:cxn modelId="{6BE834EF-8876-604E-928E-D9E723496216}" srcId="{D0626F7A-5D87-E54C-A673-9FE5120C2ED8}" destId="{BB7F6C21-F80E-834B-A89F-49B8FA5DE03E}" srcOrd="3" destOrd="0" parTransId="{74C4DEF3-865B-F444-B32E-59563965009E}" sibTransId="{538940DF-9A7C-934A-A9EC-14D6AE95C99C}"/>
    <dgm:cxn modelId="{F86FD5F4-966D-954E-BF82-29916AB343AA}" type="presOf" srcId="{DE43A616-0AE7-354B-BA6E-9FE658634B34}" destId="{2E6CAF64-433D-5149-B116-5B0785B71C7D}" srcOrd="0" destOrd="0" presId="urn:microsoft.com/office/officeart/2005/8/layout/lProcess3"/>
    <dgm:cxn modelId="{AE7BD7FA-A427-174B-9F71-3BDE94DB8B01}" srcId="{55EB0E17-B089-3043-8830-FBD5C7494325}" destId="{EAB07B76-A277-2A49-90A1-0F0560EAA4B7}" srcOrd="1" destOrd="0" parTransId="{777620C3-0121-094D-AD92-1103A4D84F2E}" sibTransId="{F694E8FE-4A64-D24D-A35E-467DB7CEDCCC}"/>
    <dgm:cxn modelId="{BEAD4CBB-434A-F549-8BD6-42A01608EF28}" type="presParOf" srcId="{0A7DAB35-0A19-AC49-9012-704C03F978CC}" destId="{140B730A-019A-D347-AD7D-4B0756C20271}" srcOrd="0" destOrd="0" presId="urn:microsoft.com/office/officeart/2005/8/layout/lProcess3"/>
    <dgm:cxn modelId="{DAFD4A8E-B748-E646-9E7C-6C8E5B14A984}" type="presParOf" srcId="{140B730A-019A-D347-AD7D-4B0756C20271}" destId="{38B99AFC-DA2E-EA49-8733-7CAB0EA931D5}" srcOrd="0" destOrd="0" presId="urn:microsoft.com/office/officeart/2005/8/layout/lProcess3"/>
    <dgm:cxn modelId="{74859EAA-3978-C340-BB3E-73C3CD46067A}" type="presParOf" srcId="{140B730A-019A-D347-AD7D-4B0756C20271}" destId="{492862AA-CBA1-F843-A6E3-C2C68ED5FA97}" srcOrd="1" destOrd="0" presId="urn:microsoft.com/office/officeart/2005/8/layout/lProcess3"/>
    <dgm:cxn modelId="{706AD733-9C67-2B4F-95D4-155EE531608E}" type="presParOf" srcId="{140B730A-019A-D347-AD7D-4B0756C20271}" destId="{345E1427-3700-8741-8E5E-6534491C3860}" srcOrd="2" destOrd="0" presId="urn:microsoft.com/office/officeart/2005/8/layout/lProcess3"/>
    <dgm:cxn modelId="{D5C962D4-4F34-1742-B91E-D08D920FDA3B}" type="presParOf" srcId="{140B730A-019A-D347-AD7D-4B0756C20271}" destId="{5115A0E9-D2C7-A04A-82AE-C8DD03D6F308}" srcOrd="3" destOrd="0" presId="urn:microsoft.com/office/officeart/2005/8/layout/lProcess3"/>
    <dgm:cxn modelId="{50B4383A-3B99-8E41-AD1D-9801513F1AC1}" type="presParOf" srcId="{140B730A-019A-D347-AD7D-4B0756C20271}" destId="{07BDA363-7FB2-3943-939B-E77188DF1728}" srcOrd="4" destOrd="0" presId="urn:microsoft.com/office/officeart/2005/8/layout/lProcess3"/>
    <dgm:cxn modelId="{12C3816F-AFE0-D44A-8129-03A708878FCE}" type="presParOf" srcId="{0A7DAB35-0A19-AC49-9012-704C03F978CC}" destId="{53097DF4-B27C-4941-9C21-522EE65CAE8D}" srcOrd="1" destOrd="0" presId="urn:microsoft.com/office/officeart/2005/8/layout/lProcess3"/>
    <dgm:cxn modelId="{28BB7414-A0F3-8943-A6F5-9D9C2266CFE3}" type="presParOf" srcId="{0A7DAB35-0A19-AC49-9012-704C03F978CC}" destId="{926BCC8D-997B-C44C-A606-09759883D511}" srcOrd="2" destOrd="0" presId="urn:microsoft.com/office/officeart/2005/8/layout/lProcess3"/>
    <dgm:cxn modelId="{47E5ECA1-58D7-B04F-8018-B9DDF4A27FF3}" type="presParOf" srcId="{926BCC8D-997B-C44C-A606-09759883D511}" destId="{E9788207-C9C3-734A-A447-4E0A5B800CFA}" srcOrd="0" destOrd="0" presId="urn:microsoft.com/office/officeart/2005/8/layout/lProcess3"/>
    <dgm:cxn modelId="{BC546953-C396-EF44-9BAA-1488E7A7D49E}" type="presParOf" srcId="{926BCC8D-997B-C44C-A606-09759883D511}" destId="{24708A41-A8FE-C545-BE2F-A723CE6E4C8F}" srcOrd="1" destOrd="0" presId="urn:microsoft.com/office/officeart/2005/8/layout/lProcess3"/>
    <dgm:cxn modelId="{500F8F29-5AB1-B94A-BF3F-7A80CC8189DC}" type="presParOf" srcId="{926BCC8D-997B-C44C-A606-09759883D511}" destId="{F39E6EEF-4445-9F4A-988F-5BCC5232E11B}" srcOrd="2" destOrd="0" presId="urn:microsoft.com/office/officeart/2005/8/layout/lProcess3"/>
    <dgm:cxn modelId="{221A6E9B-608F-DF4F-BB44-1F5C3227F35A}" type="presParOf" srcId="{926BCC8D-997B-C44C-A606-09759883D511}" destId="{09181E6F-A036-C04E-AA89-881E1FEAA1F8}" srcOrd="3" destOrd="0" presId="urn:microsoft.com/office/officeart/2005/8/layout/lProcess3"/>
    <dgm:cxn modelId="{FAB8B111-76DC-8D44-9936-0FA6F8A46E50}" type="presParOf" srcId="{926BCC8D-997B-C44C-A606-09759883D511}" destId="{80318E4A-EF52-714E-BB16-B55670A94905}" srcOrd="4" destOrd="0" presId="urn:microsoft.com/office/officeart/2005/8/layout/lProcess3"/>
    <dgm:cxn modelId="{CC6B8C94-5A15-5F49-89FA-39C7F23916CF}" type="presParOf" srcId="{0A7DAB35-0A19-AC49-9012-704C03F978CC}" destId="{02F45E2C-7A74-5F4F-A55E-D17A64F9B142}" srcOrd="3" destOrd="0" presId="urn:microsoft.com/office/officeart/2005/8/layout/lProcess3"/>
    <dgm:cxn modelId="{4F40A10D-EAAB-904C-9869-1ACEA91E0187}" type="presParOf" srcId="{0A7DAB35-0A19-AC49-9012-704C03F978CC}" destId="{1D115CB4-988B-9149-904D-2FD4F35E6AF3}" srcOrd="4" destOrd="0" presId="urn:microsoft.com/office/officeart/2005/8/layout/lProcess3"/>
    <dgm:cxn modelId="{7E1CDDA6-71C5-224A-8281-0E5C40A3C11D}" type="presParOf" srcId="{1D115CB4-988B-9149-904D-2FD4F35E6AF3}" destId="{2F46FE98-4204-8E49-9E1C-154B3055D877}" srcOrd="0" destOrd="0" presId="urn:microsoft.com/office/officeart/2005/8/layout/lProcess3"/>
    <dgm:cxn modelId="{F1C576F8-AF40-4C4D-8CDF-E076CB346201}" type="presParOf" srcId="{1D115CB4-988B-9149-904D-2FD4F35E6AF3}" destId="{1B90A69B-EC61-A042-A2AC-F6FC026E918A}" srcOrd="1" destOrd="0" presId="urn:microsoft.com/office/officeart/2005/8/layout/lProcess3"/>
    <dgm:cxn modelId="{C496AC28-79C3-6B4D-956B-5E3B5CDBFB53}" type="presParOf" srcId="{1D115CB4-988B-9149-904D-2FD4F35E6AF3}" destId="{EF57A57D-F43F-0542-94E6-106DCB8A43DF}" srcOrd="2" destOrd="0" presId="urn:microsoft.com/office/officeart/2005/8/layout/lProcess3"/>
    <dgm:cxn modelId="{FA86CF7C-630B-A54D-BEF2-D7F3D473181F}" type="presParOf" srcId="{1D115CB4-988B-9149-904D-2FD4F35E6AF3}" destId="{06D367F8-692C-C540-ABEF-D0BFC87761C9}" srcOrd="3" destOrd="0" presId="urn:microsoft.com/office/officeart/2005/8/layout/lProcess3"/>
    <dgm:cxn modelId="{F54DA0D3-9908-7A40-B211-3279A088A139}" type="presParOf" srcId="{1D115CB4-988B-9149-904D-2FD4F35E6AF3}" destId="{F08FAFB3-E033-FF4B-A0C1-62161BA73B64}" srcOrd="4" destOrd="0" presId="urn:microsoft.com/office/officeart/2005/8/layout/lProcess3"/>
    <dgm:cxn modelId="{0D81E94A-A1C6-F443-B249-93B4367C4B24}" type="presParOf" srcId="{0A7DAB35-0A19-AC49-9012-704C03F978CC}" destId="{192E5243-0B5D-B343-BEBC-1B7C7045AFC9}" srcOrd="5" destOrd="0" presId="urn:microsoft.com/office/officeart/2005/8/layout/lProcess3"/>
    <dgm:cxn modelId="{F6019AAA-07C4-0447-ACAB-269E26B48C4C}" type="presParOf" srcId="{0A7DAB35-0A19-AC49-9012-704C03F978CC}" destId="{7612678D-9F3F-1642-8012-3058ED679E83}" srcOrd="6" destOrd="0" presId="urn:microsoft.com/office/officeart/2005/8/layout/lProcess3"/>
    <dgm:cxn modelId="{8A37ED97-CF0F-2846-82BB-8FC68811EB68}" type="presParOf" srcId="{7612678D-9F3F-1642-8012-3058ED679E83}" destId="{B1013109-0132-4C49-9EA7-8A6501F5B30C}" srcOrd="0" destOrd="0" presId="urn:microsoft.com/office/officeart/2005/8/layout/lProcess3"/>
    <dgm:cxn modelId="{2E75E9DC-AC5D-D14D-BE19-37ED6735E5F0}" type="presParOf" srcId="{7612678D-9F3F-1642-8012-3058ED679E83}" destId="{3687E708-254C-C242-81D9-4D284A9C18EF}" srcOrd="1" destOrd="0" presId="urn:microsoft.com/office/officeart/2005/8/layout/lProcess3"/>
    <dgm:cxn modelId="{73D3640B-57B3-4F41-B63B-84BF1FF5157D}" type="presParOf" srcId="{7612678D-9F3F-1642-8012-3058ED679E83}" destId="{2E6CAF64-433D-5149-B116-5B0785B71C7D}" srcOrd="2" destOrd="0" presId="urn:microsoft.com/office/officeart/2005/8/layout/lProcess3"/>
    <dgm:cxn modelId="{D403500E-3D8C-9341-877E-1B5F497280C5}" type="presParOf" srcId="{7612678D-9F3F-1642-8012-3058ED679E83}" destId="{AED5165E-5000-264A-A83A-AAAC6ED053A7}" srcOrd="3" destOrd="0" presId="urn:microsoft.com/office/officeart/2005/8/layout/lProcess3"/>
    <dgm:cxn modelId="{0A0DEDA6-E3DE-6840-AB9B-9775A0215244}" type="presParOf" srcId="{7612678D-9F3F-1642-8012-3058ED679E83}" destId="{8F58ACDD-8B79-6542-8D73-E3E8102F8607}"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C5A58B-8BE0-7C4C-8CB5-EC78E2BB392B}"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7A9EFB0C-F461-EC4D-BAA4-3A04E35E3DA0}">
      <dgm:prSet phldrT="[Text]"/>
      <dgm:spPr/>
      <dgm:t>
        <a:bodyPr/>
        <a:lstStyle/>
        <a:p>
          <a:r>
            <a:rPr lang="en-US" dirty="0"/>
            <a:t>Agree on problem and desired outcomes</a:t>
          </a:r>
        </a:p>
      </dgm:t>
    </dgm:pt>
    <dgm:pt modelId="{14CC0C1F-E2E5-6048-9FD2-7C25DDEC1AB1}" type="parTrans" cxnId="{5BD54590-FB91-CC49-8B8C-A6F49382BC4D}">
      <dgm:prSet/>
      <dgm:spPr/>
      <dgm:t>
        <a:bodyPr/>
        <a:lstStyle/>
        <a:p>
          <a:endParaRPr lang="en-US"/>
        </a:p>
      </dgm:t>
    </dgm:pt>
    <dgm:pt modelId="{7FF8BE81-24EE-1B4B-AEC8-F45E2471AAD8}" type="sibTrans" cxnId="{5BD54590-FB91-CC49-8B8C-A6F49382BC4D}">
      <dgm:prSet/>
      <dgm:spPr/>
      <dgm:t>
        <a:bodyPr/>
        <a:lstStyle/>
        <a:p>
          <a:endParaRPr lang="en-US"/>
        </a:p>
      </dgm:t>
    </dgm:pt>
    <dgm:pt modelId="{9DB0A0C0-B3E1-D342-9372-59022D42737A}">
      <dgm:prSet phldrT="[Text]"/>
      <dgm:spPr/>
      <dgm:t>
        <a:bodyPr/>
        <a:lstStyle/>
        <a:p>
          <a:r>
            <a:rPr lang="en-US" dirty="0"/>
            <a:t>Conduct RCA using best tool</a:t>
          </a:r>
        </a:p>
      </dgm:t>
    </dgm:pt>
    <dgm:pt modelId="{9DD71868-DA59-314A-9744-31AACA40BCA7}" type="parTrans" cxnId="{AA5FDDC3-2F01-994A-A434-5CCABEE44BB1}">
      <dgm:prSet/>
      <dgm:spPr/>
      <dgm:t>
        <a:bodyPr/>
        <a:lstStyle/>
        <a:p>
          <a:endParaRPr lang="en-US"/>
        </a:p>
      </dgm:t>
    </dgm:pt>
    <dgm:pt modelId="{E99FAE67-FF19-CC4E-8FB5-5685A7EE0E5C}" type="sibTrans" cxnId="{AA5FDDC3-2F01-994A-A434-5CCABEE44BB1}">
      <dgm:prSet/>
      <dgm:spPr/>
      <dgm:t>
        <a:bodyPr/>
        <a:lstStyle/>
        <a:p>
          <a:endParaRPr lang="en-US"/>
        </a:p>
      </dgm:t>
    </dgm:pt>
    <dgm:pt modelId="{766A6E2E-F6DD-234F-AC59-DBE96D9214E5}">
      <dgm:prSet phldrT="[Text]"/>
      <dgm:spPr/>
      <dgm:t>
        <a:bodyPr/>
        <a:lstStyle/>
        <a:p>
          <a:r>
            <a:rPr lang="en-US" dirty="0"/>
            <a:t>Identify root cause</a:t>
          </a:r>
        </a:p>
      </dgm:t>
    </dgm:pt>
    <dgm:pt modelId="{12A003E9-8349-064E-89B0-5CDF0A56F0AD}" type="parTrans" cxnId="{55D895C3-2D1A-8D41-8D4F-D9D90D851A98}">
      <dgm:prSet/>
      <dgm:spPr/>
      <dgm:t>
        <a:bodyPr/>
        <a:lstStyle/>
        <a:p>
          <a:endParaRPr lang="en-US"/>
        </a:p>
      </dgm:t>
    </dgm:pt>
    <dgm:pt modelId="{839B9391-CEC2-F74F-A7A7-3CE8786FE131}" type="sibTrans" cxnId="{55D895C3-2D1A-8D41-8D4F-D9D90D851A98}">
      <dgm:prSet/>
      <dgm:spPr/>
      <dgm:t>
        <a:bodyPr/>
        <a:lstStyle/>
        <a:p>
          <a:endParaRPr lang="en-US"/>
        </a:p>
      </dgm:t>
    </dgm:pt>
    <dgm:pt modelId="{9D56A1FB-F944-BC42-9AA1-217982B1D8FB}">
      <dgm:prSet phldrT="[Text]"/>
      <dgm:spPr/>
      <dgm:t>
        <a:bodyPr/>
        <a:lstStyle/>
        <a:p>
          <a:r>
            <a:rPr lang="en-US" dirty="0"/>
            <a:t>Agree on mitigation strategy</a:t>
          </a:r>
        </a:p>
      </dgm:t>
    </dgm:pt>
    <dgm:pt modelId="{9531DDF7-4AF7-6442-997A-E405B317CA60}" type="parTrans" cxnId="{78910C2D-40ED-E54D-99D3-4BF258CEDAC3}">
      <dgm:prSet/>
      <dgm:spPr/>
      <dgm:t>
        <a:bodyPr/>
        <a:lstStyle/>
        <a:p>
          <a:endParaRPr lang="en-US"/>
        </a:p>
      </dgm:t>
    </dgm:pt>
    <dgm:pt modelId="{996D6AAD-237F-0444-98C4-2B27A197F741}" type="sibTrans" cxnId="{78910C2D-40ED-E54D-99D3-4BF258CEDAC3}">
      <dgm:prSet/>
      <dgm:spPr/>
      <dgm:t>
        <a:bodyPr/>
        <a:lstStyle/>
        <a:p>
          <a:endParaRPr lang="en-US"/>
        </a:p>
      </dgm:t>
    </dgm:pt>
    <dgm:pt modelId="{B90EAC15-F56E-C14B-966F-BF9DE61FEB2C}">
      <dgm:prSet phldrT="[Text]"/>
      <dgm:spPr/>
      <dgm:t>
        <a:bodyPr/>
        <a:lstStyle/>
        <a:p>
          <a:r>
            <a:rPr lang="en-US" dirty="0"/>
            <a:t>Assign/complete action items, follow up with customer, document</a:t>
          </a:r>
        </a:p>
      </dgm:t>
    </dgm:pt>
    <dgm:pt modelId="{DF9F31E2-023F-3B44-A7B2-83C70152C21E}" type="parTrans" cxnId="{4B0F8BE1-8F58-B84B-89E6-96122D575D50}">
      <dgm:prSet/>
      <dgm:spPr/>
      <dgm:t>
        <a:bodyPr/>
        <a:lstStyle/>
        <a:p>
          <a:endParaRPr lang="en-US"/>
        </a:p>
      </dgm:t>
    </dgm:pt>
    <dgm:pt modelId="{FC16F021-A82E-0C4E-B0D6-DD3886F2F958}" type="sibTrans" cxnId="{4B0F8BE1-8F58-B84B-89E6-96122D575D50}">
      <dgm:prSet/>
      <dgm:spPr/>
      <dgm:t>
        <a:bodyPr/>
        <a:lstStyle/>
        <a:p>
          <a:endParaRPr lang="en-US"/>
        </a:p>
      </dgm:t>
    </dgm:pt>
    <dgm:pt modelId="{2C52E879-97AA-444B-BF7D-2C097BCE7E53}" type="pres">
      <dgm:prSet presAssocID="{AAC5A58B-8BE0-7C4C-8CB5-EC78E2BB392B}" presName="Name0" presStyleCnt="0">
        <dgm:presLayoutVars>
          <dgm:dir/>
          <dgm:resizeHandles val="exact"/>
        </dgm:presLayoutVars>
      </dgm:prSet>
      <dgm:spPr/>
    </dgm:pt>
    <dgm:pt modelId="{120D4AF0-BEAD-6649-A3AB-F70FEBF18CB9}" type="pres">
      <dgm:prSet presAssocID="{7A9EFB0C-F461-EC4D-BAA4-3A04E35E3DA0}" presName="Name5" presStyleLbl="vennNode1" presStyleIdx="0" presStyleCnt="5" custLinFactNeighborX="-251" custLinFactNeighborY="76168">
        <dgm:presLayoutVars>
          <dgm:bulletEnabled val="1"/>
        </dgm:presLayoutVars>
      </dgm:prSet>
      <dgm:spPr/>
    </dgm:pt>
    <dgm:pt modelId="{0206B5B1-4AE1-5746-96CC-1F2135E51E2F}" type="pres">
      <dgm:prSet presAssocID="{7FF8BE81-24EE-1B4B-AEC8-F45E2471AAD8}" presName="space" presStyleCnt="0"/>
      <dgm:spPr/>
    </dgm:pt>
    <dgm:pt modelId="{CCB15FCA-8365-844C-AB78-034FFFC120FC}" type="pres">
      <dgm:prSet presAssocID="{9DB0A0C0-B3E1-D342-9372-59022D42737A}" presName="Name5" presStyleLbl="vennNode1" presStyleIdx="1" presStyleCnt="5" custLinFactNeighborX="-251" custLinFactNeighborY="76168">
        <dgm:presLayoutVars>
          <dgm:bulletEnabled val="1"/>
        </dgm:presLayoutVars>
      </dgm:prSet>
      <dgm:spPr/>
    </dgm:pt>
    <dgm:pt modelId="{B7B52A59-DF18-2E41-BDA6-5A98E58774AE}" type="pres">
      <dgm:prSet presAssocID="{E99FAE67-FF19-CC4E-8FB5-5685A7EE0E5C}" presName="space" presStyleCnt="0"/>
      <dgm:spPr/>
    </dgm:pt>
    <dgm:pt modelId="{265E679A-090E-D64B-83E1-A4778849ACFE}" type="pres">
      <dgm:prSet presAssocID="{766A6E2E-F6DD-234F-AC59-DBE96D9214E5}" presName="Name5" presStyleLbl="vennNode1" presStyleIdx="2" presStyleCnt="5" custLinFactNeighborX="-251" custLinFactNeighborY="76168">
        <dgm:presLayoutVars>
          <dgm:bulletEnabled val="1"/>
        </dgm:presLayoutVars>
      </dgm:prSet>
      <dgm:spPr/>
    </dgm:pt>
    <dgm:pt modelId="{13584A19-D437-5743-8F2F-0DF8523023DD}" type="pres">
      <dgm:prSet presAssocID="{839B9391-CEC2-F74F-A7A7-3CE8786FE131}" presName="space" presStyleCnt="0"/>
      <dgm:spPr/>
    </dgm:pt>
    <dgm:pt modelId="{C5F12762-A523-A54B-BC87-282C541E86CF}" type="pres">
      <dgm:prSet presAssocID="{9D56A1FB-F944-BC42-9AA1-217982B1D8FB}" presName="Name5" presStyleLbl="vennNode1" presStyleIdx="3" presStyleCnt="5" custLinFactNeighborX="-251" custLinFactNeighborY="76168">
        <dgm:presLayoutVars>
          <dgm:bulletEnabled val="1"/>
        </dgm:presLayoutVars>
      </dgm:prSet>
      <dgm:spPr/>
    </dgm:pt>
    <dgm:pt modelId="{F3D11A54-F009-7145-83EF-61ACFFB78B23}" type="pres">
      <dgm:prSet presAssocID="{996D6AAD-237F-0444-98C4-2B27A197F741}" presName="space" presStyleCnt="0"/>
      <dgm:spPr/>
    </dgm:pt>
    <dgm:pt modelId="{67486D9B-E42D-5347-A48E-1F88C9BA5FD5}" type="pres">
      <dgm:prSet presAssocID="{B90EAC15-F56E-C14B-966F-BF9DE61FEB2C}" presName="Name5" presStyleLbl="vennNode1" presStyleIdx="4" presStyleCnt="5" custLinFactNeighborX="17264" custLinFactNeighborY="75964">
        <dgm:presLayoutVars>
          <dgm:bulletEnabled val="1"/>
        </dgm:presLayoutVars>
      </dgm:prSet>
      <dgm:spPr/>
    </dgm:pt>
  </dgm:ptLst>
  <dgm:cxnLst>
    <dgm:cxn modelId="{78910C2D-40ED-E54D-99D3-4BF258CEDAC3}" srcId="{AAC5A58B-8BE0-7C4C-8CB5-EC78E2BB392B}" destId="{9D56A1FB-F944-BC42-9AA1-217982B1D8FB}" srcOrd="3" destOrd="0" parTransId="{9531DDF7-4AF7-6442-997A-E405B317CA60}" sibTransId="{996D6AAD-237F-0444-98C4-2B27A197F741}"/>
    <dgm:cxn modelId="{3C795D3F-7E2D-904C-86D8-374CF61E255F}" type="presOf" srcId="{766A6E2E-F6DD-234F-AC59-DBE96D9214E5}" destId="{265E679A-090E-D64B-83E1-A4778849ACFE}" srcOrd="0" destOrd="0" presId="urn:microsoft.com/office/officeart/2005/8/layout/venn3"/>
    <dgm:cxn modelId="{12736976-034E-C74D-811A-60D3602830F1}" type="presOf" srcId="{9DB0A0C0-B3E1-D342-9372-59022D42737A}" destId="{CCB15FCA-8365-844C-AB78-034FFFC120FC}" srcOrd="0" destOrd="0" presId="urn:microsoft.com/office/officeart/2005/8/layout/venn3"/>
    <dgm:cxn modelId="{5BD54590-FB91-CC49-8B8C-A6F49382BC4D}" srcId="{AAC5A58B-8BE0-7C4C-8CB5-EC78E2BB392B}" destId="{7A9EFB0C-F461-EC4D-BAA4-3A04E35E3DA0}" srcOrd="0" destOrd="0" parTransId="{14CC0C1F-E2E5-6048-9FD2-7C25DDEC1AB1}" sibTransId="{7FF8BE81-24EE-1B4B-AEC8-F45E2471AAD8}"/>
    <dgm:cxn modelId="{5DA59D9B-6B34-FE40-BA0C-1E01AC1FF328}" type="presOf" srcId="{B90EAC15-F56E-C14B-966F-BF9DE61FEB2C}" destId="{67486D9B-E42D-5347-A48E-1F88C9BA5FD5}" srcOrd="0" destOrd="0" presId="urn:microsoft.com/office/officeart/2005/8/layout/venn3"/>
    <dgm:cxn modelId="{CF3CEDAE-B449-614E-84E5-5856BD2BB4D1}" type="presOf" srcId="{AAC5A58B-8BE0-7C4C-8CB5-EC78E2BB392B}" destId="{2C52E879-97AA-444B-BF7D-2C097BCE7E53}" srcOrd="0" destOrd="0" presId="urn:microsoft.com/office/officeart/2005/8/layout/venn3"/>
    <dgm:cxn modelId="{55D895C3-2D1A-8D41-8D4F-D9D90D851A98}" srcId="{AAC5A58B-8BE0-7C4C-8CB5-EC78E2BB392B}" destId="{766A6E2E-F6DD-234F-AC59-DBE96D9214E5}" srcOrd="2" destOrd="0" parTransId="{12A003E9-8349-064E-89B0-5CDF0A56F0AD}" sibTransId="{839B9391-CEC2-F74F-A7A7-3CE8786FE131}"/>
    <dgm:cxn modelId="{AA5FDDC3-2F01-994A-A434-5CCABEE44BB1}" srcId="{AAC5A58B-8BE0-7C4C-8CB5-EC78E2BB392B}" destId="{9DB0A0C0-B3E1-D342-9372-59022D42737A}" srcOrd="1" destOrd="0" parTransId="{9DD71868-DA59-314A-9744-31AACA40BCA7}" sibTransId="{E99FAE67-FF19-CC4E-8FB5-5685A7EE0E5C}"/>
    <dgm:cxn modelId="{0688F9E0-BA19-5A43-B5F2-CFE9AF71F5ED}" type="presOf" srcId="{7A9EFB0C-F461-EC4D-BAA4-3A04E35E3DA0}" destId="{120D4AF0-BEAD-6649-A3AB-F70FEBF18CB9}" srcOrd="0" destOrd="0" presId="urn:microsoft.com/office/officeart/2005/8/layout/venn3"/>
    <dgm:cxn modelId="{4B0F8BE1-8F58-B84B-89E6-96122D575D50}" srcId="{AAC5A58B-8BE0-7C4C-8CB5-EC78E2BB392B}" destId="{B90EAC15-F56E-C14B-966F-BF9DE61FEB2C}" srcOrd="4" destOrd="0" parTransId="{DF9F31E2-023F-3B44-A7B2-83C70152C21E}" sibTransId="{FC16F021-A82E-0C4E-B0D6-DD3886F2F958}"/>
    <dgm:cxn modelId="{162242EA-778C-6D42-82B8-127023C3D56F}" type="presOf" srcId="{9D56A1FB-F944-BC42-9AA1-217982B1D8FB}" destId="{C5F12762-A523-A54B-BC87-282C541E86CF}" srcOrd="0" destOrd="0" presId="urn:microsoft.com/office/officeart/2005/8/layout/venn3"/>
    <dgm:cxn modelId="{D92414F6-6785-DE46-895C-3AE82684C4F6}" type="presParOf" srcId="{2C52E879-97AA-444B-BF7D-2C097BCE7E53}" destId="{120D4AF0-BEAD-6649-A3AB-F70FEBF18CB9}" srcOrd="0" destOrd="0" presId="urn:microsoft.com/office/officeart/2005/8/layout/venn3"/>
    <dgm:cxn modelId="{69D13F2C-D790-8F4E-AB0B-2EC4CD17A6C5}" type="presParOf" srcId="{2C52E879-97AA-444B-BF7D-2C097BCE7E53}" destId="{0206B5B1-4AE1-5746-96CC-1F2135E51E2F}" srcOrd="1" destOrd="0" presId="urn:microsoft.com/office/officeart/2005/8/layout/venn3"/>
    <dgm:cxn modelId="{406CFB5C-A8B0-AD44-9C72-4FB69D87DAF6}" type="presParOf" srcId="{2C52E879-97AA-444B-BF7D-2C097BCE7E53}" destId="{CCB15FCA-8365-844C-AB78-034FFFC120FC}" srcOrd="2" destOrd="0" presId="urn:microsoft.com/office/officeart/2005/8/layout/venn3"/>
    <dgm:cxn modelId="{0CDEBD83-2E25-D44B-98BE-7E603CAFBDC2}" type="presParOf" srcId="{2C52E879-97AA-444B-BF7D-2C097BCE7E53}" destId="{B7B52A59-DF18-2E41-BDA6-5A98E58774AE}" srcOrd="3" destOrd="0" presId="urn:microsoft.com/office/officeart/2005/8/layout/venn3"/>
    <dgm:cxn modelId="{F7E5821C-3CFB-6E49-A4E5-D99B7F3C1A53}" type="presParOf" srcId="{2C52E879-97AA-444B-BF7D-2C097BCE7E53}" destId="{265E679A-090E-D64B-83E1-A4778849ACFE}" srcOrd="4" destOrd="0" presId="urn:microsoft.com/office/officeart/2005/8/layout/venn3"/>
    <dgm:cxn modelId="{4D8DA165-D7DF-734C-B5A3-B3965C4B1437}" type="presParOf" srcId="{2C52E879-97AA-444B-BF7D-2C097BCE7E53}" destId="{13584A19-D437-5743-8F2F-0DF8523023DD}" srcOrd="5" destOrd="0" presId="urn:microsoft.com/office/officeart/2005/8/layout/venn3"/>
    <dgm:cxn modelId="{4A386AF7-3A0A-0641-B73B-A833BC926311}" type="presParOf" srcId="{2C52E879-97AA-444B-BF7D-2C097BCE7E53}" destId="{C5F12762-A523-A54B-BC87-282C541E86CF}" srcOrd="6" destOrd="0" presId="urn:microsoft.com/office/officeart/2005/8/layout/venn3"/>
    <dgm:cxn modelId="{8AB387EC-53CA-704E-AEB1-590D86EEC568}" type="presParOf" srcId="{2C52E879-97AA-444B-BF7D-2C097BCE7E53}" destId="{F3D11A54-F009-7145-83EF-61ACFFB78B23}" srcOrd="7" destOrd="0" presId="urn:microsoft.com/office/officeart/2005/8/layout/venn3"/>
    <dgm:cxn modelId="{1EFECD30-B515-D040-B9AC-19FCF9931520}" type="presParOf" srcId="{2C52E879-97AA-444B-BF7D-2C097BCE7E53}" destId="{67486D9B-E42D-5347-A48E-1F88C9BA5FD5}"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9FDA86-CF39-7F49-BC2B-9AD582378AE6}" type="doc">
      <dgm:prSet loTypeId="urn:microsoft.com/office/officeart/2005/8/layout/pyramid1" loCatId="" qsTypeId="urn:microsoft.com/office/officeart/2005/8/quickstyle/simple1" qsCatId="simple" csTypeId="urn:microsoft.com/office/officeart/2005/8/colors/accent1_2" csCatId="accent1" phldr="1"/>
      <dgm:spPr/>
    </dgm:pt>
    <dgm:pt modelId="{411C1552-B6C6-9246-BBA4-6BE42BA8C6CC}">
      <dgm:prSet phldrT="[Text]" custT="1"/>
      <dgm:spPr/>
      <dgm:t>
        <a:bodyPr/>
        <a:lstStyle/>
        <a:p>
          <a:r>
            <a:rPr lang="en-US" sz="2800" dirty="0"/>
            <a:t>Rigor &amp; Reproducibility</a:t>
          </a:r>
        </a:p>
      </dgm:t>
    </dgm:pt>
    <dgm:pt modelId="{BD4A801E-0692-3B4E-A144-DCEC9D43292E}" type="parTrans" cxnId="{9AC8C2F6-2707-6540-AA3F-84FD253977E8}">
      <dgm:prSet/>
      <dgm:spPr/>
      <dgm:t>
        <a:bodyPr/>
        <a:lstStyle/>
        <a:p>
          <a:endParaRPr lang="en-US"/>
        </a:p>
      </dgm:t>
    </dgm:pt>
    <dgm:pt modelId="{DBF54A55-D472-0C46-9FC2-E973834AA3DC}" type="sibTrans" cxnId="{9AC8C2F6-2707-6540-AA3F-84FD253977E8}">
      <dgm:prSet/>
      <dgm:spPr/>
      <dgm:t>
        <a:bodyPr/>
        <a:lstStyle/>
        <a:p>
          <a:endParaRPr lang="en-US"/>
        </a:p>
      </dgm:t>
    </dgm:pt>
    <dgm:pt modelId="{37D320A3-203B-6949-A905-D9BF20FBBEF6}">
      <dgm:prSet phldrT="[Text]" custT="1"/>
      <dgm:spPr/>
      <dgm:t>
        <a:bodyPr/>
        <a:lstStyle/>
        <a:p>
          <a:r>
            <a:rPr lang="en-US" sz="3600" dirty="0"/>
            <a:t>Improvement &amp; Control</a:t>
          </a:r>
        </a:p>
      </dgm:t>
    </dgm:pt>
    <dgm:pt modelId="{26558CBF-7948-F642-8F3F-7FE4305A6209}" type="parTrans" cxnId="{F9D9BDC8-2A7A-D94D-A811-866973916AA4}">
      <dgm:prSet/>
      <dgm:spPr/>
      <dgm:t>
        <a:bodyPr/>
        <a:lstStyle/>
        <a:p>
          <a:endParaRPr lang="en-US"/>
        </a:p>
      </dgm:t>
    </dgm:pt>
    <dgm:pt modelId="{E8731C54-6979-D94B-963E-C195B0174D35}" type="sibTrans" cxnId="{F9D9BDC8-2A7A-D94D-A811-866973916AA4}">
      <dgm:prSet/>
      <dgm:spPr/>
      <dgm:t>
        <a:bodyPr/>
        <a:lstStyle/>
        <a:p>
          <a:endParaRPr lang="en-US"/>
        </a:p>
      </dgm:t>
    </dgm:pt>
    <dgm:pt modelId="{1D82E399-A817-7B4F-B231-8907ECACBC13}">
      <dgm:prSet phldrT="[Text]"/>
      <dgm:spPr/>
      <dgm:t>
        <a:bodyPr/>
        <a:lstStyle/>
        <a:p>
          <a:r>
            <a:rPr lang="en-US" dirty="0"/>
            <a:t>Quality Management System</a:t>
          </a:r>
        </a:p>
      </dgm:t>
    </dgm:pt>
    <dgm:pt modelId="{DB8A43BF-17F4-9D48-A763-697884B83A80}" type="parTrans" cxnId="{4D49F2D7-9453-B346-90F0-9D250F502784}">
      <dgm:prSet/>
      <dgm:spPr/>
      <dgm:t>
        <a:bodyPr/>
        <a:lstStyle/>
        <a:p>
          <a:endParaRPr lang="en-US"/>
        </a:p>
      </dgm:t>
    </dgm:pt>
    <dgm:pt modelId="{D20AE512-A0D5-4048-AE21-229708AFD906}" type="sibTrans" cxnId="{4D49F2D7-9453-B346-90F0-9D250F502784}">
      <dgm:prSet/>
      <dgm:spPr/>
      <dgm:t>
        <a:bodyPr/>
        <a:lstStyle/>
        <a:p>
          <a:endParaRPr lang="en-US"/>
        </a:p>
      </dgm:t>
    </dgm:pt>
    <dgm:pt modelId="{FE1036C1-5A21-A14F-A9FF-8EECAC9053AA}" type="pres">
      <dgm:prSet presAssocID="{8D9FDA86-CF39-7F49-BC2B-9AD582378AE6}" presName="Name0" presStyleCnt="0">
        <dgm:presLayoutVars>
          <dgm:dir/>
          <dgm:animLvl val="lvl"/>
          <dgm:resizeHandles val="exact"/>
        </dgm:presLayoutVars>
      </dgm:prSet>
      <dgm:spPr/>
    </dgm:pt>
    <dgm:pt modelId="{92AF7339-9618-B047-82FC-98B53B914400}" type="pres">
      <dgm:prSet presAssocID="{411C1552-B6C6-9246-BBA4-6BE42BA8C6CC}" presName="Name8" presStyleCnt="0"/>
      <dgm:spPr/>
    </dgm:pt>
    <dgm:pt modelId="{5E657230-39D3-2A4F-9886-64518C42A9A9}" type="pres">
      <dgm:prSet presAssocID="{411C1552-B6C6-9246-BBA4-6BE42BA8C6CC}" presName="level" presStyleLbl="node1" presStyleIdx="0" presStyleCnt="3">
        <dgm:presLayoutVars>
          <dgm:chMax val="1"/>
          <dgm:bulletEnabled val="1"/>
        </dgm:presLayoutVars>
      </dgm:prSet>
      <dgm:spPr/>
    </dgm:pt>
    <dgm:pt modelId="{DDFA6890-28C5-994B-A282-0E9D0ACB0AFA}" type="pres">
      <dgm:prSet presAssocID="{411C1552-B6C6-9246-BBA4-6BE42BA8C6CC}" presName="levelTx" presStyleLbl="revTx" presStyleIdx="0" presStyleCnt="0">
        <dgm:presLayoutVars>
          <dgm:chMax val="1"/>
          <dgm:bulletEnabled val="1"/>
        </dgm:presLayoutVars>
      </dgm:prSet>
      <dgm:spPr/>
    </dgm:pt>
    <dgm:pt modelId="{B606BC10-BABC-3143-B7DE-DB31BCF15E81}" type="pres">
      <dgm:prSet presAssocID="{37D320A3-203B-6949-A905-D9BF20FBBEF6}" presName="Name8" presStyleCnt="0"/>
      <dgm:spPr/>
    </dgm:pt>
    <dgm:pt modelId="{0D12203F-08F4-0747-8312-04D2B2402145}" type="pres">
      <dgm:prSet presAssocID="{37D320A3-203B-6949-A905-D9BF20FBBEF6}" presName="level" presStyleLbl="node1" presStyleIdx="1" presStyleCnt="3">
        <dgm:presLayoutVars>
          <dgm:chMax val="1"/>
          <dgm:bulletEnabled val="1"/>
        </dgm:presLayoutVars>
      </dgm:prSet>
      <dgm:spPr/>
    </dgm:pt>
    <dgm:pt modelId="{796AF28B-591A-6E4E-ADD0-D04EC3CE3CF9}" type="pres">
      <dgm:prSet presAssocID="{37D320A3-203B-6949-A905-D9BF20FBBEF6}" presName="levelTx" presStyleLbl="revTx" presStyleIdx="0" presStyleCnt="0">
        <dgm:presLayoutVars>
          <dgm:chMax val="1"/>
          <dgm:bulletEnabled val="1"/>
        </dgm:presLayoutVars>
      </dgm:prSet>
      <dgm:spPr/>
    </dgm:pt>
    <dgm:pt modelId="{87D437B3-781D-E741-9B6F-8B033138473E}" type="pres">
      <dgm:prSet presAssocID="{1D82E399-A817-7B4F-B231-8907ECACBC13}" presName="Name8" presStyleCnt="0"/>
      <dgm:spPr/>
    </dgm:pt>
    <dgm:pt modelId="{D7BDD23A-1DFD-3A4E-B453-D1A2FB84BD6E}" type="pres">
      <dgm:prSet presAssocID="{1D82E399-A817-7B4F-B231-8907ECACBC13}" presName="level" presStyleLbl="node1" presStyleIdx="2" presStyleCnt="3">
        <dgm:presLayoutVars>
          <dgm:chMax val="1"/>
          <dgm:bulletEnabled val="1"/>
        </dgm:presLayoutVars>
      </dgm:prSet>
      <dgm:spPr/>
    </dgm:pt>
    <dgm:pt modelId="{51A28C8E-9B07-2E44-8A06-60825427B68D}" type="pres">
      <dgm:prSet presAssocID="{1D82E399-A817-7B4F-B231-8907ECACBC13}" presName="levelTx" presStyleLbl="revTx" presStyleIdx="0" presStyleCnt="0">
        <dgm:presLayoutVars>
          <dgm:chMax val="1"/>
          <dgm:bulletEnabled val="1"/>
        </dgm:presLayoutVars>
      </dgm:prSet>
      <dgm:spPr/>
    </dgm:pt>
  </dgm:ptLst>
  <dgm:cxnLst>
    <dgm:cxn modelId="{A05A9510-4DAB-4D4F-AE27-CE0B26657546}" type="presOf" srcId="{411C1552-B6C6-9246-BBA4-6BE42BA8C6CC}" destId="{5E657230-39D3-2A4F-9886-64518C42A9A9}" srcOrd="0" destOrd="0" presId="urn:microsoft.com/office/officeart/2005/8/layout/pyramid1"/>
    <dgm:cxn modelId="{3BE21130-6442-3344-AB82-32D9325FBCF1}" type="presOf" srcId="{37D320A3-203B-6949-A905-D9BF20FBBEF6}" destId="{0D12203F-08F4-0747-8312-04D2B2402145}" srcOrd="0" destOrd="0" presId="urn:microsoft.com/office/officeart/2005/8/layout/pyramid1"/>
    <dgm:cxn modelId="{B5585C4A-17D0-484E-BD16-836EA6D25E3C}" type="presOf" srcId="{8D9FDA86-CF39-7F49-BC2B-9AD582378AE6}" destId="{FE1036C1-5A21-A14F-A9FF-8EECAC9053AA}" srcOrd="0" destOrd="0" presId="urn:microsoft.com/office/officeart/2005/8/layout/pyramid1"/>
    <dgm:cxn modelId="{BF25125F-9F17-8245-84C1-38240080B0FE}" type="presOf" srcId="{37D320A3-203B-6949-A905-D9BF20FBBEF6}" destId="{796AF28B-591A-6E4E-ADD0-D04EC3CE3CF9}" srcOrd="1" destOrd="0" presId="urn:microsoft.com/office/officeart/2005/8/layout/pyramid1"/>
    <dgm:cxn modelId="{D218D392-1094-7B4F-970C-8F0AEA1654F8}" type="presOf" srcId="{1D82E399-A817-7B4F-B231-8907ECACBC13}" destId="{D7BDD23A-1DFD-3A4E-B453-D1A2FB84BD6E}" srcOrd="0" destOrd="0" presId="urn:microsoft.com/office/officeart/2005/8/layout/pyramid1"/>
    <dgm:cxn modelId="{7B4DF8A9-E25C-BE4F-86BF-A91556DC4B78}" type="presOf" srcId="{1D82E399-A817-7B4F-B231-8907ECACBC13}" destId="{51A28C8E-9B07-2E44-8A06-60825427B68D}" srcOrd="1" destOrd="0" presId="urn:microsoft.com/office/officeart/2005/8/layout/pyramid1"/>
    <dgm:cxn modelId="{F9D9BDC8-2A7A-D94D-A811-866973916AA4}" srcId="{8D9FDA86-CF39-7F49-BC2B-9AD582378AE6}" destId="{37D320A3-203B-6949-A905-D9BF20FBBEF6}" srcOrd="1" destOrd="0" parTransId="{26558CBF-7948-F642-8F3F-7FE4305A6209}" sibTransId="{E8731C54-6979-D94B-963E-C195B0174D35}"/>
    <dgm:cxn modelId="{FBCF3ACC-9577-784B-BE2E-E1DDA61F3F5B}" type="presOf" srcId="{411C1552-B6C6-9246-BBA4-6BE42BA8C6CC}" destId="{DDFA6890-28C5-994B-A282-0E9D0ACB0AFA}" srcOrd="1" destOrd="0" presId="urn:microsoft.com/office/officeart/2005/8/layout/pyramid1"/>
    <dgm:cxn modelId="{4D49F2D7-9453-B346-90F0-9D250F502784}" srcId="{8D9FDA86-CF39-7F49-BC2B-9AD582378AE6}" destId="{1D82E399-A817-7B4F-B231-8907ECACBC13}" srcOrd="2" destOrd="0" parTransId="{DB8A43BF-17F4-9D48-A763-697884B83A80}" sibTransId="{D20AE512-A0D5-4048-AE21-229708AFD906}"/>
    <dgm:cxn modelId="{9AC8C2F6-2707-6540-AA3F-84FD253977E8}" srcId="{8D9FDA86-CF39-7F49-BC2B-9AD582378AE6}" destId="{411C1552-B6C6-9246-BBA4-6BE42BA8C6CC}" srcOrd="0" destOrd="0" parTransId="{BD4A801E-0692-3B4E-A144-DCEC9D43292E}" sibTransId="{DBF54A55-D472-0C46-9FC2-E973834AA3DC}"/>
    <dgm:cxn modelId="{32F38BA8-5CCA-894F-B1B7-137D94E4C0A4}" type="presParOf" srcId="{FE1036C1-5A21-A14F-A9FF-8EECAC9053AA}" destId="{92AF7339-9618-B047-82FC-98B53B914400}" srcOrd="0" destOrd="0" presId="urn:microsoft.com/office/officeart/2005/8/layout/pyramid1"/>
    <dgm:cxn modelId="{8B0A98B5-A37D-9341-AAA8-DBA041DE1177}" type="presParOf" srcId="{92AF7339-9618-B047-82FC-98B53B914400}" destId="{5E657230-39D3-2A4F-9886-64518C42A9A9}" srcOrd="0" destOrd="0" presId="urn:microsoft.com/office/officeart/2005/8/layout/pyramid1"/>
    <dgm:cxn modelId="{4CC8F0FC-D9B0-334F-B8A8-E4F7FB61B4A9}" type="presParOf" srcId="{92AF7339-9618-B047-82FC-98B53B914400}" destId="{DDFA6890-28C5-994B-A282-0E9D0ACB0AFA}" srcOrd="1" destOrd="0" presId="urn:microsoft.com/office/officeart/2005/8/layout/pyramid1"/>
    <dgm:cxn modelId="{6B5AB676-EFF6-8C4B-AC38-645323255324}" type="presParOf" srcId="{FE1036C1-5A21-A14F-A9FF-8EECAC9053AA}" destId="{B606BC10-BABC-3143-B7DE-DB31BCF15E81}" srcOrd="1" destOrd="0" presId="urn:microsoft.com/office/officeart/2005/8/layout/pyramid1"/>
    <dgm:cxn modelId="{364E186D-8F45-AA4C-B964-40285745AD13}" type="presParOf" srcId="{B606BC10-BABC-3143-B7DE-DB31BCF15E81}" destId="{0D12203F-08F4-0747-8312-04D2B2402145}" srcOrd="0" destOrd="0" presId="urn:microsoft.com/office/officeart/2005/8/layout/pyramid1"/>
    <dgm:cxn modelId="{357B4C5F-1872-624D-A3CA-7BB7F3C2A4B8}" type="presParOf" srcId="{B606BC10-BABC-3143-B7DE-DB31BCF15E81}" destId="{796AF28B-591A-6E4E-ADD0-D04EC3CE3CF9}" srcOrd="1" destOrd="0" presId="urn:microsoft.com/office/officeart/2005/8/layout/pyramid1"/>
    <dgm:cxn modelId="{0722EBAE-88A8-334F-A436-F6FBB94C9D8D}" type="presParOf" srcId="{FE1036C1-5A21-A14F-A9FF-8EECAC9053AA}" destId="{87D437B3-781D-E741-9B6F-8B033138473E}" srcOrd="2" destOrd="0" presId="urn:microsoft.com/office/officeart/2005/8/layout/pyramid1"/>
    <dgm:cxn modelId="{D24F2852-C169-F44E-BBF1-43D09452C2F1}" type="presParOf" srcId="{87D437B3-781D-E741-9B6F-8B033138473E}" destId="{D7BDD23A-1DFD-3A4E-B453-D1A2FB84BD6E}" srcOrd="0" destOrd="0" presId="urn:microsoft.com/office/officeart/2005/8/layout/pyramid1"/>
    <dgm:cxn modelId="{870B017C-A8CB-CD49-8464-3401FF434194}" type="presParOf" srcId="{87D437B3-781D-E741-9B6F-8B033138473E}" destId="{51A28C8E-9B07-2E44-8A06-60825427B68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5615D-B2D6-40A4-8CEC-093BD1B3C61E}">
      <dsp:nvSpPr>
        <dsp:cNvPr id="0" name=""/>
        <dsp:cNvSpPr/>
      </dsp:nvSpPr>
      <dsp:spPr>
        <a:xfrm>
          <a:off x="116572" y="53992"/>
          <a:ext cx="3385518" cy="1204168"/>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Quality Management System as a tool</a:t>
          </a:r>
        </a:p>
      </dsp:txBody>
      <dsp:txXfrm>
        <a:off x="151841" y="89261"/>
        <a:ext cx="3314980" cy="1133630"/>
      </dsp:txXfrm>
    </dsp:sp>
    <dsp:sp modelId="{62562059-EABC-426E-82BA-27B892A16A69}">
      <dsp:nvSpPr>
        <dsp:cNvPr id="0" name=""/>
        <dsp:cNvSpPr/>
      </dsp:nvSpPr>
      <dsp:spPr>
        <a:xfrm>
          <a:off x="455124" y="1258160"/>
          <a:ext cx="273536" cy="867928"/>
        </a:xfrm>
        <a:custGeom>
          <a:avLst/>
          <a:gdLst/>
          <a:ahLst/>
          <a:cxnLst/>
          <a:rect l="0" t="0" r="0" b="0"/>
          <a:pathLst>
            <a:path>
              <a:moveTo>
                <a:pt x="0" y="0"/>
              </a:moveTo>
              <a:lnTo>
                <a:pt x="0" y="867928"/>
              </a:lnTo>
              <a:lnTo>
                <a:pt x="273536" y="867928"/>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2299E1-3D42-4B14-B32C-95D66CCB17EC}">
      <dsp:nvSpPr>
        <dsp:cNvPr id="0" name=""/>
        <dsp:cNvSpPr/>
      </dsp:nvSpPr>
      <dsp:spPr>
        <a:xfrm>
          <a:off x="728660" y="1524004"/>
          <a:ext cx="3995738" cy="120416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n-US" sz="2000" kern="1200" dirty="0"/>
            <a:t>Establishes the standards (</a:t>
          </a:r>
          <a:r>
            <a:rPr lang="en-US" sz="2000" b="1" kern="1200" dirty="0">
              <a:solidFill>
                <a:schemeClr val="accent6">
                  <a:lumMod val="75000"/>
                </a:schemeClr>
              </a:solidFill>
            </a:rPr>
            <a:t>requirements</a:t>
          </a:r>
          <a:r>
            <a:rPr lang="en-US" sz="2000" kern="1200" dirty="0"/>
            <a:t>)  that you will work to and how you are going to meet them</a:t>
          </a:r>
        </a:p>
      </dsp:txBody>
      <dsp:txXfrm>
        <a:off x="763929" y="1559273"/>
        <a:ext cx="3925200" cy="1133630"/>
      </dsp:txXfrm>
    </dsp:sp>
    <dsp:sp modelId="{5C8EE0A9-66F9-42BB-94F2-2FFBCD9BE774}">
      <dsp:nvSpPr>
        <dsp:cNvPr id="0" name=""/>
        <dsp:cNvSpPr/>
      </dsp:nvSpPr>
      <dsp:spPr>
        <a:xfrm>
          <a:off x="455124" y="1258160"/>
          <a:ext cx="266792" cy="2542805"/>
        </a:xfrm>
        <a:custGeom>
          <a:avLst/>
          <a:gdLst/>
          <a:ahLst/>
          <a:cxnLst/>
          <a:rect l="0" t="0" r="0" b="0"/>
          <a:pathLst>
            <a:path>
              <a:moveTo>
                <a:pt x="0" y="0"/>
              </a:moveTo>
              <a:lnTo>
                <a:pt x="0" y="2542805"/>
              </a:lnTo>
              <a:lnTo>
                <a:pt x="266792" y="254280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21F138-E495-4393-893C-4845A36D68F7}">
      <dsp:nvSpPr>
        <dsp:cNvPr id="0" name=""/>
        <dsp:cNvSpPr/>
      </dsp:nvSpPr>
      <dsp:spPr>
        <a:xfrm>
          <a:off x="721917" y="2974497"/>
          <a:ext cx="4002481" cy="1652937"/>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accent6">
                  <a:lumMod val="75000"/>
                </a:schemeClr>
              </a:solidFill>
            </a:rPr>
            <a:t>Defines</a:t>
          </a:r>
          <a:r>
            <a:rPr lang="en-US" sz="2000" kern="1200" dirty="0"/>
            <a:t> </a:t>
          </a:r>
          <a:r>
            <a:rPr lang="en-US" sz="2000" kern="1200" baseline="0" dirty="0"/>
            <a:t>what people, actions and documents are going to be employed in order to carry out the work in a consistent manner, </a:t>
          </a:r>
          <a:r>
            <a:rPr lang="en-US" sz="2000" b="1" kern="1200" baseline="0" dirty="0">
              <a:solidFill>
                <a:schemeClr val="accent6">
                  <a:lumMod val="75000"/>
                </a:schemeClr>
              </a:solidFill>
            </a:rPr>
            <a:t>leaving evidence of what happened</a:t>
          </a:r>
          <a:endParaRPr lang="en-US" sz="2000" b="1" kern="1200" dirty="0">
            <a:solidFill>
              <a:schemeClr val="accent6">
                <a:lumMod val="75000"/>
              </a:schemeClr>
            </a:solidFill>
          </a:endParaRPr>
        </a:p>
      </dsp:txBody>
      <dsp:txXfrm>
        <a:off x="770330" y="3022910"/>
        <a:ext cx="3905655" cy="1556111"/>
      </dsp:txXfrm>
    </dsp:sp>
    <dsp:sp modelId="{667C8985-A9A7-4988-9DD2-52253BB86F12}">
      <dsp:nvSpPr>
        <dsp:cNvPr id="0" name=""/>
        <dsp:cNvSpPr/>
      </dsp:nvSpPr>
      <dsp:spPr>
        <a:xfrm>
          <a:off x="455124" y="1258160"/>
          <a:ext cx="274249" cy="4156427"/>
        </a:xfrm>
        <a:custGeom>
          <a:avLst/>
          <a:gdLst/>
          <a:ahLst/>
          <a:cxnLst/>
          <a:rect l="0" t="0" r="0" b="0"/>
          <a:pathLst>
            <a:path>
              <a:moveTo>
                <a:pt x="0" y="0"/>
              </a:moveTo>
              <a:lnTo>
                <a:pt x="0" y="4156427"/>
              </a:lnTo>
              <a:lnTo>
                <a:pt x="274249" y="415642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3B4F5A-68ED-4DF7-9CA5-7771CCBC0236}">
      <dsp:nvSpPr>
        <dsp:cNvPr id="0" name=""/>
        <dsp:cNvSpPr/>
      </dsp:nvSpPr>
      <dsp:spPr>
        <a:xfrm>
          <a:off x="729374" y="4812503"/>
          <a:ext cx="3994331" cy="1204168"/>
        </a:xfrm>
        <a:prstGeom prst="roundRect">
          <a:avLst>
            <a:gd name="adj" fmla="val 10000"/>
          </a:avLst>
        </a:prstGeom>
        <a:solidFill>
          <a:schemeClr val="accent3">
            <a:alpha val="90000"/>
          </a:schemeClr>
        </a:solidFill>
        <a:ln w="10795" cap="flat" cmpd="sng" algn="ctr">
          <a:solidFill>
            <a:schemeClr val="accent3">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en-US" sz="2300" kern="1200" dirty="0"/>
            <a:t>May include manuals, handbooks, </a:t>
          </a:r>
          <a:r>
            <a:rPr lang="en-US" sz="2300" b="0" kern="1200" dirty="0">
              <a:solidFill>
                <a:schemeClr val="tx1"/>
              </a:solidFill>
            </a:rPr>
            <a:t>procedures, policies, records and templates</a:t>
          </a:r>
        </a:p>
      </dsp:txBody>
      <dsp:txXfrm>
        <a:off x="764643" y="4847772"/>
        <a:ext cx="3923793" cy="1133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7E8E2-E7D2-DC4F-9648-AEBE2AC179A5}">
      <dsp:nvSpPr>
        <dsp:cNvPr id="0" name=""/>
        <dsp:cNvSpPr/>
      </dsp:nvSpPr>
      <dsp:spPr>
        <a:xfrm>
          <a:off x="2808852" y="561695"/>
          <a:ext cx="3750133" cy="3750133"/>
        </a:xfrm>
        <a:prstGeom prst="blockArc">
          <a:avLst>
            <a:gd name="adj1" fmla="val 10800000"/>
            <a:gd name="adj2" fmla="val 16200000"/>
            <a:gd name="adj3" fmla="val 463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B7007F-6E3B-4841-AFD9-4CB5B1AC26DC}">
      <dsp:nvSpPr>
        <dsp:cNvPr id="0" name=""/>
        <dsp:cNvSpPr/>
      </dsp:nvSpPr>
      <dsp:spPr>
        <a:xfrm>
          <a:off x="2808852" y="561695"/>
          <a:ext cx="3750133" cy="3750133"/>
        </a:xfrm>
        <a:prstGeom prst="blockArc">
          <a:avLst>
            <a:gd name="adj1" fmla="val 5400000"/>
            <a:gd name="adj2" fmla="val 10800000"/>
            <a:gd name="adj3" fmla="val 463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7B302E-7524-654A-9EC4-75A36EF7D1B0}">
      <dsp:nvSpPr>
        <dsp:cNvPr id="0" name=""/>
        <dsp:cNvSpPr/>
      </dsp:nvSpPr>
      <dsp:spPr>
        <a:xfrm>
          <a:off x="2808852" y="561695"/>
          <a:ext cx="3750133" cy="3750133"/>
        </a:xfrm>
        <a:prstGeom prst="blockArc">
          <a:avLst>
            <a:gd name="adj1" fmla="val 0"/>
            <a:gd name="adj2" fmla="val 5400000"/>
            <a:gd name="adj3" fmla="val 463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352302-D38C-7740-A49D-3FAAE51A5D63}">
      <dsp:nvSpPr>
        <dsp:cNvPr id="0" name=""/>
        <dsp:cNvSpPr/>
      </dsp:nvSpPr>
      <dsp:spPr>
        <a:xfrm>
          <a:off x="2808852" y="561695"/>
          <a:ext cx="3750133" cy="3750133"/>
        </a:xfrm>
        <a:prstGeom prst="blockArc">
          <a:avLst>
            <a:gd name="adj1" fmla="val 16200000"/>
            <a:gd name="adj2" fmla="val 0"/>
            <a:gd name="adj3" fmla="val 463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36F828-161E-9E45-A672-3C26CC1BD78D}">
      <dsp:nvSpPr>
        <dsp:cNvPr id="0" name=""/>
        <dsp:cNvSpPr/>
      </dsp:nvSpPr>
      <dsp:spPr>
        <a:xfrm>
          <a:off x="3821693" y="1574537"/>
          <a:ext cx="1724450" cy="17244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CI</a:t>
          </a:r>
        </a:p>
      </dsp:txBody>
      <dsp:txXfrm>
        <a:off x="4074233" y="1827077"/>
        <a:ext cx="1219370" cy="1219370"/>
      </dsp:txXfrm>
    </dsp:sp>
    <dsp:sp modelId="{6C7F19F2-0245-C74A-90AB-D00B054BDEF5}">
      <dsp:nvSpPr>
        <dsp:cNvPr id="0" name=""/>
        <dsp:cNvSpPr/>
      </dsp:nvSpPr>
      <dsp:spPr>
        <a:xfrm>
          <a:off x="3953614" y="-125153"/>
          <a:ext cx="1460609" cy="14606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00075">
            <a:lnSpc>
              <a:spcPct val="90000"/>
            </a:lnSpc>
            <a:spcBef>
              <a:spcPct val="0"/>
            </a:spcBef>
            <a:spcAft>
              <a:spcPct val="35000"/>
            </a:spcAft>
            <a:buNone/>
          </a:pPr>
          <a:r>
            <a:rPr lang="en-US" sz="1350" kern="1200" dirty="0"/>
            <a:t>Identify Opportunities</a:t>
          </a:r>
        </a:p>
      </dsp:txBody>
      <dsp:txXfrm>
        <a:off x="4167515" y="88748"/>
        <a:ext cx="1032807" cy="1032807"/>
      </dsp:txXfrm>
    </dsp:sp>
    <dsp:sp modelId="{652B92F4-0C4D-6C40-BA72-42F74BEF36E0}">
      <dsp:nvSpPr>
        <dsp:cNvPr id="0" name=""/>
        <dsp:cNvSpPr/>
      </dsp:nvSpPr>
      <dsp:spPr>
        <a:xfrm>
          <a:off x="5785224" y="1706457"/>
          <a:ext cx="1460609" cy="14606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00075">
            <a:lnSpc>
              <a:spcPct val="90000"/>
            </a:lnSpc>
            <a:spcBef>
              <a:spcPct val="0"/>
            </a:spcBef>
            <a:spcAft>
              <a:spcPct val="35000"/>
            </a:spcAft>
            <a:buNone/>
          </a:pPr>
          <a:r>
            <a:rPr lang="en-US" sz="1350" kern="1200" dirty="0"/>
            <a:t>Plan for Improvement</a:t>
          </a:r>
        </a:p>
      </dsp:txBody>
      <dsp:txXfrm>
        <a:off x="5999125" y="1920358"/>
        <a:ext cx="1032807" cy="1032807"/>
      </dsp:txXfrm>
    </dsp:sp>
    <dsp:sp modelId="{4CDFB15B-ECFA-E441-8174-548DECC8CBD4}">
      <dsp:nvSpPr>
        <dsp:cNvPr id="0" name=""/>
        <dsp:cNvSpPr/>
      </dsp:nvSpPr>
      <dsp:spPr>
        <a:xfrm>
          <a:off x="3953614" y="3538068"/>
          <a:ext cx="1460609" cy="14606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00075">
            <a:lnSpc>
              <a:spcPct val="90000"/>
            </a:lnSpc>
            <a:spcBef>
              <a:spcPct val="0"/>
            </a:spcBef>
            <a:spcAft>
              <a:spcPct val="35000"/>
            </a:spcAft>
            <a:buNone/>
          </a:pPr>
          <a:r>
            <a:rPr lang="en-US" sz="1350" kern="1200" dirty="0"/>
            <a:t>Execute the Changes</a:t>
          </a:r>
        </a:p>
      </dsp:txBody>
      <dsp:txXfrm>
        <a:off x="4167515" y="3751969"/>
        <a:ext cx="1032807" cy="1032807"/>
      </dsp:txXfrm>
    </dsp:sp>
    <dsp:sp modelId="{EC1CE8CE-A992-CD49-9F9D-B39D4C1F6E22}">
      <dsp:nvSpPr>
        <dsp:cNvPr id="0" name=""/>
        <dsp:cNvSpPr/>
      </dsp:nvSpPr>
      <dsp:spPr>
        <a:xfrm>
          <a:off x="2122003" y="1706457"/>
          <a:ext cx="1460609" cy="14606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00075">
            <a:lnSpc>
              <a:spcPct val="90000"/>
            </a:lnSpc>
            <a:spcBef>
              <a:spcPct val="0"/>
            </a:spcBef>
            <a:spcAft>
              <a:spcPct val="35000"/>
            </a:spcAft>
            <a:buNone/>
          </a:pPr>
          <a:r>
            <a:rPr lang="en-US" sz="1350" kern="1200" dirty="0"/>
            <a:t>Measure the Results</a:t>
          </a:r>
        </a:p>
      </dsp:txBody>
      <dsp:txXfrm>
        <a:off x="2335904" y="1920358"/>
        <a:ext cx="1032807" cy="10328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219CF-85E9-C149-9F3F-E10591CF6E15}">
      <dsp:nvSpPr>
        <dsp:cNvPr id="0" name=""/>
        <dsp:cNvSpPr/>
      </dsp:nvSpPr>
      <dsp:spPr>
        <a:xfrm>
          <a:off x="2641511" y="613222"/>
          <a:ext cx="4084814" cy="4084814"/>
        </a:xfrm>
        <a:prstGeom prst="blockArc">
          <a:avLst>
            <a:gd name="adj1" fmla="val 11880000"/>
            <a:gd name="adj2" fmla="val 16200000"/>
            <a:gd name="adj3" fmla="val 4639"/>
          </a:avLst>
        </a:prstGeom>
        <a:solidFill>
          <a:schemeClr val="accent5">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EC6346-7F37-2946-AD6C-980086401056}">
      <dsp:nvSpPr>
        <dsp:cNvPr id="0" name=""/>
        <dsp:cNvSpPr/>
      </dsp:nvSpPr>
      <dsp:spPr>
        <a:xfrm>
          <a:off x="2641511" y="613222"/>
          <a:ext cx="4084814" cy="4084814"/>
        </a:xfrm>
        <a:prstGeom prst="blockArc">
          <a:avLst>
            <a:gd name="adj1" fmla="val 7560000"/>
            <a:gd name="adj2" fmla="val 11880000"/>
            <a:gd name="adj3" fmla="val 4639"/>
          </a:avLst>
        </a:prstGeom>
        <a:solidFill>
          <a:schemeClr val="accent5">
            <a:shade val="90000"/>
            <a:hueOff val="263186"/>
            <a:satOff val="-2411"/>
            <a:lumOff val="208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6FDF23-8358-CA4A-AA25-28AE188FD936}">
      <dsp:nvSpPr>
        <dsp:cNvPr id="0" name=""/>
        <dsp:cNvSpPr/>
      </dsp:nvSpPr>
      <dsp:spPr>
        <a:xfrm>
          <a:off x="2641511" y="613222"/>
          <a:ext cx="4084814" cy="4084814"/>
        </a:xfrm>
        <a:prstGeom prst="blockArc">
          <a:avLst>
            <a:gd name="adj1" fmla="val 3240000"/>
            <a:gd name="adj2" fmla="val 7560000"/>
            <a:gd name="adj3" fmla="val 4639"/>
          </a:avLst>
        </a:prstGeom>
        <a:solidFill>
          <a:schemeClr val="accent5">
            <a:shade val="90000"/>
            <a:hueOff val="175458"/>
            <a:satOff val="-1607"/>
            <a:lumOff val="138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E59F3E-149A-244D-868D-3E869BED5619}">
      <dsp:nvSpPr>
        <dsp:cNvPr id="0" name=""/>
        <dsp:cNvSpPr/>
      </dsp:nvSpPr>
      <dsp:spPr>
        <a:xfrm>
          <a:off x="2641511" y="613222"/>
          <a:ext cx="4084814" cy="4084814"/>
        </a:xfrm>
        <a:prstGeom prst="blockArc">
          <a:avLst>
            <a:gd name="adj1" fmla="val 20520000"/>
            <a:gd name="adj2" fmla="val 3240000"/>
            <a:gd name="adj3" fmla="val 4639"/>
          </a:avLst>
        </a:prstGeom>
        <a:solidFill>
          <a:schemeClr val="accent5">
            <a:shade val="90000"/>
            <a:hueOff val="87729"/>
            <a:satOff val="-804"/>
            <a:lumOff val="69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A9E2D5-A2C7-EB40-91D8-90F666541D58}">
      <dsp:nvSpPr>
        <dsp:cNvPr id="0" name=""/>
        <dsp:cNvSpPr/>
      </dsp:nvSpPr>
      <dsp:spPr>
        <a:xfrm>
          <a:off x="2641511" y="613222"/>
          <a:ext cx="4084814" cy="4084814"/>
        </a:xfrm>
        <a:prstGeom prst="blockArc">
          <a:avLst>
            <a:gd name="adj1" fmla="val 16200000"/>
            <a:gd name="adj2" fmla="val 20520000"/>
            <a:gd name="adj3" fmla="val 4639"/>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131EDB-A732-8A42-A7E7-22D8A74B4FCD}">
      <dsp:nvSpPr>
        <dsp:cNvPr id="0" name=""/>
        <dsp:cNvSpPr/>
      </dsp:nvSpPr>
      <dsp:spPr>
        <a:xfrm>
          <a:off x="3743933" y="1715644"/>
          <a:ext cx="1879971" cy="1879971"/>
        </a:xfrm>
        <a:prstGeom prst="ellipse">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Customer Dissatisfaction &amp; Failure to Recover Costs</a:t>
          </a:r>
        </a:p>
      </dsp:txBody>
      <dsp:txXfrm>
        <a:off x="4019248" y="1990959"/>
        <a:ext cx="1329341" cy="1329341"/>
      </dsp:txXfrm>
    </dsp:sp>
    <dsp:sp modelId="{E79B7471-5C80-F644-9A4A-40991824EA01}">
      <dsp:nvSpPr>
        <dsp:cNvPr id="0" name=""/>
        <dsp:cNvSpPr/>
      </dsp:nvSpPr>
      <dsp:spPr>
        <a:xfrm>
          <a:off x="4025929" y="2607"/>
          <a:ext cx="1315979" cy="1315979"/>
        </a:xfrm>
        <a:prstGeom prst="ellipse">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New Management Structure</a:t>
          </a:r>
        </a:p>
      </dsp:txBody>
      <dsp:txXfrm>
        <a:off x="4218650" y="195328"/>
        <a:ext cx="930537" cy="930537"/>
      </dsp:txXfrm>
    </dsp:sp>
    <dsp:sp modelId="{6A594FE8-A9CB-B44F-9911-767601B09CEC}">
      <dsp:nvSpPr>
        <dsp:cNvPr id="0" name=""/>
        <dsp:cNvSpPr/>
      </dsp:nvSpPr>
      <dsp:spPr>
        <a:xfrm>
          <a:off x="5923317" y="1381141"/>
          <a:ext cx="1315979" cy="1315979"/>
        </a:xfrm>
        <a:prstGeom prst="ellipse">
          <a:avLst/>
        </a:prstGeom>
        <a:solidFill>
          <a:schemeClr val="accent5">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Slow Delivery</a:t>
          </a:r>
        </a:p>
      </dsp:txBody>
      <dsp:txXfrm>
        <a:off x="6116038" y="1573862"/>
        <a:ext cx="930537" cy="930537"/>
      </dsp:txXfrm>
    </dsp:sp>
    <dsp:sp modelId="{E5FCDF4D-EE95-D74A-B5A7-B54600CB7431}">
      <dsp:nvSpPr>
        <dsp:cNvPr id="0" name=""/>
        <dsp:cNvSpPr/>
      </dsp:nvSpPr>
      <dsp:spPr>
        <a:xfrm>
          <a:off x="5198579" y="3611654"/>
          <a:ext cx="1315979" cy="1315979"/>
        </a:xfrm>
        <a:prstGeom prst="ellipse">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Poor Quality</a:t>
          </a:r>
        </a:p>
      </dsp:txBody>
      <dsp:txXfrm>
        <a:off x="5391300" y="3804375"/>
        <a:ext cx="930537" cy="930537"/>
      </dsp:txXfrm>
    </dsp:sp>
    <dsp:sp modelId="{BE2F3EE0-7E52-E749-98B1-90C81896BDB0}">
      <dsp:nvSpPr>
        <dsp:cNvPr id="0" name=""/>
        <dsp:cNvSpPr/>
      </dsp:nvSpPr>
      <dsp:spPr>
        <a:xfrm>
          <a:off x="2853278" y="3611654"/>
          <a:ext cx="1315979" cy="1315979"/>
        </a:xfrm>
        <a:prstGeom prst="ellipse">
          <a:avLst/>
        </a:prstGeom>
        <a:solidFill>
          <a:schemeClr val="accent5">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Errors and Non-conformances</a:t>
          </a:r>
        </a:p>
      </dsp:txBody>
      <dsp:txXfrm>
        <a:off x="3045999" y="3804375"/>
        <a:ext cx="930537" cy="930537"/>
      </dsp:txXfrm>
    </dsp:sp>
    <dsp:sp modelId="{F63A62BF-BEB3-DF4F-AC75-F0D835D3C81B}">
      <dsp:nvSpPr>
        <dsp:cNvPr id="0" name=""/>
        <dsp:cNvSpPr/>
      </dsp:nvSpPr>
      <dsp:spPr>
        <a:xfrm>
          <a:off x="2128540" y="1381141"/>
          <a:ext cx="1315979" cy="1315979"/>
        </a:xfrm>
        <a:prstGeom prst="ellipse">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Resistance to Change</a:t>
          </a:r>
        </a:p>
      </dsp:txBody>
      <dsp:txXfrm>
        <a:off x="2321261" y="1573862"/>
        <a:ext cx="930537" cy="930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99AFC-DA2E-EA49-8733-7CAB0EA931D5}">
      <dsp:nvSpPr>
        <dsp:cNvPr id="0" name=""/>
        <dsp:cNvSpPr/>
      </dsp:nvSpPr>
      <dsp:spPr>
        <a:xfrm>
          <a:off x="1294314" y="1669"/>
          <a:ext cx="2808521" cy="1123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Discovery</a:t>
          </a:r>
        </a:p>
      </dsp:txBody>
      <dsp:txXfrm>
        <a:off x="1856018" y="1669"/>
        <a:ext cx="1685113" cy="1123408"/>
      </dsp:txXfrm>
    </dsp:sp>
    <dsp:sp modelId="{345E1427-3700-8741-8E5E-6534491C3860}">
      <dsp:nvSpPr>
        <dsp:cNvPr id="0" name=""/>
        <dsp:cNvSpPr/>
      </dsp:nvSpPr>
      <dsp:spPr>
        <a:xfrm>
          <a:off x="3737728" y="97159"/>
          <a:ext cx="2331073" cy="9324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Structured Interviews</a:t>
          </a:r>
        </a:p>
      </dsp:txBody>
      <dsp:txXfrm>
        <a:off x="4203943" y="97159"/>
        <a:ext cx="1398644" cy="932429"/>
      </dsp:txXfrm>
    </dsp:sp>
    <dsp:sp modelId="{07BDA363-7FB2-3943-939B-E77188DF1728}">
      <dsp:nvSpPr>
        <dsp:cNvPr id="0" name=""/>
        <dsp:cNvSpPr/>
      </dsp:nvSpPr>
      <dsp:spPr>
        <a:xfrm>
          <a:off x="5742450" y="97159"/>
          <a:ext cx="2331073" cy="9324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Staff and customers</a:t>
          </a:r>
        </a:p>
      </dsp:txBody>
      <dsp:txXfrm>
        <a:off x="6208665" y="97159"/>
        <a:ext cx="1398644" cy="932429"/>
      </dsp:txXfrm>
    </dsp:sp>
    <dsp:sp modelId="{E9788207-C9C3-734A-A447-4E0A5B800CFA}">
      <dsp:nvSpPr>
        <dsp:cNvPr id="0" name=""/>
        <dsp:cNvSpPr/>
      </dsp:nvSpPr>
      <dsp:spPr>
        <a:xfrm>
          <a:off x="1294314" y="1282355"/>
          <a:ext cx="2808521" cy="1123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Process Mapping</a:t>
          </a:r>
        </a:p>
      </dsp:txBody>
      <dsp:txXfrm>
        <a:off x="1856018" y="1282355"/>
        <a:ext cx="1685113" cy="1123408"/>
      </dsp:txXfrm>
    </dsp:sp>
    <dsp:sp modelId="{F39E6EEF-4445-9F4A-988F-5BCC5232E11B}">
      <dsp:nvSpPr>
        <dsp:cNvPr id="0" name=""/>
        <dsp:cNvSpPr/>
      </dsp:nvSpPr>
      <dsp:spPr>
        <a:xfrm>
          <a:off x="3737728" y="1377845"/>
          <a:ext cx="2331073" cy="9324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Functional area presentations</a:t>
          </a:r>
        </a:p>
      </dsp:txBody>
      <dsp:txXfrm>
        <a:off x="4203943" y="1377845"/>
        <a:ext cx="1398644" cy="932429"/>
      </dsp:txXfrm>
    </dsp:sp>
    <dsp:sp modelId="{80318E4A-EF52-714E-BB16-B55670A94905}">
      <dsp:nvSpPr>
        <dsp:cNvPr id="0" name=""/>
        <dsp:cNvSpPr/>
      </dsp:nvSpPr>
      <dsp:spPr>
        <a:xfrm>
          <a:off x="5742450" y="1377845"/>
          <a:ext cx="2331073" cy="9324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Functional area mapping</a:t>
          </a:r>
        </a:p>
      </dsp:txBody>
      <dsp:txXfrm>
        <a:off x="6208665" y="1377845"/>
        <a:ext cx="1398644" cy="932429"/>
      </dsp:txXfrm>
    </dsp:sp>
    <dsp:sp modelId="{2F46FE98-4204-8E49-9E1C-154B3055D877}">
      <dsp:nvSpPr>
        <dsp:cNvPr id="0" name=""/>
        <dsp:cNvSpPr/>
      </dsp:nvSpPr>
      <dsp:spPr>
        <a:xfrm>
          <a:off x="1294314" y="2563041"/>
          <a:ext cx="2808521" cy="1123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Training</a:t>
          </a:r>
        </a:p>
      </dsp:txBody>
      <dsp:txXfrm>
        <a:off x="1856018" y="2563041"/>
        <a:ext cx="1685113" cy="1123408"/>
      </dsp:txXfrm>
    </dsp:sp>
    <dsp:sp modelId="{EF57A57D-F43F-0542-94E6-106DCB8A43DF}">
      <dsp:nvSpPr>
        <dsp:cNvPr id="0" name=""/>
        <dsp:cNvSpPr/>
      </dsp:nvSpPr>
      <dsp:spPr>
        <a:xfrm>
          <a:off x="3737728" y="2658531"/>
          <a:ext cx="2331073" cy="9324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QMS, SOPs, customer service</a:t>
          </a:r>
        </a:p>
      </dsp:txBody>
      <dsp:txXfrm>
        <a:off x="4203943" y="2658531"/>
        <a:ext cx="1398644" cy="932429"/>
      </dsp:txXfrm>
    </dsp:sp>
    <dsp:sp modelId="{F08FAFB3-E033-FF4B-A0C1-62161BA73B64}">
      <dsp:nvSpPr>
        <dsp:cNvPr id="0" name=""/>
        <dsp:cNvSpPr/>
      </dsp:nvSpPr>
      <dsp:spPr>
        <a:xfrm>
          <a:off x="5742450" y="2658531"/>
          <a:ext cx="2331073" cy="9324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Communication</a:t>
          </a:r>
        </a:p>
        <a:p>
          <a:pPr marL="0" lvl="0" indent="0" algn="ctr" defTabSz="711200">
            <a:lnSpc>
              <a:spcPct val="90000"/>
            </a:lnSpc>
            <a:spcBef>
              <a:spcPct val="0"/>
            </a:spcBef>
            <a:spcAft>
              <a:spcPct val="35000"/>
            </a:spcAft>
            <a:buNone/>
          </a:pPr>
          <a:r>
            <a:rPr lang="en-US" sz="1600" kern="1200" dirty="0"/>
            <a:t>Performance </a:t>
          </a:r>
          <a:r>
            <a:rPr lang="en-US" sz="1600" kern="1200" dirty="0" err="1"/>
            <a:t>Mngmt</a:t>
          </a:r>
          <a:endParaRPr lang="en-US" sz="1600" kern="1200" dirty="0"/>
        </a:p>
      </dsp:txBody>
      <dsp:txXfrm>
        <a:off x="6208665" y="2658531"/>
        <a:ext cx="1398644" cy="932429"/>
      </dsp:txXfrm>
    </dsp:sp>
    <dsp:sp modelId="{B1013109-0132-4C49-9EA7-8A6501F5B30C}">
      <dsp:nvSpPr>
        <dsp:cNvPr id="0" name=""/>
        <dsp:cNvSpPr/>
      </dsp:nvSpPr>
      <dsp:spPr>
        <a:xfrm>
          <a:off x="1294314" y="3843727"/>
          <a:ext cx="2808521" cy="1123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SOPs and QMS</a:t>
          </a:r>
        </a:p>
      </dsp:txBody>
      <dsp:txXfrm>
        <a:off x="1856018" y="3843727"/>
        <a:ext cx="1685113" cy="1123408"/>
      </dsp:txXfrm>
    </dsp:sp>
    <dsp:sp modelId="{2E6CAF64-433D-5149-B116-5B0785B71C7D}">
      <dsp:nvSpPr>
        <dsp:cNvPr id="0" name=""/>
        <dsp:cNvSpPr/>
      </dsp:nvSpPr>
      <dsp:spPr>
        <a:xfrm>
          <a:off x="3737728" y="3939217"/>
          <a:ext cx="2331073" cy="9324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SOP drafting and training</a:t>
          </a:r>
        </a:p>
      </dsp:txBody>
      <dsp:txXfrm>
        <a:off x="4203943" y="3939217"/>
        <a:ext cx="1398644" cy="932429"/>
      </dsp:txXfrm>
    </dsp:sp>
    <dsp:sp modelId="{8F58ACDD-8B79-6542-8D73-E3E8102F8607}">
      <dsp:nvSpPr>
        <dsp:cNvPr id="0" name=""/>
        <dsp:cNvSpPr/>
      </dsp:nvSpPr>
      <dsp:spPr>
        <a:xfrm>
          <a:off x="5742450" y="3939217"/>
          <a:ext cx="2331073" cy="93242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Quality audit training</a:t>
          </a:r>
        </a:p>
      </dsp:txBody>
      <dsp:txXfrm>
        <a:off x="6208665" y="3939217"/>
        <a:ext cx="1398644" cy="9324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D4AF0-BEAD-6649-A3AB-F70FEBF18CB9}">
      <dsp:nvSpPr>
        <dsp:cNvPr id="0" name=""/>
        <dsp:cNvSpPr/>
      </dsp:nvSpPr>
      <dsp:spPr>
        <a:xfrm>
          <a:off x="23" y="3266906"/>
          <a:ext cx="2130743" cy="21307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7262" tIns="17780" rIns="117262" bIns="17780" numCol="1" spcCol="1270" anchor="ctr" anchorCtr="0">
          <a:noAutofit/>
        </a:bodyPr>
        <a:lstStyle/>
        <a:p>
          <a:pPr marL="0" lvl="0" indent="0" algn="ctr" defTabSz="622300">
            <a:lnSpc>
              <a:spcPct val="90000"/>
            </a:lnSpc>
            <a:spcBef>
              <a:spcPct val="0"/>
            </a:spcBef>
            <a:spcAft>
              <a:spcPct val="35000"/>
            </a:spcAft>
            <a:buNone/>
          </a:pPr>
          <a:r>
            <a:rPr lang="en-US" sz="1400" kern="1200" dirty="0"/>
            <a:t>Agree on problem and desired outcomes</a:t>
          </a:r>
        </a:p>
      </dsp:txBody>
      <dsp:txXfrm>
        <a:off x="312063" y="3578946"/>
        <a:ext cx="1506663" cy="1506663"/>
      </dsp:txXfrm>
    </dsp:sp>
    <dsp:sp modelId="{CCB15FCA-8365-844C-AB78-034FFFC120FC}">
      <dsp:nvSpPr>
        <dsp:cNvPr id="0" name=""/>
        <dsp:cNvSpPr/>
      </dsp:nvSpPr>
      <dsp:spPr>
        <a:xfrm>
          <a:off x="1704618" y="3266906"/>
          <a:ext cx="2130743" cy="21307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7262" tIns="17780" rIns="117262"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Conduct RCA using best tool</a:t>
          </a:r>
        </a:p>
      </dsp:txBody>
      <dsp:txXfrm>
        <a:off x="2016658" y="3578946"/>
        <a:ext cx="1506663" cy="1506663"/>
      </dsp:txXfrm>
    </dsp:sp>
    <dsp:sp modelId="{265E679A-090E-D64B-83E1-A4778849ACFE}">
      <dsp:nvSpPr>
        <dsp:cNvPr id="0" name=""/>
        <dsp:cNvSpPr/>
      </dsp:nvSpPr>
      <dsp:spPr>
        <a:xfrm>
          <a:off x="3409213" y="3266906"/>
          <a:ext cx="2130743" cy="21307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7262" tIns="17780" rIns="117262" bIns="17780" numCol="1" spcCol="1270" anchor="ctr" anchorCtr="0">
          <a:noAutofit/>
        </a:bodyPr>
        <a:lstStyle/>
        <a:p>
          <a:pPr marL="0" lvl="0" indent="0" algn="ctr" defTabSz="622300">
            <a:lnSpc>
              <a:spcPct val="90000"/>
            </a:lnSpc>
            <a:spcBef>
              <a:spcPct val="0"/>
            </a:spcBef>
            <a:spcAft>
              <a:spcPct val="35000"/>
            </a:spcAft>
            <a:buNone/>
          </a:pPr>
          <a:r>
            <a:rPr lang="en-US" sz="1400" kern="1200" dirty="0"/>
            <a:t>Identify root cause</a:t>
          </a:r>
        </a:p>
      </dsp:txBody>
      <dsp:txXfrm>
        <a:off x="3721253" y="3578946"/>
        <a:ext cx="1506663" cy="1506663"/>
      </dsp:txXfrm>
    </dsp:sp>
    <dsp:sp modelId="{C5F12762-A523-A54B-BC87-282C541E86CF}">
      <dsp:nvSpPr>
        <dsp:cNvPr id="0" name=""/>
        <dsp:cNvSpPr/>
      </dsp:nvSpPr>
      <dsp:spPr>
        <a:xfrm>
          <a:off x="5113808" y="3266906"/>
          <a:ext cx="2130743" cy="21307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7262" tIns="17780" rIns="117262" bIns="17780" numCol="1" spcCol="1270" anchor="ctr" anchorCtr="0">
          <a:noAutofit/>
        </a:bodyPr>
        <a:lstStyle/>
        <a:p>
          <a:pPr marL="0" lvl="0" indent="0" algn="ctr" defTabSz="622300">
            <a:lnSpc>
              <a:spcPct val="90000"/>
            </a:lnSpc>
            <a:spcBef>
              <a:spcPct val="0"/>
            </a:spcBef>
            <a:spcAft>
              <a:spcPct val="35000"/>
            </a:spcAft>
            <a:buNone/>
          </a:pPr>
          <a:r>
            <a:rPr lang="en-US" sz="1400" kern="1200" dirty="0"/>
            <a:t>Agree on mitigation strategy</a:t>
          </a:r>
        </a:p>
      </dsp:txBody>
      <dsp:txXfrm>
        <a:off x="5425848" y="3578946"/>
        <a:ext cx="1506663" cy="1506663"/>
      </dsp:txXfrm>
    </dsp:sp>
    <dsp:sp modelId="{67486D9B-E42D-5347-A48E-1F88C9BA5FD5}">
      <dsp:nvSpPr>
        <dsp:cNvPr id="0" name=""/>
        <dsp:cNvSpPr/>
      </dsp:nvSpPr>
      <dsp:spPr>
        <a:xfrm>
          <a:off x="6820566" y="3262559"/>
          <a:ext cx="2130743" cy="21307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7262" tIns="17780" rIns="117262" bIns="17780" numCol="1" spcCol="1270" anchor="ctr" anchorCtr="0">
          <a:noAutofit/>
        </a:bodyPr>
        <a:lstStyle/>
        <a:p>
          <a:pPr marL="0" lvl="0" indent="0" algn="ctr" defTabSz="622300">
            <a:lnSpc>
              <a:spcPct val="90000"/>
            </a:lnSpc>
            <a:spcBef>
              <a:spcPct val="0"/>
            </a:spcBef>
            <a:spcAft>
              <a:spcPct val="35000"/>
            </a:spcAft>
            <a:buNone/>
          </a:pPr>
          <a:r>
            <a:rPr lang="en-US" sz="1400" kern="1200" dirty="0"/>
            <a:t>Assign/complete action items, follow up with customer, document</a:t>
          </a:r>
        </a:p>
      </dsp:txBody>
      <dsp:txXfrm>
        <a:off x="7132606" y="3574599"/>
        <a:ext cx="1506663" cy="15066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57230-39D3-2A4F-9886-64518C42A9A9}">
      <dsp:nvSpPr>
        <dsp:cNvPr id="0" name=""/>
        <dsp:cNvSpPr/>
      </dsp:nvSpPr>
      <dsp:spPr>
        <a:xfrm>
          <a:off x="3122612" y="0"/>
          <a:ext cx="3122612" cy="1467379"/>
        </a:xfrm>
        <a:prstGeom prst="trapezoid">
          <a:avLst>
            <a:gd name="adj" fmla="val 10640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Rigor &amp; Reproducibility</a:t>
          </a:r>
        </a:p>
      </dsp:txBody>
      <dsp:txXfrm>
        <a:off x="3122612" y="0"/>
        <a:ext cx="3122612" cy="1467379"/>
      </dsp:txXfrm>
    </dsp:sp>
    <dsp:sp modelId="{0D12203F-08F4-0747-8312-04D2B2402145}">
      <dsp:nvSpPr>
        <dsp:cNvPr id="0" name=""/>
        <dsp:cNvSpPr/>
      </dsp:nvSpPr>
      <dsp:spPr>
        <a:xfrm>
          <a:off x="1561306" y="1467379"/>
          <a:ext cx="6245225" cy="1467379"/>
        </a:xfrm>
        <a:prstGeom prst="trapezoid">
          <a:avLst>
            <a:gd name="adj" fmla="val 10640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Improvement &amp; Control</a:t>
          </a:r>
        </a:p>
      </dsp:txBody>
      <dsp:txXfrm>
        <a:off x="2654220" y="1467379"/>
        <a:ext cx="4059396" cy="1467379"/>
      </dsp:txXfrm>
    </dsp:sp>
    <dsp:sp modelId="{D7BDD23A-1DFD-3A4E-B453-D1A2FB84BD6E}">
      <dsp:nvSpPr>
        <dsp:cNvPr id="0" name=""/>
        <dsp:cNvSpPr/>
      </dsp:nvSpPr>
      <dsp:spPr>
        <a:xfrm>
          <a:off x="0" y="2934758"/>
          <a:ext cx="9367838" cy="1467379"/>
        </a:xfrm>
        <a:prstGeom prst="trapezoid">
          <a:avLst>
            <a:gd name="adj" fmla="val 10640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Quality Management System</a:t>
          </a:r>
        </a:p>
      </dsp:txBody>
      <dsp:txXfrm>
        <a:off x="1639371" y="2934758"/>
        <a:ext cx="6089094" cy="1467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drawing1.xml><?xml version="1.0" encoding="utf-8"?>
<c:userShapes xmlns:c="http://schemas.openxmlformats.org/drawingml/2006/chart">
  <cdr:relSizeAnchor xmlns:cdr="http://schemas.openxmlformats.org/drawingml/2006/chartDrawing">
    <cdr:from>
      <cdr:x>0.27433</cdr:x>
      <cdr:y>0.30376</cdr:y>
    </cdr:from>
    <cdr:to>
      <cdr:x>0.74576</cdr:x>
      <cdr:y>0.78438</cdr:y>
    </cdr:to>
    <cdr:grpSp>
      <cdr:nvGrpSpPr>
        <cdr:cNvPr id="5" name="Group 4">
          <a:extLst xmlns:a="http://schemas.openxmlformats.org/drawingml/2006/main">
            <a:ext uri="{FF2B5EF4-FFF2-40B4-BE49-F238E27FC236}">
              <a16:creationId xmlns:a16="http://schemas.microsoft.com/office/drawing/2014/main" id="{5DB37FE5-3F3C-472F-BAAB-11A256EA8799}"/>
            </a:ext>
          </a:extLst>
        </cdr:cNvPr>
        <cdr:cNvGrpSpPr/>
      </cdr:nvGrpSpPr>
      <cdr:grpSpPr>
        <a:xfrm xmlns:a="http://schemas.openxmlformats.org/drawingml/2006/main">
          <a:off x="1379660" y="1033134"/>
          <a:ext cx="2370916" cy="1634661"/>
          <a:chOff x="2237359" y="1645963"/>
          <a:chExt cx="3567089" cy="2604353"/>
        </a:xfrm>
      </cdr:grpSpPr>
      <cdr:sp macro="" textlink="">
        <cdr:nvSpPr>
          <cdr:cNvPr id="2" name="TextBox 1">
            <a:extLst xmlns:a="http://schemas.openxmlformats.org/drawingml/2006/main">
              <a:ext uri="{FF2B5EF4-FFF2-40B4-BE49-F238E27FC236}">
                <a16:creationId xmlns:a16="http://schemas.microsoft.com/office/drawing/2014/main" id="{39789A16-FC33-4279-9A9B-C25DEA1D9111}"/>
              </a:ext>
            </a:extLst>
          </cdr:cNvPr>
          <cdr:cNvSpPr txBox="1"/>
        </cdr:nvSpPr>
        <cdr:spPr>
          <a:xfrm xmlns:a="http://schemas.openxmlformats.org/drawingml/2006/main">
            <a:off x="3985953" y="2802723"/>
            <a:ext cx="1818495" cy="14475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tx1">
                    <a:lumMod val="75000"/>
                    <a:lumOff val="25000"/>
                  </a:schemeClr>
                </a:solidFill>
              </a:rPr>
              <a:t>62 Pre-</a:t>
            </a:r>
          </a:p>
        </cdr:txBody>
      </cdr:sp>
      <cdr:sp macro="" textlink="">
        <cdr:nvSpPr>
          <cdr:cNvPr id="3" name="TextBox 2">
            <a:extLst xmlns:a="http://schemas.openxmlformats.org/drawingml/2006/main">
              <a:ext uri="{FF2B5EF4-FFF2-40B4-BE49-F238E27FC236}">
                <a16:creationId xmlns:a16="http://schemas.microsoft.com/office/drawing/2014/main" id="{69D8C895-DF92-4A1E-BAF8-70E6FCC36199}"/>
              </a:ext>
            </a:extLst>
          </cdr:cNvPr>
          <cdr:cNvSpPr txBox="1"/>
        </cdr:nvSpPr>
        <cdr:spPr>
          <a:xfrm xmlns:a="http://schemas.openxmlformats.org/drawingml/2006/main">
            <a:off x="2323497" y="1645963"/>
            <a:ext cx="1901448"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tx1">
                    <a:lumMod val="75000"/>
                    <a:lumOff val="25000"/>
                  </a:schemeClr>
                </a:solidFill>
              </a:rPr>
              <a:t>23 Post</a:t>
            </a:r>
          </a:p>
        </cdr:txBody>
      </cdr:sp>
      <cdr:sp macro="" textlink="">
        <cdr:nvSpPr>
          <cdr:cNvPr id="4" name="TextBox 3">
            <a:extLst xmlns:a="http://schemas.openxmlformats.org/drawingml/2006/main">
              <a:ext uri="{FF2B5EF4-FFF2-40B4-BE49-F238E27FC236}">
                <a16:creationId xmlns:a16="http://schemas.microsoft.com/office/drawing/2014/main" id="{62BF503D-5D77-4E8D-AEB8-34DB7DF81443}"/>
              </a:ext>
            </a:extLst>
          </cdr:cNvPr>
          <cdr:cNvSpPr txBox="1"/>
        </cdr:nvSpPr>
        <cdr:spPr>
          <a:xfrm xmlns:a="http://schemas.openxmlformats.org/drawingml/2006/main">
            <a:off x="2237359" y="2709332"/>
            <a:ext cx="1887684" cy="9486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tx1">
                    <a:lumMod val="75000"/>
                    <a:lumOff val="25000"/>
                  </a:schemeClr>
                </a:solidFill>
              </a:rPr>
              <a:t>15 A</a:t>
            </a:r>
          </a:p>
          <a:p xmlns:a="http://schemas.openxmlformats.org/drawingml/2006/main">
            <a:endParaRPr lang="en-US" sz="2400" dirty="0">
              <a:solidFill>
                <a:schemeClr val="bg1"/>
              </a:solidFill>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EE00CA-451E-DE4B-BAB0-EF3E590F06DA}" type="datetimeFigureOut">
              <a:rPr lang="en-US" smtClean="0"/>
              <a:t>3/1/20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B77144-2E57-EE40-8FAC-9ECC7FC0BBEF}" type="slidenum">
              <a:rPr lang="en-US" smtClean="0"/>
              <a:t>‹#›</a:t>
            </a:fld>
            <a:endParaRPr lang="en-US"/>
          </a:p>
        </p:txBody>
      </p:sp>
    </p:spTree>
    <p:extLst>
      <p:ext uri="{BB962C8B-B14F-4D97-AF65-F5344CB8AC3E}">
        <p14:creationId xmlns:p14="http://schemas.microsoft.com/office/powerpoint/2010/main" val="1326523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932FF-8374-EA43-82FA-37A337C08B2C}" type="datetimeFigureOut">
              <a:rPr lang="en-US" smtClean="0"/>
              <a:t>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6C9CF-1082-FC40-B484-375C513AF189}" type="slidenum">
              <a:rPr lang="en-US" smtClean="0"/>
              <a:t>‹#›</a:t>
            </a:fld>
            <a:endParaRPr lang="en-US"/>
          </a:p>
        </p:txBody>
      </p:sp>
    </p:spTree>
    <p:extLst>
      <p:ext uri="{BB962C8B-B14F-4D97-AF65-F5344CB8AC3E}">
        <p14:creationId xmlns:p14="http://schemas.microsoft.com/office/powerpoint/2010/main" val="154370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E0653-2493-4DE2-AC1C-A48C5B82B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6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 the different between Form versus batch record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43E3E-74BB-A845-9079-B127BCAAC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82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-Incremental is small tweaks (on the fly)</a:t>
            </a:r>
          </a:p>
          <a:p>
            <a:r>
              <a:rPr lang="en-US" dirty="0"/>
              <a:t>-Breakthrough – team effort, many changes to current processes</a:t>
            </a:r>
          </a:p>
        </p:txBody>
      </p:sp>
      <p:sp>
        <p:nvSpPr>
          <p:cNvPr id="4" name="Slide Number Placeholder 3"/>
          <p:cNvSpPr>
            <a:spLocks noGrp="1"/>
          </p:cNvSpPr>
          <p:nvPr>
            <p:ph type="sldNum" sz="quarter" idx="5"/>
          </p:nvPr>
        </p:nvSpPr>
        <p:spPr/>
        <p:txBody>
          <a:bodyPr/>
          <a:lstStyle/>
          <a:p>
            <a:fld id="{E763DA0A-7253-3542-B336-E9EFFBEA6BAE}" type="slidenum">
              <a:rPr lang="en-US" smtClean="0"/>
              <a:t>39</a:t>
            </a:fld>
            <a:endParaRPr lang="en-US"/>
          </a:p>
        </p:txBody>
      </p:sp>
    </p:spTree>
    <p:extLst>
      <p:ext uri="{BB962C8B-B14F-4D97-AF65-F5344CB8AC3E}">
        <p14:creationId xmlns:p14="http://schemas.microsoft.com/office/powerpoint/2010/main" val="163866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Lean </a:t>
            </a:r>
            <a:r>
              <a:rPr lang="en-US" dirty="0" err="1"/>
              <a:t>Mngmt</a:t>
            </a:r>
            <a:r>
              <a:rPr lang="en-US" dirty="0"/>
              <a:t> – Eli Whitney came up with idea of interchangeable parts and Henry Ford expanded into wider production.  Toyota perfected lean </a:t>
            </a:r>
          </a:p>
          <a:p>
            <a:r>
              <a:rPr lang="en-US" dirty="0"/>
              <a:t>Six Sigma – 1987 at Motorola – methodology</a:t>
            </a:r>
          </a:p>
          <a:p>
            <a:r>
              <a:rPr lang="en-US" dirty="0"/>
              <a:t>TQM pioneered by US Navy in 1984, spread throughout US govt/DOD</a:t>
            </a:r>
          </a:p>
          <a:p>
            <a:r>
              <a:rPr lang="en-US" dirty="0"/>
              <a:t>Kaizen and poka-yoke (1960s Toyota) </a:t>
            </a:r>
          </a:p>
          <a:p>
            <a:r>
              <a:rPr lang="en-US" dirty="0"/>
              <a:t>DOE used more in natural sciences, engineering, social sciences (randomization, statistical replication, multi-factorial)</a:t>
            </a:r>
          </a:p>
          <a:p>
            <a:endParaRPr lang="en-US" dirty="0"/>
          </a:p>
        </p:txBody>
      </p:sp>
      <p:sp>
        <p:nvSpPr>
          <p:cNvPr id="4" name="Slide Number Placeholder 3"/>
          <p:cNvSpPr>
            <a:spLocks noGrp="1"/>
          </p:cNvSpPr>
          <p:nvPr>
            <p:ph type="sldNum" sz="quarter" idx="5"/>
          </p:nvPr>
        </p:nvSpPr>
        <p:spPr/>
        <p:txBody>
          <a:bodyPr/>
          <a:lstStyle/>
          <a:p>
            <a:fld id="{E763DA0A-7253-3542-B336-E9EFFBEA6BAE}" type="slidenum">
              <a:rPr lang="en-US" smtClean="0"/>
              <a:t>40</a:t>
            </a:fld>
            <a:endParaRPr lang="en-US"/>
          </a:p>
        </p:txBody>
      </p:sp>
    </p:spTree>
    <p:extLst>
      <p:ext uri="{BB962C8B-B14F-4D97-AF65-F5344CB8AC3E}">
        <p14:creationId xmlns:p14="http://schemas.microsoft.com/office/powerpoint/2010/main" val="3264425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EAFB7C6-88FC-8A43-ADD9-307B7B29EA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AF10A07-D11E-C647-87BB-6035C197FA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5363" name="Slide Number Placeholder 3">
            <a:extLst>
              <a:ext uri="{FF2B5EF4-FFF2-40B4-BE49-F238E27FC236}">
                <a16:creationId xmlns:a16="http://schemas.microsoft.com/office/drawing/2014/main" id="{0631B795-D8C4-3645-BCDD-09E535C71E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533E29-282E-8540-9E68-C2CEBF1910D4}" type="slidenum">
              <a:rPr lang="en-US" altLang="en-US"/>
              <a:pPr/>
              <a:t>43</a:t>
            </a:fld>
            <a:endParaRPr lang="en-US" altLang="en-US"/>
          </a:p>
        </p:txBody>
      </p:sp>
    </p:spTree>
    <p:extLst>
      <p:ext uri="{BB962C8B-B14F-4D97-AF65-F5344CB8AC3E}">
        <p14:creationId xmlns:p14="http://schemas.microsoft.com/office/powerpoint/2010/main" val="153857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where core laboratories can be involved in the work flow and have an impact.  Collaboration and shared adoption</a:t>
            </a:r>
            <a:r>
              <a:rPr lang="en-US" sz="1200" b="0" i="0" kern="1200" baseline="0" dirty="0">
                <a:solidFill>
                  <a:schemeClr val="tx1"/>
                </a:solidFill>
                <a:effectLst/>
                <a:latin typeface="+mn-lt"/>
                <a:ea typeface="+mn-ea"/>
                <a:cs typeface="+mn-cs"/>
              </a:rPr>
              <a:t> and use of best practices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Expands the TTP to include Pre-Pre and Post-Post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Towards an evaluation framework for Laboratory Information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dirty="0" err="1"/>
              <a:t>Yusof,M</a:t>
            </a:r>
            <a:r>
              <a:rPr lang="en-US" sz="1200" dirty="0"/>
              <a:t>, et al</a:t>
            </a:r>
          </a:p>
          <a:p>
            <a:r>
              <a:rPr lang="en-US" sz="1200" dirty="0"/>
              <a:t>Journal of Infection and Public Health (2016) 9, 766—773</a:t>
            </a:r>
          </a:p>
          <a:p>
            <a:r>
              <a:rPr lang="en-US" sz="1200" dirty="0"/>
              <a:t>https://doi.org/10.1016/j.jiph.2016.08.014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E0653-2493-4DE2-AC1C-A48C5B82B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87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838B58-0F7C-4A08-B1B9-3A7E1EBE9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25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rPr>
              <a:t>Identified 189 laboratory errors (0.47%)</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E0653-2493-4DE2-AC1C-A48C5B82B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86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latin typeface="Calibri" panose="020F0502020204030204" pitchFamily="34" charset="0"/>
              </a:rPr>
              <a:t>Error: </a:t>
            </a:r>
            <a:r>
              <a:rPr lang="en-US" sz="1200" dirty="0">
                <a:solidFill>
                  <a:prstClr val="black"/>
                </a:solidFill>
                <a:latin typeface="Calibri" panose="020F0502020204030204" pitchFamily="34" charset="0"/>
              </a:rPr>
              <a:t>“any defect from ordering tests to reporting results and appropriately interpreting and reacting on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rPr>
              <a:t>“all studies demonstrated that a large percentage of laboratory errors occur in the </a:t>
            </a:r>
            <a:r>
              <a:rPr lang="en-US" sz="1200" dirty="0">
                <a:solidFill>
                  <a:schemeClr val="accent3">
                    <a:lumMod val="75000"/>
                  </a:schemeClr>
                </a:solidFill>
                <a:latin typeface="Calibri" panose="020F0502020204030204" pitchFamily="34" charset="0"/>
              </a:rPr>
              <a:t>pre-and postanalytical phases, with fewer mistakes (13-32%) occurring during the analytical phase”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latin typeface="Calibri" panose="020F0502020204030204" pitchFamily="34" charset="0"/>
              </a:rPr>
              <a:t>Transcription- patient 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E0653-2493-4DE2-AC1C-A48C5B82B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29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a:t>
            </a:r>
            <a:r>
              <a:rPr lang="en-US" baseline="0" dirty="0"/>
              <a:t> of errors deemed preventable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E0653-2493-4DE2-AC1C-A48C5B82B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Link to upcoming talks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E0653-2493-4DE2-AC1C-A48C5B82B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66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E0653-2493-4DE2-AC1C-A48C5B82B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01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ICH - International Committee and Harmonization - brings together the regulatory authorities and pharmaceutical industry to discuss scientific and technical aspects of drug registration</a:t>
            </a:r>
          </a:p>
          <a:p>
            <a:r>
              <a:rPr lang="en-US" dirty="0"/>
              <a:t>FDA (Food and Drug Administration) - Regulatory Agency responsible for providing guidelines for the manufacture of drugs and biologics and is also responsible for approving drugs</a:t>
            </a:r>
          </a:p>
          <a:p>
            <a:r>
              <a:rPr lang="en-US" dirty="0"/>
              <a:t>IND - Investigational New Drug) - Means by which a company obtains permission to start clinical trials for a new drug.</a:t>
            </a:r>
          </a:p>
          <a:p>
            <a:r>
              <a:rPr lang="en-US" dirty="0"/>
              <a:t>NDA (new drug application) - final step in getting approval for a new drug; can also be a Biologics </a:t>
            </a:r>
            <a:r>
              <a:rPr lang="en-US" dirty="0" err="1"/>
              <a:t>Liscense</a:t>
            </a:r>
            <a:r>
              <a:rPr lang="en-US" dirty="0"/>
              <a:t> application (BLA) for protein drugs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43E3E-74BB-A845-9079-B127BCAAC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000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94771"/>
            <a:ext cx="10058400" cy="2758522"/>
          </a:xfrm>
        </p:spPr>
        <p:txBody>
          <a:bodyPr anchor="b">
            <a:normAutofit/>
          </a:bodyPr>
          <a:lstStyle>
            <a:lvl1pPr algn="ctr">
              <a:defRPr sz="6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066800" y="4160845"/>
            <a:ext cx="100584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8319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1"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2"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209341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8558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46960" y="365125"/>
            <a:ext cx="641858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1"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2"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1827669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28080" y="1798955"/>
            <a:ext cx="5486400" cy="4093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p:cNvSpPr txBox="1">
            <a:spLocks/>
          </p:cNvSpPr>
          <p:nvPr userDrawn="1"/>
        </p:nvSpPr>
        <p:spPr>
          <a:xfrm>
            <a:off x="2346960" y="294005"/>
            <a:ext cx="9006840" cy="955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mn-lt"/>
              </a:rPr>
              <a:t>Click to edit Master title style</a:t>
            </a:r>
          </a:p>
        </p:txBody>
      </p:sp>
      <p:sp>
        <p:nvSpPr>
          <p:cNvPr id="9" name="Title 1"/>
          <p:cNvSpPr>
            <a:spLocks noGrp="1"/>
          </p:cNvSpPr>
          <p:nvPr>
            <p:ph type="title"/>
          </p:nvPr>
        </p:nvSpPr>
        <p:spPr>
          <a:xfrm>
            <a:off x="2346961" y="1791017"/>
            <a:ext cx="3474720" cy="1234440"/>
          </a:xfrm>
        </p:spPr>
        <p:txBody>
          <a:bodyPr anchor="b"/>
          <a:lstStyle>
            <a:lvl1pPr>
              <a:defRPr sz="3200"/>
            </a:lvl1pPr>
          </a:lstStyle>
          <a:p>
            <a:r>
              <a:rPr lang="en-US"/>
              <a:t>Click to edit Master title style</a:t>
            </a:r>
          </a:p>
        </p:txBody>
      </p:sp>
      <p:sp>
        <p:nvSpPr>
          <p:cNvPr id="10" name="Text Placeholder 3"/>
          <p:cNvSpPr>
            <a:spLocks noGrp="1"/>
          </p:cNvSpPr>
          <p:nvPr>
            <p:ph type="body" sz="half" idx="2"/>
          </p:nvPr>
        </p:nvSpPr>
        <p:spPr>
          <a:xfrm>
            <a:off x="2346961" y="3213417"/>
            <a:ext cx="3474720" cy="2678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Date Placeholder 3"/>
          <p:cNvSpPr>
            <a:spLocks noGrp="1"/>
          </p:cNvSpPr>
          <p:nvPr>
            <p:ph type="dt" sz="half" idx="10"/>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5"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6"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1532708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132996"/>
            <a:ext cx="10058400" cy="2482074"/>
          </a:xfrm>
        </p:spPr>
        <p:txBody>
          <a:bodyPr anchor="b">
            <a:normAutofit/>
          </a:bodyPr>
          <a:lstStyle>
            <a:lvl1pPr algn="ctr">
              <a:defRPr sz="6600"/>
            </a:lvl1pPr>
          </a:lstStyle>
          <a:p>
            <a:r>
              <a:rPr lang="en-US"/>
              <a:t>Click to edit Master title style</a:t>
            </a:r>
          </a:p>
        </p:txBody>
      </p:sp>
      <p:sp>
        <p:nvSpPr>
          <p:cNvPr id="3" name="Subtitle 2"/>
          <p:cNvSpPr>
            <a:spLocks noGrp="1"/>
          </p:cNvSpPr>
          <p:nvPr>
            <p:ph type="subTitle" idx="1"/>
          </p:nvPr>
        </p:nvSpPr>
        <p:spPr>
          <a:xfrm>
            <a:off x="1066800" y="4083576"/>
            <a:ext cx="10058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B0B2F2-92D7-E941-94C7-F67F8BDDB154}"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868911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0B2F2-92D7-E941-94C7-F67F8BDDB154}"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910629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250" y="1354138"/>
            <a:ext cx="10972800" cy="2852737"/>
          </a:xfrm>
        </p:spPr>
        <p:txBody>
          <a:bodyPr anchor="b">
            <a:normAutofit/>
          </a:bodyPr>
          <a:lstStyle>
            <a:lvl1pPr>
              <a:defRPr sz="6600"/>
            </a:lvl1pPr>
          </a:lstStyle>
          <a:p>
            <a:r>
              <a:rPr lang="en-US"/>
              <a:t>Click to edit Master title style</a:t>
            </a:r>
          </a:p>
        </p:txBody>
      </p:sp>
      <p:sp>
        <p:nvSpPr>
          <p:cNvPr id="3" name="Text Placeholder 2"/>
          <p:cNvSpPr>
            <a:spLocks noGrp="1"/>
          </p:cNvSpPr>
          <p:nvPr>
            <p:ph type="body" idx="1"/>
          </p:nvPr>
        </p:nvSpPr>
        <p:spPr>
          <a:xfrm>
            <a:off x="603250" y="4487863"/>
            <a:ext cx="10972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B0B2F2-92D7-E941-94C7-F67F8BDDB154}"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1984949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5625"/>
            <a:ext cx="5212080" cy="4209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1825625"/>
            <a:ext cx="5212080" cy="4209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B0B2F2-92D7-E941-94C7-F67F8BDDB154}"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2040299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2615" y="355600"/>
            <a:ext cx="10972800" cy="1325563"/>
          </a:xfrm>
        </p:spPr>
        <p:txBody>
          <a:bodyPr/>
          <a:lstStyle/>
          <a:p>
            <a:r>
              <a:rPr lang="en-US"/>
              <a:t>Click to edit Master title style</a:t>
            </a:r>
          </a:p>
        </p:txBody>
      </p:sp>
      <p:sp>
        <p:nvSpPr>
          <p:cNvPr id="3" name="Text Placeholder 2"/>
          <p:cNvSpPr>
            <a:spLocks noGrp="1"/>
          </p:cNvSpPr>
          <p:nvPr>
            <p:ph type="body" idx="1"/>
          </p:nvPr>
        </p:nvSpPr>
        <p:spPr>
          <a:xfrm>
            <a:off x="602615" y="1681163"/>
            <a:ext cx="520890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2615" y="2505075"/>
            <a:ext cx="5208905" cy="3519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0160" y="1681163"/>
            <a:ext cx="521525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0160" y="2505075"/>
            <a:ext cx="5215255" cy="3519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0B2F2-92D7-E941-94C7-F67F8BDDB154}" type="datetimeFigureOut">
              <a:rPr lang="en-US" smtClean="0"/>
              <a:t>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291375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B0B2F2-92D7-E941-94C7-F67F8BDDB154}" type="datetimeFigureOut">
              <a:rPr lang="en-US" smtClean="0"/>
              <a:t>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889834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0B2F2-92D7-E941-94C7-F67F8BDDB154}" type="datetimeFigureOut">
              <a:rPr lang="en-US" smtClean="0"/>
              <a:t>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37102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p:cNvSpPr>
            <a:spLocks noGrp="1"/>
          </p:cNvSpPr>
          <p:nvPr>
            <p:ph type="dt" sz="half" idx="2"/>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4"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5"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1491962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2057400"/>
            <a:ext cx="41624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0B2F2-92D7-E941-94C7-F67F8BDDB154}"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1750350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11480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273040" y="995363"/>
            <a:ext cx="63093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 y="2057400"/>
            <a:ext cx="41148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0B2F2-92D7-E941-94C7-F67F8BDDB154}"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1913722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0B2F2-92D7-E941-94C7-F67F8BDDB154}"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1071543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84640" y="365125"/>
            <a:ext cx="2402840" cy="55378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4520" y="365125"/>
            <a:ext cx="8346440" cy="55378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0B2F2-92D7-E941-94C7-F67F8BDDB154}"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a:p>
        </p:txBody>
      </p:sp>
    </p:spTree>
    <p:extLst>
      <p:ext uri="{BB962C8B-B14F-4D97-AF65-F5344CB8AC3E}">
        <p14:creationId xmlns:p14="http://schemas.microsoft.com/office/powerpoint/2010/main" val="635572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132995"/>
            <a:ext cx="10058400" cy="2577768"/>
          </a:xfrm>
        </p:spPr>
        <p:txBody>
          <a:bodyPr anchor="b">
            <a:normAutofit/>
          </a:bodyPr>
          <a:lstStyle>
            <a:lvl1pPr algn="ctr">
              <a:defRPr sz="6600"/>
            </a:lvl1pPr>
          </a:lstStyle>
          <a:p>
            <a:r>
              <a:rPr lang="en-US"/>
              <a:t>Click to edit Master title style</a:t>
            </a:r>
          </a:p>
        </p:txBody>
      </p:sp>
      <p:sp>
        <p:nvSpPr>
          <p:cNvPr id="3" name="Subtitle 2"/>
          <p:cNvSpPr>
            <a:spLocks noGrp="1"/>
          </p:cNvSpPr>
          <p:nvPr>
            <p:ph type="subTitle" idx="1"/>
          </p:nvPr>
        </p:nvSpPr>
        <p:spPr>
          <a:xfrm>
            <a:off x="1066800" y="3984816"/>
            <a:ext cx="10058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9D1393-70F4-EA44-8522-2E47C1BEBE4F}"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1985292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9D1393-70F4-EA44-8522-2E47C1BEBE4F}"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135201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242378"/>
            <a:ext cx="10515600" cy="2852737"/>
          </a:xfrm>
        </p:spPr>
        <p:txBody>
          <a:bodyPr anchor="b">
            <a:normAutofit/>
          </a:bodyPr>
          <a:lstStyle>
            <a:lvl1pPr>
              <a:defRPr sz="6600"/>
            </a:lvl1pPr>
          </a:lstStyle>
          <a:p>
            <a:r>
              <a:rPr lang="en-US"/>
              <a:t>Click to edit Master title style</a:t>
            </a:r>
          </a:p>
        </p:txBody>
      </p:sp>
      <p:sp>
        <p:nvSpPr>
          <p:cNvPr id="3" name="Text Placeholder 2"/>
          <p:cNvSpPr>
            <a:spLocks noGrp="1"/>
          </p:cNvSpPr>
          <p:nvPr>
            <p:ph type="body" idx="1"/>
          </p:nvPr>
        </p:nvSpPr>
        <p:spPr>
          <a:xfrm>
            <a:off x="831850" y="435578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9D1393-70F4-EA44-8522-2E47C1BEBE4F}"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716391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5625"/>
            <a:ext cx="5252720" cy="416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520" y="1825625"/>
            <a:ext cx="5247132" cy="416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9D1393-70F4-EA44-8522-2E47C1BEBE4F}"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159280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4680" y="355600"/>
            <a:ext cx="10972800" cy="1325563"/>
          </a:xfrm>
        </p:spPr>
        <p:txBody>
          <a:bodyPr/>
          <a:lstStyle/>
          <a:p>
            <a:r>
              <a:rPr lang="en-US"/>
              <a:t>Click to edit Master title style</a:t>
            </a:r>
          </a:p>
        </p:txBody>
      </p:sp>
      <p:sp>
        <p:nvSpPr>
          <p:cNvPr id="3" name="Text Placeholder 2"/>
          <p:cNvSpPr>
            <a:spLocks noGrp="1"/>
          </p:cNvSpPr>
          <p:nvPr>
            <p:ph type="body" idx="1"/>
          </p:nvPr>
        </p:nvSpPr>
        <p:spPr>
          <a:xfrm>
            <a:off x="61468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4680" y="2505075"/>
            <a:ext cx="5157787"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921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99212" y="2505075"/>
            <a:ext cx="5183188"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9D1393-70F4-EA44-8522-2E47C1BEBE4F}" type="datetimeFigureOut">
              <a:rPr lang="en-US" smtClean="0"/>
              <a:t>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1809234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9D1393-70F4-EA44-8522-2E47C1BEBE4F}" type="datetimeFigureOut">
              <a:rPr lang="en-US" smtClean="0"/>
              <a:t>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158020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46960" y="1465898"/>
            <a:ext cx="937768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2346960" y="4589463"/>
            <a:ext cx="937768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2"/>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1"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2"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1399498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D1393-70F4-EA44-8522-2E47C1BEBE4F}" type="datetimeFigureOut">
              <a:rPr lang="en-US" smtClean="0"/>
              <a:t>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624685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2057400"/>
            <a:ext cx="41624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9D1393-70F4-EA44-8522-2E47C1BEBE4F}"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49598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3992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 y="2057400"/>
            <a:ext cx="41624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9D1393-70F4-EA44-8522-2E47C1BEBE4F}"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370401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825625"/>
            <a:ext cx="10972800" cy="41281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9D1393-70F4-EA44-8522-2E47C1BEBE4F}"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1931409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53500" y="365125"/>
            <a:ext cx="2628900" cy="55987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5125"/>
            <a:ext cx="8077200" cy="55987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9D1393-70F4-EA44-8522-2E47C1BEBE4F}"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7342F-B777-0D48-A756-80A88C12806A}" type="slidenum">
              <a:rPr lang="en-US" smtClean="0"/>
              <a:t>‹#›</a:t>
            </a:fld>
            <a:endParaRPr lang="en-US"/>
          </a:p>
        </p:txBody>
      </p:sp>
    </p:spTree>
    <p:extLst>
      <p:ext uri="{BB962C8B-B14F-4D97-AF65-F5344CB8AC3E}">
        <p14:creationId xmlns:p14="http://schemas.microsoft.com/office/powerpoint/2010/main" val="1991100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731B0F-E932-F24A-BA52-EF24F62057F8}"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1583366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731B0F-E932-F24A-BA52-EF24F62057F8}"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17697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31B0F-E932-F24A-BA52-EF24F62057F8}"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1089071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731B0F-E932-F24A-BA52-EF24F62057F8}"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1029745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98653"/>
            <a:ext cx="10515600" cy="892035"/>
          </a:xfrm>
        </p:spPr>
        <p:txBody>
          <a:bodyPr/>
          <a:lstStyle/>
          <a:p>
            <a:r>
              <a:rPr lang="en-US"/>
              <a:t>Click to edit Master title style</a:t>
            </a:r>
          </a:p>
        </p:txBody>
      </p:sp>
      <p:sp>
        <p:nvSpPr>
          <p:cNvPr id="3" name="Text Placeholder 2"/>
          <p:cNvSpPr>
            <a:spLocks noGrp="1"/>
          </p:cNvSpPr>
          <p:nvPr>
            <p:ph type="body" idx="1"/>
          </p:nvPr>
        </p:nvSpPr>
        <p:spPr>
          <a:xfrm>
            <a:off x="839788" y="1857375"/>
            <a:ext cx="5157787" cy="6476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604303"/>
            <a:ext cx="5157787" cy="3585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857375"/>
            <a:ext cx="5183188" cy="6476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604303"/>
            <a:ext cx="5183188" cy="3585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731B0F-E932-F24A-BA52-EF24F62057F8}" type="datetimeFigureOut">
              <a:rPr lang="en-US" smtClean="0"/>
              <a:t>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35889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46960" y="1825625"/>
            <a:ext cx="44399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74560" y="1825625"/>
            <a:ext cx="44399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p:cNvSpPr>
            <a:spLocks noGrp="1"/>
          </p:cNvSpPr>
          <p:nvPr>
            <p:ph type="dt" sz="half" idx="10"/>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2"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3"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2134370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731B0F-E932-F24A-BA52-EF24F62057F8}" type="datetimeFigureOut">
              <a:rPr lang="en-US" smtClean="0"/>
              <a:t>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187929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31B0F-E932-F24A-BA52-EF24F62057F8}" type="datetimeFigureOut">
              <a:rPr lang="en-US" smtClean="0"/>
              <a:t>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113887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731B0F-E932-F24A-BA52-EF24F62057F8}"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696224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731B0F-E932-F24A-BA52-EF24F62057F8}"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1948363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731B0F-E932-F24A-BA52-EF24F62057F8}"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1312795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972273"/>
            <a:ext cx="2628900" cy="520469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972273"/>
            <a:ext cx="7734300" cy="52046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731B0F-E932-F24A-BA52-EF24F62057F8}"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D284D-ACE4-224C-AA9D-9CD0C8B0C75D}" type="slidenum">
              <a:rPr lang="en-US" smtClean="0"/>
              <a:t>‹#›</a:t>
            </a:fld>
            <a:endParaRPr lang="en-US"/>
          </a:p>
        </p:txBody>
      </p:sp>
    </p:spTree>
    <p:extLst>
      <p:ext uri="{BB962C8B-B14F-4D97-AF65-F5344CB8AC3E}">
        <p14:creationId xmlns:p14="http://schemas.microsoft.com/office/powerpoint/2010/main" val="912912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85C0A0-52A1-1744-822C-A131FF4FFA3C}"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978455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userDrawn="1"/>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8"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9"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4"/>
          <p:cNvSpPr>
            <a:spLocks noGrp="1"/>
          </p:cNvSpPr>
          <p:nvPr>
            <p:ph type="dt" sz="half" idx="10"/>
          </p:nvPr>
        </p:nvSpPr>
        <p:spPr>
          <a:xfrm>
            <a:off x="1097281" y="6459785"/>
            <a:ext cx="1348208" cy="365125"/>
          </a:xfrm>
        </p:spPr>
        <p:txBody>
          <a:bodyPr/>
          <a:lstStyle>
            <a:lvl1pPr>
              <a:defRPr>
                <a:solidFill>
                  <a:schemeClr val="bg1"/>
                </a:solidFill>
              </a:defRPr>
            </a:lvl1pPr>
          </a:lstStyle>
          <a:p>
            <a:fld id="{485AC939-AA36-7149-B92E-967E5B4F6A3C}" type="datetimeFigureOut">
              <a:rPr lang="en-US" smtClean="0"/>
              <a:pPr/>
              <a:t>3/1/20</a:t>
            </a:fld>
            <a:endParaRPr lang="en-US"/>
          </a:p>
        </p:txBody>
      </p:sp>
      <p:sp>
        <p:nvSpPr>
          <p:cNvPr id="11" name="Footer Placeholder 5"/>
          <p:cNvSpPr>
            <a:spLocks noGrp="1"/>
          </p:cNvSpPr>
          <p:nvPr>
            <p:ph type="ftr" sz="quarter" idx="11"/>
          </p:nvPr>
        </p:nvSpPr>
        <p:spPr>
          <a:xfrm>
            <a:off x="3009015" y="6459785"/>
            <a:ext cx="6326372" cy="365125"/>
          </a:xfrm>
        </p:spPr>
        <p:txBody>
          <a:bodyPr/>
          <a:lstStyle>
            <a:lvl1pPr>
              <a:defRPr>
                <a:solidFill>
                  <a:schemeClr val="bg1"/>
                </a:solidFill>
              </a:defRPr>
            </a:lvl1pPr>
          </a:lstStyle>
          <a:p>
            <a:endParaRPr lang="en-US"/>
          </a:p>
        </p:txBody>
      </p:sp>
      <p:sp>
        <p:nvSpPr>
          <p:cNvPr id="12" name="Slide Number Placeholder 6"/>
          <p:cNvSpPr>
            <a:spLocks noGrp="1"/>
          </p:cNvSpPr>
          <p:nvPr>
            <p:ph type="sldNum" sz="quarter" idx="12"/>
          </p:nvPr>
        </p:nvSpPr>
        <p:spPr>
          <a:xfrm>
            <a:off x="9900458" y="6459785"/>
            <a:ext cx="1312025" cy="365125"/>
          </a:xfrm>
        </p:spPr>
        <p:txBody>
          <a:bodyPr/>
          <a:lstStyle>
            <a:lvl1pPr>
              <a:defRPr>
                <a:solidFill>
                  <a:schemeClr val="bg1"/>
                </a:solidFill>
              </a:defRPr>
            </a:lvl1pPr>
          </a:lstStyle>
          <a:p>
            <a:fld id="{DB3750DA-722F-4247-89FF-81BE5F39E959}" type="slidenum">
              <a:rPr lang="en-US" smtClean="0"/>
              <a:pPr/>
              <a:t>‹#›</a:t>
            </a:fld>
            <a:endParaRPr lang="en-US"/>
          </a:p>
        </p:txBody>
      </p:sp>
    </p:spTree>
    <p:extLst>
      <p:ext uri="{BB962C8B-B14F-4D97-AF65-F5344CB8AC3E}">
        <p14:creationId xmlns:p14="http://schemas.microsoft.com/office/powerpoint/2010/main" val="406314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2"/>
          <p:cNvSpPr>
            <a:spLocks noGrp="1" noChangeAspect="1"/>
          </p:cNvSpPr>
          <p:nvPr>
            <p:ph type="pic" idx="1"/>
          </p:nvPr>
        </p:nvSpPr>
        <p:spPr>
          <a:xfrm>
            <a:off x="15" y="0"/>
            <a:ext cx="12191985" cy="6858000"/>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4" name="Rectangle 13"/>
          <p:cNvSpPr/>
          <p:nvPr userDrawn="1"/>
        </p:nvSpPr>
        <p:spPr>
          <a:xfrm>
            <a:off x="16" y="2476500"/>
            <a:ext cx="6018819" cy="30739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1"/>
          <p:cNvSpPr>
            <a:spLocks noGrp="1"/>
          </p:cNvSpPr>
          <p:nvPr>
            <p:ph type="title"/>
          </p:nvPr>
        </p:nvSpPr>
        <p:spPr>
          <a:xfrm>
            <a:off x="263903" y="2910457"/>
            <a:ext cx="5488715" cy="822960"/>
          </a:xfrm>
        </p:spPr>
        <p:txBody>
          <a:bodyPr lIns="91440" tIns="0" rIns="91440" bIns="0" anchor="b">
            <a:noAutofit/>
          </a:bodyPr>
          <a:lstStyle>
            <a:lvl1pPr algn="ctr">
              <a:defRPr sz="3600" b="0">
                <a:solidFill>
                  <a:srgbClr val="FFFFFF"/>
                </a:solidFill>
              </a:defRPr>
            </a:lvl1pPr>
          </a:lstStyle>
          <a:p>
            <a:r>
              <a:rPr lang="en-US" dirty="0"/>
              <a:t>Click to edit Master title style</a:t>
            </a:r>
          </a:p>
        </p:txBody>
      </p:sp>
      <p:sp>
        <p:nvSpPr>
          <p:cNvPr id="10" name="Text Placeholder 3"/>
          <p:cNvSpPr>
            <a:spLocks noGrp="1"/>
          </p:cNvSpPr>
          <p:nvPr>
            <p:ph type="body" sz="half" idx="2"/>
          </p:nvPr>
        </p:nvSpPr>
        <p:spPr>
          <a:xfrm>
            <a:off x="263903" y="3868375"/>
            <a:ext cx="5488508" cy="1442900"/>
          </a:xfrm>
        </p:spPr>
        <p:txBody>
          <a:bodyPr lIns="91440" tIns="0" rIns="91440" bIns="0">
            <a:normAutofit/>
          </a:bodyPr>
          <a:lstStyle>
            <a:lvl1pPr marL="0" indent="0" algn="ctr">
              <a:spcBef>
                <a:spcPts val="0"/>
              </a:spcBef>
              <a:spcAft>
                <a:spcPts val="600"/>
              </a:spcAft>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393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userDrawn="1"/>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9"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4"/>
          <p:cNvSpPr>
            <a:spLocks noGrp="1"/>
          </p:cNvSpPr>
          <p:nvPr>
            <p:ph type="dt" sz="half" idx="10"/>
          </p:nvPr>
        </p:nvSpPr>
        <p:spPr>
          <a:xfrm>
            <a:off x="465512" y="6459785"/>
            <a:ext cx="3192088" cy="365125"/>
          </a:xfrm>
        </p:spPr>
        <p:txBody>
          <a:bodyPr/>
          <a:lstStyle>
            <a:lvl1pPr algn="l">
              <a:defRPr>
                <a:solidFill>
                  <a:schemeClr val="bg1"/>
                </a:solidFill>
              </a:defRPr>
            </a:lvl1pPr>
          </a:lstStyle>
          <a:p>
            <a:fld id="{485AC939-AA36-7149-B92E-967E5B4F6A3C}" type="datetimeFigureOut">
              <a:rPr lang="en-US" smtClean="0"/>
              <a:pPr/>
              <a:t>3/1/20</a:t>
            </a:fld>
            <a:endParaRPr lang="en-US"/>
          </a:p>
        </p:txBody>
      </p:sp>
      <p:sp>
        <p:nvSpPr>
          <p:cNvPr id="12" name="Footer Placeholder 5"/>
          <p:cNvSpPr>
            <a:spLocks noGrp="1"/>
          </p:cNvSpPr>
          <p:nvPr>
            <p:ph type="ftr" sz="quarter" idx="11"/>
          </p:nvPr>
        </p:nvSpPr>
        <p:spPr>
          <a:xfrm>
            <a:off x="4800599" y="6459785"/>
            <a:ext cx="4758267" cy="365125"/>
          </a:xfrm>
        </p:spPr>
        <p:txBody>
          <a:bodyPr/>
          <a:lstStyle>
            <a:lvl1pPr algn="l">
              <a:defRPr>
                <a:solidFill>
                  <a:schemeClr val="tx2"/>
                </a:solidFill>
              </a:defRPr>
            </a:lvl1pPr>
          </a:lstStyle>
          <a:p>
            <a:endParaRPr lang="en-US"/>
          </a:p>
        </p:txBody>
      </p:sp>
      <p:sp>
        <p:nvSpPr>
          <p:cNvPr id="13" name="Slide Number Placeholder 6"/>
          <p:cNvSpPr>
            <a:spLocks noGrp="1"/>
          </p:cNvSpPr>
          <p:nvPr>
            <p:ph type="sldNum" sz="quarter" idx="12"/>
          </p:nvPr>
        </p:nvSpPr>
        <p:spPr>
          <a:xfrm>
            <a:off x="9980815" y="6459785"/>
            <a:ext cx="1312025" cy="365125"/>
          </a:xfrm>
        </p:spPr>
        <p:txBody>
          <a:bodyPr/>
          <a:lstStyle>
            <a:lvl1pPr>
              <a:defRPr>
                <a:solidFill>
                  <a:schemeClr val="tx2"/>
                </a:solidFill>
              </a:defRPr>
            </a:lvl1pPr>
          </a:lstStyle>
          <a:p>
            <a:fld id="{DB3750DA-722F-4247-89FF-81BE5F39E959}" type="slidenum">
              <a:rPr lang="en-US" smtClean="0"/>
              <a:t>‹#›</a:t>
            </a:fld>
            <a:endParaRPr lang="en-US"/>
          </a:p>
        </p:txBody>
      </p:sp>
    </p:spTree>
    <p:extLst>
      <p:ext uri="{BB962C8B-B14F-4D97-AF65-F5344CB8AC3E}">
        <p14:creationId xmlns:p14="http://schemas.microsoft.com/office/powerpoint/2010/main" val="149828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46960" y="253365"/>
            <a:ext cx="9367520" cy="1325563"/>
          </a:xfrm>
        </p:spPr>
        <p:txBody>
          <a:bodyPr/>
          <a:lstStyle/>
          <a:p>
            <a:r>
              <a:rPr lang="en-US"/>
              <a:t>Click to edit Master title style</a:t>
            </a:r>
          </a:p>
        </p:txBody>
      </p:sp>
      <p:sp>
        <p:nvSpPr>
          <p:cNvPr id="3" name="Text Placeholder 2"/>
          <p:cNvSpPr>
            <a:spLocks noGrp="1"/>
          </p:cNvSpPr>
          <p:nvPr>
            <p:ph type="body" idx="1"/>
          </p:nvPr>
        </p:nvSpPr>
        <p:spPr>
          <a:xfrm>
            <a:off x="2346960" y="1681163"/>
            <a:ext cx="44399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346960" y="2505075"/>
            <a:ext cx="44399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274561" y="1681163"/>
            <a:ext cx="44399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274561" y="2505075"/>
            <a:ext cx="44399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p:cNvSpPr>
            <a:spLocks noGrp="1"/>
          </p:cNvSpPr>
          <p:nvPr>
            <p:ph type="dt" sz="half" idx="10"/>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4" name="Footer Placeholder 4"/>
          <p:cNvSpPr>
            <a:spLocks noGrp="1"/>
          </p:cNvSpPr>
          <p:nvPr>
            <p:ph type="ftr" sz="quarter" idx="11"/>
          </p:nvPr>
        </p:nvSpPr>
        <p:spPr>
          <a:xfrm>
            <a:off x="2346960" y="6441440"/>
            <a:ext cx="5623560" cy="280035"/>
          </a:xfrm>
          <a:prstGeom prst="rect">
            <a:avLst/>
          </a:prstGeom>
        </p:spPr>
        <p:txBody>
          <a:bodyPr/>
          <a:lstStyle>
            <a:lvl1pPr algn="l">
              <a:defRPr sz="1200"/>
            </a:lvl1pPr>
          </a:lstStyle>
          <a:p>
            <a:endParaRPr lang="en-US" dirty="0"/>
          </a:p>
        </p:txBody>
      </p:sp>
      <p:sp>
        <p:nvSpPr>
          <p:cNvPr id="15" name="Slide Number Placeholder 5"/>
          <p:cNvSpPr>
            <a:spLocks noGrp="1"/>
          </p:cNvSpPr>
          <p:nvPr>
            <p:ph type="sldNum" sz="quarter" idx="12"/>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8034482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6099859" y="3889094"/>
            <a:ext cx="6092142" cy="2968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1"/>
          <p:cNvSpPr>
            <a:spLocks noGrp="1"/>
          </p:cNvSpPr>
          <p:nvPr>
            <p:ph type="title"/>
          </p:nvPr>
        </p:nvSpPr>
        <p:spPr>
          <a:xfrm>
            <a:off x="457200" y="594359"/>
            <a:ext cx="5218250" cy="1570107"/>
          </a:xfrm>
        </p:spPr>
        <p:txBody>
          <a:bodyPr anchor="b">
            <a:normAutofit/>
          </a:bodyPr>
          <a:lstStyle>
            <a:lvl1pPr>
              <a:defRPr sz="3600" b="0">
                <a:solidFill>
                  <a:schemeClr val="tx1"/>
                </a:solidFill>
              </a:defRPr>
            </a:lvl1pPr>
          </a:lstStyle>
          <a:p>
            <a:r>
              <a:rPr lang="en-US" dirty="0"/>
              <a:t>Click to edit Master title style</a:t>
            </a:r>
          </a:p>
        </p:txBody>
      </p:sp>
      <p:sp>
        <p:nvSpPr>
          <p:cNvPr id="10" name="Text Placeholder 3"/>
          <p:cNvSpPr>
            <a:spLocks noGrp="1"/>
          </p:cNvSpPr>
          <p:nvPr>
            <p:ph type="body" sz="half" idx="2"/>
          </p:nvPr>
        </p:nvSpPr>
        <p:spPr>
          <a:xfrm>
            <a:off x="457199" y="2453833"/>
            <a:ext cx="5218251" cy="4005952"/>
          </a:xfrm>
        </p:spPr>
        <p:txBody>
          <a:bodyPr lIns="91440" rIns="91440">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
          <p:cNvSpPr txBox="1">
            <a:spLocks/>
          </p:cNvSpPr>
          <p:nvPr userDrawn="1"/>
        </p:nvSpPr>
        <p:spPr>
          <a:xfrm>
            <a:off x="6524264" y="4247910"/>
            <a:ext cx="5243330" cy="7523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solidFill>
                  <a:srgbClr val="FFFFFF"/>
                </a:solidFill>
                <a:latin typeface="+mj-lt"/>
                <a:ea typeface="+mj-ea"/>
                <a:cs typeface="+mj-cs"/>
              </a:defRPr>
            </a:lvl1pPr>
          </a:lstStyle>
          <a:p>
            <a:r>
              <a:rPr lang="en-US" sz="3200" dirty="0"/>
              <a:t>Click to edit Master title style</a:t>
            </a:r>
          </a:p>
        </p:txBody>
      </p:sp>
      <p:sp>
        <p:nvSpPr>
          <p:cNvPr id="15" name="Text Placeholder 3"/>
          <p:cNvSpPr>
            <a:spLocks noGrp="1"/>
          </p:cNvSpPr>
          <p:nvPr>
            <p:ph type="body" sz="half" idx="13"/>
          </p:nvPr>
        </p:nvSpPr>
        <p:spPr>
          <a:xfrm>
            <a:off x="6524263" y="5231757"/>
            <a:ext cx="5243331" cy="1228028"/>
          </a:xfrm>
        </p:spPr>
        <p:txBody>
          <a:bodyPr lIns="91440" rIns="91440">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6" name="Picture Placeholder 2"/>
          <p:cNvSpPr>
            <a:spLocks noGrp="1" noChangeAspect="1"/>
          </p:cNvSpPr>
          <p:nvPr>
            <p:ph type="pic" idx="1"/>
          </p:nvPr>
        </p:nvSpPr>
        <p:spPr>
          <a:xfrm>
            <a:off x="6099859" y="0"/>
            <a:ext cx="6092141" cy="3889094"/>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54935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7200" y="594359"/>
            <a:ext cx="5218250" cy="1570107"/>
          </a:xfrm>
        </p:spPr>
        <p:txBody>
          <a:bodyPr anchor="b">
            <a:normAutofit/>
          </a:bodyPr>
          <a:lstStyle>
            <a:lvl1pPr>
              <a:defRPr sz="3600" b="0">
                <a:solidFill>
                  <a:schemeClr val="tx1"/>
                </a:solidFill>
              </a:defRPr>
            </a:lvl1pPr>
          </a:lstStyle>
          <a:p>
            <a:r>
              <a:rPr lang="en-US" dirty="0"/>
              <a:t>Click to edit Master title style</a:t>
            </a:r>
          </a:p>
        </p:txBody>
      </p:sp>
      <p:sp>
        <p:nvSpPr>
          <p:cNvPr id="8" name="Content Placeholder 2"/>
          <p:cNvSpPr>
            <a:spLocks noGrp="1"/>
          </p:cNvSpPr>
          <p:nvPr>
            <p:ph idx="1"/>
          </p:nvPr>
        </p:nvSpPr>
        <p:spPr>
          <a:xfrm>
            <a:off x="6099858" y="0"/>
            <a:ext cx="6092142"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457199" y="2453833"/>
            <a:ext cx="5218251" cy="4005952"/>
          </a:xfrm>
        </p:spPr>
        <p:txBody>
          <a:bodyPr lIns="91440" rIns="91440">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6438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2"/>
          <p:cNvSpPr>
            <a:spLocks noGrp="1" noChangeAspect="1"/>
          </p:cNvSpPr>
          <p:nvPr>
            <p:ph type="pic" idx="1"/>
          </p:nvPr>
        </p:nvSpPr>
        <p:spPr>
          <a:xfrm>
            <a:off x="15" y="0"/>
            <a:ext cx="12191985" cy="6858000"/>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6" name="Title 1"/>
          <p:cNvSpPr>
            <a:spLocks noGrp="1"/>
          </p:cNvSpPr>
          <p:nvPr>
            <p:ph type="title"/>
          </p:nvPr>
        </p:nvSpPr>
        <p:spPr>
          <a:xfrm>
            <a:off x="457200" y="594359"/>
            <a:ext cx="5218250" cy="1570107"/>
          </a:xfrm>
        </p:spPr>
        <p:txBody>
          <a:bodyPr anchor="b">
            <a:normAutofit/>
          </a:bodyPr>
          <a:lstStyle>
            <a:lvl1pPr>
              <a:defRPr sz="3600" b="0">
                <a:solidFill>
                  <a:schemeClr val="tx1"/>
                </a:solidFill>
              </a:defRPr>
            </a:lvl1pPr>
          </a:lstStyle>
          <a:p>
            <a:r>
              <a:rPr lang="en-US" dirty="0"/>
              <a:t>Click to edit Master title style</a:t>
            </a:r>
          </a:p>
        </p:txBody>
      </p:sp>
      <p:sp>
        <p:nvSpPr>
          <p:cNvPr id="8" name="Text Placeholder 3"/>
          <p:cNvSpPr>
            <a:spLocks noGrp="1"/>
          </p:cNvSpPr>
          <p:nvPr>
            <p:ph type="body" sz="half" idx="2"/>
          </p:nvPr>
        </p:nvSpPr>
        <p:spPr>
          <a:xfrm>
            <a:off x="457199" y="2453833"/>
            <a:ext cx="5218251" cy="4005952"/>
          </a:xfrm>
        </p:spPr>
        <p:txBody>
          <a:bodyPr lIns="91440" rIns="91440">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12021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5C0A0-52A1-1744-822C-A131FF4FFA3C}"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1625908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85C0A0-52A1-1744-822C-A131FF4FFA3C}"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2063445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85C0A0-52A1-1744-822C-A131FF4FFA3C}"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609657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85C0A0-52A1-1744-822C-A131FF4FFA3C}" type="datetimeFigureOut">
              <a:rPr lang="en-US" smtClean="0"/>
              <a:t>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871290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85C0A0-52A1-1744-822C-A131FF4FFA3C}" type="datetimeFigureOut">
              <a:rPr lang="en-US" smtClean="0"/>
              <a:t>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92915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85C0A0-52A1-1744-822C-A131FF4FFA3C}"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2080884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85C0A0-52A1-1744-822C-A131FF4FFA3C}"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165266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Date Placeholder 3"/>
          <p:cNvSpPr>
            <a:spLocks noGrp="1"/>
          </p:cNvSpPr>
          <p:nvPr>
            <p:ph type="dt" sz="half" idx="2"/>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0"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1"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177010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5C0A0-52A1-1744-822C-A131FF4FFA3C}"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825820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5C0A0-52A1-1744-822C-A131FF4FFA3C}"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82A8A-1523-824A-AC96-3E08D75D9EDB}" type="slidenum">
              <a:rPr lang="en-US" smtClean="0"/>
              <a:t>‹#›</a:t>
            </a:fld>
            <a:endParaRPr lang="en-US"/>
          </a:p>
        </p:txBody>
      </p:sp>
    </p:spTree>
    <p:extLst>
      <p:ext uri="{BB962C8B-B14F-4D97-AF65-F5344CB8AC3E}">
        <p14:creationId xmlns:p14="http://schemas.microsoft.com/office/powerpoint/2010/main" val="383408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22363"/>
            <a:ext cx="10972800" cy="2292169"/>
          </a:xfrm>
        </p:spPr>
        <p:txBody>
          <a:bodyPr anchor="b"/>
          <a:lstStyle>
            <a:lvl1pPr algn="ctr">
              <a:defRPr sz="6000">
                <a:latin typeface="+mn-lt"/>
              </a:defRPr>
            </a:lvl1pPr>
          </a:lstStyle>
          <a:p>
            <a:r>
              <a:rPr lang="en-US"/>
              <a:t>Click to edit Master title style</a:t>
            </a:r>
          </a:p>
        </p:txBody>
      </p:sp>
      <p:sp>
        <p:nvSpPr>
          <p:cNvPr id="3" name="Subtitle 2"/>
          <p:cNvSpPr>
            <a:spLocks noGrp="1"/>
          </p:cNvSpPr>
          <p:nvPr>
            <p:ph type="subTitle" idx="1"/>
          </p:nvPr>
        </p:nvSpPr>
        <p:spPr>
          <a:xfrm>
            <a:off x="609600" y="3602038"/>
            <a:ext cx="109728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E2A70C-3472-FD4B-BBDE-A9527F55333A}"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518174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2A70C-3472-FD4B-BBDE-A9527F55333A}"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907321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E2A70C-3472-FD4B-BBDE-A9527F55333A}"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77846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E2A70C-3472-FD4B-BBDE-A9527F55333A}"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5464667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E2A70C-3472-FD4B-BBDE-A9527F55333A}" type="datetimeFigureOut">
              <a:rPr lang="en-US" smtClean="0"/>
              <a:t>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1827348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2A70C-3472-FD4B-BBDE-A9527F55333A}" type="datetimeFigureOut">
              <a:rPr lang="en-US" smtClean="0"/>
              <a:t>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1090889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2A70C-3472-FD4B-BBDE-A9527F55333A}" type="datetimeFigureOut">
              <a:rPr lang="en-US" smtClean="0"/>
              <a:t>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1513679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E2A70C-3472-FD4B-BBDE-A9527F55333A}"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132829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9"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0"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755378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E2A70C-3472-FD4B-BBDE-A9527F55333A}" type="datetimeFigureOut">
              <a:rPr lang="en-US" smtClean="0"/>
              <a:t>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1523923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2A70C-3472-FD4B-BBDE-A9527F55333A}"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1693332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2A70C-3472-FD4B-BBDE-A9527F55333A}" type="datetimeFigureOut">
              <a:rPr lang="en-US" smtClean="0"/>
              <a:t>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84B37-460C-1F4B-99F8-D2FB71E69778}" type="slidenum">
              <a:rPr lang="en-US" smtClean="0"/>
              <a:t>‹#›</a:t>
            </a:fld>
            <a:endParaRPr lang="en-US"/>
          </a:p>
        </p:txBody>
      </p:sp>
    </p:spTree>
    <p:extLst>
      <p:ext uri="{BB962C8B-B14F-4D97-AF65-F5344CB8AC3E}">
        <p14:creationId xmlns:p14="http://schemas.microsoft.com/office/powerpoint/2010/main" val="1384558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2B6A56-3DB9-45A2-884D-53E0F3E66517}" type="datetimeFigureOut">
              <a:rPr lang="en-US" smtClean="0"/>
              <a:t>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150262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2B6A56-3DB9-45A2-884D-53E0F3E66517}" type="datetimeFigureOut">
              <a:rPr lang="en-US" smtClean="0"/>
              <a:t>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3056284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2B6A56-3DB9-45A2-884D-53E0F3E66517}" type="datetimeFigureOut">
              <a:rPr lang="en-US" smtClean="0"/>
              <a:t>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2558506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A2B6A56-3DB9-45A2-884D-53E0F3E66517}" type="datetimeFigureOut">
              <a:rPr lang="en-US" smtClean="0"/>
              <a:t>3/1/20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3814218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A2B6A56-3DB9-45A2-884D-53E0F3E66517}" type="datetimeFigureOut">
              <a:rPr lang="en-US" smtClean="0"/>
              <a:t>3/1/20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601259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A2B6A56-3DB9-45A2-884D-53E0F3E66517}" type="datetimeFigureOut">
              <a:rPr lang="en-US" smtClean="0"/>
              <a:t>3/1/20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2458572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A2B6A56-3DB9-45A2-884D-53E0F3E66517}" type="datetimeFigureOut">
              <a:rPr lang="en-US" smtClean="0"/>
              <a:t>3/1/20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1105909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46961" y="457200"/>
            <a:ext cx="347472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228080" y="995363"/>
            <a:ext cx="5486400" cy="502951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346960" y="2213292"/>
            <a:ext cx="34747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p:cNvSpPr>
            <a:spLocks noGrp="1"/>
          </p:cNvSpPr>
          <p:nvPr>
            <p:ph type="dt" sz="half" idx="10"/>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2"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3"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18754188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A2B6A56-3DB9-45A2-884D-53E0F3E66517}" type="datetimeFigureOut">
              <a:rPr lang="en-US" smtClean="0"/>
              <a:t>3/1/20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3329408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A2B6A56-3DB9-45A2-884D-53E0F3E66517}" type="datetimeFigureOut">
              <a:rPr lang="en-US" smtClean="0"/>
              <a:t>3/1/20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357445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2B6A56-3DB9-45A2-884D-53E0F3E66517}" type="datetimeFigureOut">
              <a:rPr lang="en-US" smtClean="0"/>
              <a:t>3/1/20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403596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2B6A56-3DB9-45A2-884D-53E0F3E66517}" type="datetimeFigureOut">
              <a:rPr lang="en-US" smtClean="0"/>
              <a:t>3/1/20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1E38EC-1756-46EF-AABA-4C7E8801F7D6}" type="slidenum">
              <a:rPr lang="en-US" smtClean="0"/>
              <a:t>‹#›</a:t>
            </a:fld>
            <a:endParaRPr lang="en-US" dirty="0"/>
          </a:p>
        </p:txBody>
      </p:sp>
    </p:spTree>
    <p:extLst>
      <p:ext uri="{BB962C8B-B14F-4D97-AF65-F5344CB8AC3E}">
        <p14:creationId xmlns:p14="http://schemas.microsoft.com/office/powerpoint/2010/main" val="2532961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CD10-E6E4-2B48-8B1C-AB2394420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8FCBE-B599-F142-AAE8-34F77103D4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6D5E4B-39D9-D64D-9E1C-AAA1910CF069}"/>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5" name="Footer Placeholder 4">
            <a:extLst>
              <a:ext uri="{FF2B5EF4-FFF2-40B4-BE49-F238E27FC236}">
                <a16:creationId xmlns:a16="http://schemas.microsoft.com/office/drawing/2014/main" id="{42CD0526-1AF5-DB40-B69B-0587B0887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E129E-FA0E-1747-8B64-B85F60DCB798}"/>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3012842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349F-F58F-8341-B040-FD4B6F9EC7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BEBFB-C901-F542-B1B1-A559C5D4A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6034C-35F6-574A-A319-F33E3ED90454}"/>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5" name="Footer Placeholder 4">
            <a:extLst>
              <a:ext uri="{FF2B5EF4-FFF2-40B4-BE49-F238E27FC236}">
                <a16:creationId xmlns:a16="http://schemas.microsoft.com/office/drawing/2014/main" id="{49C010B3-B807-674F-AA5F-9EF8A308E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3653B-5CFF-044C-ABDD-736C633BC0FC}"/>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2949449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47FE-332D-CC4A-A754-0EAB796E4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31E020-0A1A-9140-ADD9-297A1C2EB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272E9F-3F3B-9E43-9C4D-DF883E44F6A2}"/>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5" name="Footer Placeholder 4">
            <a:extLst>
              <a:ext uri="{FF2B5EF4-FFF2-40B4-BE49-F238E27FC236}">
                <a16:creationId xmlns:a16="http://schemas.microsoft.com/office/drawing/2014/main" id="{B717D1D9-7471-8742-A148-53195F2E6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2FF99-73B6-D148-9CEB-6053EE9BF875}"/>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75165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BF86-3E30-6C4D-8F4E-A35317061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BCED84-2B96-6549-B927-FDADE265AE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1952D-70DE-8A44-A190-94A37B0A2A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70071B-5349-CB40-BA63-0D92CA40287F}"/>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6" name="Footer Placeholder 5">
            <a:extLst>
              <a:ext uri="{FF2B5EF4-FFF2-40B4-BE49-F238E27FC236}">
                <a16:creationId xmlns:a16="http://schemas.microsoft.com/office/drawing/2014/main" id="{C7CCE206-9453-6A4E-B542-5FA4193096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ED9E2C-89B6-C144-A535-8070BD4BB0DA}"/>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28447485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E3A-6049-B449-9B83-C078F93B67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8374E-8DE1-4F42-BD71-01D7B00B66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F02FF5-A49C-0E43-ADFA-606F673EF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AE07C-A895-D349-9714-B2870016F6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8DFDFC-D013-9A47-A8EF-738B94B1D0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14A0D7-DF0A-1C4E-8AD8-71CCD49F0C5D}"/>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8" name="Footer Placeholder 7">
            <a:extLst>
              <a:ext uri="{FF2B5EF4-FFF2-40B4-BE49-F238E27FC236}">
                <a16:creationId xmlns:a16="http://schemas.microsoft.com/office/drawing/2014/main" id="{8BA86C9F-408B-E849-BB08-2E543BACE7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1EC21-FA99-4C4F-8FCE-B48FA4ADC543}"/>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21516708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7C14-355D-5B4C-A2B1-2E54106ABA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B0DF1A-122E-7946-8568-8FF12F34C82F}"/>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4" name="Footer Placeholder 3">
            <a:extLst>
              <a:ext uri="{FF2B5EF4-FFF2-40B4-BE49-F238E27FC236}">
                <a16:creationId xmlns:a16="http://schemas.microsoft.com/office/drawing/2014/main" id="{A6CA59FF-2D2A-4547-B81B-151909D227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726A63-6EF9-B34B-9358-186EFB9FB265}"/>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242129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46960" y="457200"/>
            <a:ext cx="347472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6231572" y="995363"/>
            <a:ext cx="5482908" cy="50295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46960" y="2213292"/>
            <a:ext cx="34747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p:cNvSpPr>
            <a:spLocks noGrp="1"/>
          </p:cNvSpPr>
          <p:nvPr>
            <p:ph type="dt" sz="half" idx="10"/>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12"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13"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15477131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774A8-6CB7-5747-82F7-6D386B4054CE}"/>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3" name="Footer Placeholder 2">
            <a:extLst>
              <a:ext uri="{FF2B5EF4-FFF2-40B4-BE49-F238E27FC236}">
                <a16:creationId xmlns:a16="http://schemas.microsoft.com/office/drawing/2014/main" id="{5D2DE77F-FA78-9542-A821-0E798C652A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5A14E-83F6-3E45-B669-9CA8330C7DEF}"/>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22478651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937C-29F1-544F-A26F-D0591299EC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E9794F-6F5E-6F4E-8A18-5E5918FF14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FD1698-83C9-FD41-9A3C-E02756941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83C13-722E-1045-85B0-C3AB0063F330}"/>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6" name="Footer Placeholder 5">
            <a:extLst>
              <a:ext uri="{FF2B5EF4-FFF2-40B4-BE49-F238E27FC236}">
                <a16:creationId xmlns:a16="http://schemas.microsoft.com/office/drawing/2014/main" id="{BA541C9C-FE11-6246-8C71-F46EB2C6A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AC4AD2-370F-CF42-96D3-008444E9BBC8}"/>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2103752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8097-24F2-1B4A-BEC9-536FD3150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C38FEA-64F9-E047-8707-EE98782CB1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87BC9-30D9-4841-91B6-0E55FD6DA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1DCB2-2FED-2A48-A7BD-BE45676312A1}"/>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6" name="Footer Placeholder 5">
            <a:extLst>
              <a:ext uri="{FF2B5EF4-FFF2-40B4-BE49-F238E27FC236}">
                <a16:creationId xmlns:a16="http://schemas.microsoft.com/office/drawing/2014/main" id="{49B9FECD-F2F7-3942-88BA-FC2544311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7306C-0AD6-CF48-9FA9-448CF243D69F}"/>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6464724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A05E-F2BC-8641-AC1C-FE5C8E197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B718B-AFDF-354B-9A5A-5DDB168B6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CAE5F-A8B3-7844-9EEA-6E3773383E08}"/>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5" name="Footer Placeholder 4">
            <a:extLst>
              <a:ext uri="{FF2B5EF4-FFF2-40B4-BE49-F238E27FC236}">
                <a16:creationId xmlns:a16="http://schemas.microsoft.com/office/drawing/2014/main" id="{E5FA1C0B-A718-4D42-B055-E1DD7A4CB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DBB39-B4A2-214E-90E1-E5E894EEE414}"/>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32747528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7D3DB-4E57-3349-A3FA-9BA08A8439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1C9B6A-B8E3-0244-B61F-D4C2EFF436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9B628-D8CB-4C49-B7D3-D7B6CC2D443B}"/>
              </a:ext>
            </a:extLst>
          </p:cNvPr>
          <p:cNvSpPr>
            <a:spLocks noGrp="1"/>
          </p:cNvSpPr>
          <p:nvPr>
            <p:ph type="dt" sz="half" idx="10"/>
          </p:nvPr>
        </p:nvSpPr>
        <p:spPr/>
        <p:txBody>
          <a:bodyPr/>
          <a:lstStyle/>
          <a:p>
            <a:fld id="{ABA3740F-3992-614F-B28C-221FAC3338F0}" type="datetimeFigureOut">
              <a:rPr lang="en-US" smtClean="0"/>
              <a:t>3/1/20</a:t>
            </a:fld>
            <a:endParaRPr lang="en-US"/>
          </a:p>
        </p:txBody>
      </p:sp>
      <p:sp>
        <p:nvSpPr>
          <p:cNvPr id="5" name="Footer Placeholder 4">
            <a:extLst>
              <a:ext uri="{FF2B5EF4-FFF2-40B4-BE49-F238E27FC236}">
                <a16:creationId xmlns:a16="http://schemas.microsoft.com/office/drawing/2014/main" id="{9E3941DC-F1A8-9A4B-9158-69469BC5B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4169-59DA-1841-A9D6-2B0150D86AA8}"/>
              </a:ext>
            </a:extLst>
          </p:cNvPr>
          <p:cNvSpPr>
            <a:spLocks noGrp="1"/>
          </p:cNvSpPr>
          <p:nvPr>
            <p:ph type="sldNum" sz="quarter" idx="12"/>
          </p:nvPr>
        </p:nvSpPr>
        <p:spPr/>
        <p:txBody>
          <a:bodyPr/>
          <a:lstStyle/>
          <a:p>
            <a:fld id="{B6BDB0F7-C754-AC48-892C-D1E6647F34B3}" type="slidenum">
              <a:rPr lang="en-US" smtClean="0"/>
              <a:t>‹#›</a:t>
            </a:fld>
            <a:endParaRPr lang="en-US"/>
          </a:p>
        </p:txBody>
      </p:sp>
    </p:spTree>
    <p:extLst>
      <p:ext uri="{BB962C8B-B14F-4D97-AF65-F5344CB8AC3E}">
        <p14:creationId xmlns:p14="http://schemas.microsoft.com/office/powerpoint/2010/main" val="8373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46960" y="365125"/>
            <a:ext cx="936752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346960" y="1825624"/>
            <a:ext cx="9367520" cy="44024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430260" y="6441439"/>
            <a:ext cx="1463040" cy="280035"/>
          </a:xfrm>
          <a:prstGeom prst="rect">
            <a:avLst/>
          </a:prstGeom>
        </p:spPr>
        <p:txBody>
          <a:bodyPr/>
          <a:lstStyle>
            <a:lvl1pPr algn="ctr">
              <a:defRPr sz="1200"/>
            </a:lvl1pPr>
          </a:lstStyle>
          <a:p>
            <a:fld id="{5415EC4B-4DA2-BE4A-86FC-6AD6C503C0F0}" type="datetimeFigureOut">
              <a:rPr lang="en-US" smtClean="0"/>
              <a:pPr/>
              <a:t>3/1/20</a:t>
            </a:fld>
            <a:endParaRPr lang="en-US"/>
          </a:p>
        </p:txBody>
      </p:sp>
      <p:sp>
        <p:nvSpPr>
          <p:cNvPr id="8" name="Footer Placeholder 4"/>
          <p:cNvSpPr>
            <a:spLocks noGrp="1"/>
          </p:cNvSpPr>
          <p:nvPr>
            <p:ph type="ftr" sz="quarter" idx="3"/>
          </p:nvPr>
        </p:nvSpPr>
        <p:spPr>
          <a:xfrm>
            <a:off x="2346960" y="6441440"/>
            <a:ext cx="5623560" cy="280035"/>
          </a:xfrm>
          <a:prstGeom prst="rect">
            <a:avLst/>
          </a:prstGeom>
        </p:spPr>
        <p:txBody>
          <a:bodyPr/>
          <a:lstStyle>
            <a:lvl1pPr algn="l">
              <a:defRPr sz="1200"/>
            </a:lvl1pPr>
          </a:lstStyle>
          <a:p>
            <a:endParaRPr lang="en-US" dirty="0"/>
          </a:p>
        </p:txBody>
      </p:sp>
      <p:sp>
        <p:nvSpPr>
          <p:cNvPr id="9" name="Slide Number Placeholder 5"/>
          <p:cNvSpPr>
            <a:spLocks noGrp="1"/>
          </p:cNvSpPr>
          <p:nvPr>
            <p:ph type="sldNum" sz="quarter" idx="4"/>
          </p:nvPr>
        </p:nvSpPr>
        <p:spPr>
          <a:xfrm>
            <a:off x="10353040" y="6441440"/>
            <a:ext cx="1371600" cy="280035"/>
          </a:xfrm>
          <a:prstGeom prst="rect">
            <a:avLst/>
          </a:prstGeom>
        </p:spPr>
        <p:txBody>
          <a:bodyPr/>
          <a:lstStyle>
            <a:lvl1pPr algn="r">
              <a:defRPr sz="1200"/>
            </a:lvl1pPr>
          </a:lstStyle>
          <a:p>
            <a:fld id="{6AAC451F-6E2F-1344-807A-C271A13D5366}" type="slidenum">
              <a:rPr lang="en-US" smtClean="0"/>
              <a:pPr/>
              <a:t>‹#›</a:t>
            </a:fld>
            <a:endParaRPr lang="en-US" dirty="0"/>
          </a:p>
        </p:txBody>
      </p:sp>
    </p:spTree>
    <p:extLst>
      <p:ext uri="{BB962C8B-B14F-4D97-AF65-F5344CB8AC3E}">
        <p14:creationId xmlns:p14="http://schemas.microsoft.com/office/powerpoint/2010/main" val="550029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57" r:id="rId12"/>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856105"/>
            <a:ext cx="10972800" cy="40874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01660" y="6362065"/>
            <a:ext cx="1463040" cy="365125"/>
          </a:xfrm>
          <a:prstGeom prst="rect">
            <a:avLst/>
          </a:prstGeom>
        </p:spPr>
        <p:txBody>
          <a:bodyPr vert="horz" lIns="91440" tIns="45720" rIns="91440" bIns="45720" rtlCol="0" anchor="ctr"/>
          <a:lstStyle>
            <a:lvl1pPr algn="ctr">
              <a:defRPr sz="1200">
                <a:solidFill>
                  <a:schemeClr val="bg1"/>
                </a:solidFill>
              </a:defRPr>
            </a:lvl1pPr>
          </a:lstStyle>
          <a:p>
            <a:fld id="{1BB0B2F2-92D7-E941-94C7-F67F8BDDB154}" type="datetimeFigureOut">
              <a:rPr lang="en-US" smtClean="0"/>
              <a:pPr/>
              <a:t>3/1/20</a:t>
            </a:fld>
            <a:endParaRPr lang="en-US"/>
          </a:p>
        </p:txBody>
      </p:sp>
      <p:sp>
        <p:nvSpPr>
          <p:cNvPr id="5" name="Footer Placeholder 4"/>
          <p:cNvSpPr>
            <a:spLocks noGrp="1"/>
          </p:cNvSpPr>
          <p:nvPr>
            <p:ph type="ftr" sz="quarter" idx="3"/>
          </p:nvPr>
        </p:nvSpPr>
        <p:spPr>
          <a:xfrm>
            <a:off x="2032000" y="6356350"/>
            <a:ext cx="562356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10210800" y="6356350"/>
            <a:ext cx="1371600" cy="365125"/>
          </a:xfrm>
          <a:prstGeom prst="rect">
            <a:avLst/>
          </a:prstGeom>
        </p:spPr>
        <p:txBody>
          <a:bodyPr vert="horz" lIns="91440" tIns="45720" rIns="91440" bIns="45720" rtlCol="0" anchor="ctr"/>
          <a:lstStyle>
            <a:lvl1pPr algn="r">
              <a:defRPr sz="1200">
                <a:solidFill>
                  <a:schemeClr val="bg1"/>
                </a:solidFill>
              </a:defRPr>
            </a:lvl1pPr>
          </a:lstStyle>
          <a:p>
            <a:fld id="{FE189E00-7313-A64E-8411-55759EA2E402}" type="slidenum">
              <a:rPr lang="en-US" smtClean="0"/>
              <a:pPr/>
              <a:t>‹#›</a:t>
            </a:fld>
            <a:endParaRPr lang="en-US"/>
          </a:p>
        </p:txBody>
      </p:sp>
    </p:spTree>
    <p:extLst>
      <p:ext uri="{BB962C8B-B14F-4D97-AF65-F5344CB8AC3E}">
        <p14:creationId xmlns:p14="http://schemas.microsoft.com/office/powerpoint/2010/main" val="19382428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067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825625"/>
            <a:ext cx="10972800" cy="42094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48904" y="6351904"/>
            <a:ext cx="1453896" cy="365125"/>
          </a:xfrm>
          <a:prstGeom prst="rect">
            <a:avLst/>
          </a:prstGeom>
        </p:spPr>
        <p:txBody>
          <a:bodyPr vert="horz" lIns="91440" tIns="45720" rIns="91440" bIns="45720" rtlCol="0" anchor="ctr"/>
          <a:lstStyle>
            <a:lvl1pPr algn="ctr">
              <a:defRPr sz="1200">
                <a:solidFill>
                  <a:schemeClr val="bg1"/>
                </a:solidFill>
              </a:defRPr>
            </a:lvl1pPr>
          </a:lstStyle>
          <a:p>
            <a:fld id="{C39D1393-70F4-EA44-8522-2E47C1BEBE4F}" type="datetimeFigureOut">
              <a:rPr lang="en-US" smtClean="0"/>
              <a:pPr/>
              <a:t>3/1/20</a:t>
            </a:fld>
            <a:endParaRPr lang="en-US"/>
          </a:p>
        </p:txBody>
      </p:sp>
      <p:sp>
        <p:nvSpPr>
          <p:cNvPr id="5" name="Footer Placeholder 4"/>
          <p:cNvSpPr>
            <a:spLocks noGrp="1"/>
          </p:cNvSpPr>
          <p:nvPr>
            <p:ph type="ftr" sz="quarter" idx="3"/>
          </p:nvPr>
        </p:nvSpPr>
        <p:spPr>
          <a:xfrm>
            <a:off x="2108200" y="6351904"/>
            <a:ext cx="563270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10210800" y="6351905"/>
            <a:ext cx="1371600" cy="365125"/>
          </a:xfrm>
          <a:prstGeom prst="rect">
            <a:avLst/>
          </a:prstGeom>
        </p:spPr>
        <p:txBody>
          <a:bodyPr vert="horz" lIns="91440" tIns="45720" rIns="91440" bIns="45720" rtlCol="0" anchor="ctr"/>
          <a:lstStyle>
            <a:lvl1pPr algn="r">
              <a:defRPr sz="1200">
                <a:solidFill>
                  <a:schemeClr val="bg1"/>
                </a:solidFill>
              </a:defRPr>
            </a:lvl1pPr>
          </a:lstStyle>
          <a:p>
            <a:fld id="{7B87342F-B777-0D48-A756-80A88C12806A}" type="slidenum">
              <a:rPr lang="en-US" smtClean="0"/>
              <a:pPr/>
              <a:t>‹#›</a:t>
            </a:fld>
            <a:endParaRPr lang="en-US"/>
          </a:p>
        </p:txBody>
      </p:sp>
    </p:spTree>
    <p:extLst>
      <p:ext uri="{BB962C8B-B14F-4D97-AF65-F5344CB8AC3E}">
        <p14:creationId xmlns:p14="http://schemas.microsoft.com/office/powerpoint/2010/main" val="4870616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98653"/>
            <a:ext cx="10515600" cy="10425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002419"/>
            <a:ext cx="10515600" cy="41745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31B0F-E932-F24A-BA52-EF24F62057F8}" type="datetimeFigureOut">
              <a:rPr lang="en-US" smtClean="0"/>
              <a:t>3/1/20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D284D-ACE4-224C-AA9D-9CD0C8B0C75D}" type="slidenum">
              <a:rPr lang="en-US" smtClean="0"/>
              <a:t>‹#›</a:t>
            </a:fld>
            <a:endParaRPr lang="en-US"/>
          </a:p>
        </p:txBody>
      </p:sp>
    </p:spTree>
    <p:extLst>
      <p:ext uri="{BB962C8B-B14F-4D97-AF65-F5344CB8AC3E}">
        <p14:creationId xmlns:p14="http://schemas.microsoft.com/office/powerpoint/2010/main" val="60228915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5C0A0-52A1-1744-822C-A131FF4FFA3C}" type="datetimeFigureOut">
              <a:rPr lang="en-US" smtClean="0"/>
              <a:t>3/1/20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82A8A-1523-824A-AC96-3E08D75D9EDB}" type="slidenum">
              <a:rPr lang="en-US" smtClean="0"/>
              <a:t>‹#›</a:t>
            </a:fld>
            <a:endParaRPr lang="en-US"/>
          </a:p>
        </p:txBody>
      </p:sp>
    </p:spTree>
    <p:extLst>
      <p:ext uri="{BB962C8B-B14F-4D97-AF65-F5344CB8AC3E}">
        <p14:creationId xmlns:p14="http://schemas.microsoft.com/office/powerpoint/2010/main" val="770785971"/>
      </p:ext>
    </p:extLst>
  </p:cSld>
  <p:clrMap bg1="lt1" tx1="dk1" bg2="lt2" tx2="dk2" accent1="accent1" accent2="accent2" accent3="accent3" accent4="accent4" accent5="accent5" accent6="accent6" hlink="hlink" folHlink="folHlink"/>
  <p:sldLayoutIdLst>
    <p:sldLayoutId id="2147483709" r:id="rId1"/>
    <p:sldLayoutId id="2147483715" r:id="rId2"/>
    <p:sldLayoutId id="2147483736" r:id="rId3"/>
    <p:sldLayoutId id="2147483720" r:id="rId4"/>
    <p:sldLayoutId id="2147483733" r:id="rId5"/>
    <p:sldLayoutId id="2147483734" r:id="rId6"/>
    <p:sldLayoutId id="2147483735" r:id="rId7"/>
    <p:sldLayoutId id="2147483710" r:id="rId8"/>
    <p:sldLayoutId id="2147483711" r:id="rId9"/>
    <p:sldLayoutId id="2147483712" r:id="rId10"/>
    <p:sldLayoutId id="2147483713" r:id="rId11"/>
    <p:sldLayoutId id="2147483714" r:id="rId12"/>
    <p:sldLayoutId id="2147483716" r:id="rId13"/>
    <p:sldLayoutId id="2147483717" r:id="rId14"/>
    <p:sldLayoutId id="2147483718" r:id="rId15"/>
    <p:sldLayoutId id="2147483719" r:id="rId16"/>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2A70C-3472-FD4B-BBDE-A9527F55333A}" type="datetimeFigureOut">
              <a:rPr lang="en-US" smtClean="0"/>
              <a:t>3/1/20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84B37-460C-1F4B-99F8-D2FB71E69778}" type="slidenum">
              <a:rPr lang="en-US" smtClean="0"/>
              <a:t>‹#›</a:t>
            </a:fld>
            <a:endParaRPr lang="en-US"/>
          </a:p>
        </p:txBody>
      </p:sp>
    </p:spTree>
    <p:extLst>
      <p:ext uri="{BB962C8B-B14F-4D97-AF65-F5344CB8AC3E}">
        <p14:creationId xmlns:p14="http://schemas.microsoft.com/office/powerpoint/2010/main" val="3583067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A2B6A56-3DB9-45A2-884D-53E0F3E66517}" type="datetimeFigureOut">
              <a:rPr lang="en-US" smtClean="0"/>
              <a:t>3/1/20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951E38EC-1756-46EF-AABA-4C7E8801F7D6}" type="slidenum">
              <a:rPr lang="en-US" smtClean="0"/>
              <a:t>‹#›</a:t>
            </a:fld>
            <a:endParaRPr lang="en-US" dirty="0"/>
          </a:p>
        </p:txBody>
      </p:sp>
    </p:spTree>
    <p:extLst>
      <p:ext uri="{BB962C8B-B14F-4D97-AF65-F5344CB8AC3E}">
        <p14:creationId xmlns:p14="http://schemas.microsoft.com/office/powerpoint/2010/main" val="214349175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890983-BB42-C24E-AE85-3D27BB355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04608F-0A4C-7A49-A561-91D3A6B5E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C7245-B4A9-7A41-9AC6-6C8CF9AC01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3740F-3992-614F-B28C-221FAC3338F0}" type="datetimeFigureOut">
              <a:rPr lang="en-US" smtClean="0"/>
              <a:t>3/1/20</a:t>
            </a:fld>
            <a:endParaRPr lang="en-US"/>
          </a:p>
        </p:txBody>
      </p:sp>
      <p:sp>
        <p:nvSpPr>
          <p:cNvPr id="5" name="Footer Placeholder 4">
            <a:extLst>
              <a:ext uri="{FF2B5EF4-FFF2-40B4-BE49-F238E27FC236}">
                <a16:creationId xmlns:a16="http://schemas.microsoft.com/office/drawing/2014/main" id="{B9676B4D-586E-EB4B-BBFB-D2AC7DB9C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B66B38-9CD7-6040-9000-8E8285758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DB0F7-C754-AC48-892C-D1E6647F34B3}" type="slidenum">
              <a:rPr lang="en-US" smtClean="0"/>
              <a:t>‹#›</a:t>
            </a:fld>
            <a:endParaRPr lang="en-US"/>
          </a:p>
        </p:txBody>
      </p:sp>
    </p:spTree>
    <p:extLst>
      <p:ext uri="{BB962C8B-B14F-4D97-AF65-F5344CB8AC3E}">
        <p14:creationId xmlns:p14="http://schemas.microsoft.com/office/powerpoint/2010/main" val="25362767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4.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who.int/ihr/training/laboratory_quality/sample/en/" TargetMode="External"/><Relationship Id="rId2" Type="http://schemas.openxmlformats.org/officeDocument/2006/relationships/image" Target="../media/image15.png"/><Relationship Id="rId1" Type="http://schemas.openxmlformats.org/officeDocument/2006/relationships/slideLayout" Target="../slideLayouts/slideLayout7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www.slido.com/" TargetMode="Externa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hyperlink" Target="http://www.slido.com/"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5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800" u="sng" dirty="0"/>
              <a:t>SESSION</a:t>
            </a:r>
            <a:br>
              <a:rPr lang="en-US" sz="4800" dirty="0"/>
            </a:br>
            <a:r>
              <a:rPr lang="en-US" sz="4800" dirty="0"/>
              <a:t>Building Robust Quality Management Systems in Core Labs </a:t>
            </a:r>
            <a:br>
              <a:rPr lang="en-US" sz="4800" dirty="0"/>
            </a:br>
            <a:r>
              <a:rPr lang="en-US" sz="4800" dirty="0"/>
              <a:t>(GLP, GMP and QA Best Practices)</a:t>
            </a:r>
          </a:p>
        </p:txBody>
      </p:sp>
      <p:sp>
        <p:nvSpPr>
          <p:cNvPr id="3" name="Subtitle 2"/>
          <p:cNvSpPr>
            <a:spLocks noGrp="1"/>
          </p:cNvSpPr>
          <p:nvPr>
            <p:ph type="subTitle" idx="1"/>
          </p:nvPr>
        </p:nvSpPr>
        <p:spPr/>
        <p:txBody>
          <a:bodyPr/>
          <a:lstStyle/>
          <a:p>
            <a:r>
              <a:rPr lang="en-US" dirty="0"/>
              <a:t>Rebecca L. Davies, PhD – University of Minnesota</a:t>
            </a:r>
          </a:p>
          <a:p>
            <a:r>
              <a:rPr lang="en-US" dirty="0"/>
              <a:t>David L. Blum, PhD – University of Georgia</a:t>
            </a:r>
          </a:p>
          <a:p>
            <a:r>
              <a:rPr lang="en-US" dirty="0"/>
              <a:t>Christopher W. Gregory, PhD – UNC Chapel Hill</a:t>
            </a:r>
          </a:p>
          <a:p>
            <a:endParaRPr lang="en-US" dirty="0"/>
          </a:p>
        </p:txBody>
      </p:sp>
      <p:pic>
        <p:nvPicPr>
          <p:cNvPr id="4" name="Picture 3">
            <a:extLst>
              <a:ext uri="{FF2B5EF4-FFF2-40B4-BE49-F238E27FC236}">
                <a16:creationId xmlns:a16="http://schemas.microsoft.com/office/drawing/2014/main" id="{EC3DBA0F-E90E-4E4B-B891-BFA2BACBB6AD}"/>
              </a:ext>
            </a:extLst>
          </p:cNvPr>
          <p:cNvPicPr>
            <a:picLocks noChangeAspect="1"/>
          </p:cNvPicPr>
          <p:nvPr/>
        </p:nvPicPr>
        <p:blipFill>
          <a:blip r:embed="rId2"/>
          <a:stretch>
            <a:fillRect/>
          </a:stretch>
        </p:blipFill>
        <p:spPr>
          <a:xfrm>
            <a:off x="0" y="0"/>
            <a:ext cx="3835400" cy="1206500"/>
          </a:xfrm>
          <a:prstGeom prst="rect">
            <a:avLst/>
          </a:prstGeom>
          <a:solidFill>
            <a:srgbClr val="00B0F0"/>
          </a:solidFill>
        </p:spPr>
      </p:pic>
    </p:spTree>
    <p:extLst>
      <p:ext uri="{BB962C8B-B14F-4D97-AF65-F5344CB8AC3E}">
        <p14:creationId xmlns:p14="http://schemas.microsoft.com/office/powerpoint/2010/main" val="2927121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1C67-6DF2-4135-BB93-CAF2219C2759}"/>
              </a:ext>
            </a:extLst>
          </p:cNvPr>
          <p:cNvSpPr>
            <a:spLocks noGrp="1"/>
          </p:cNvSpPr>
          <p:nvPr>
            <p:ph type="title"/>
          </p:nvPr>
        </p:nvSpPr>
        <p:spPr/>
        <p:txBody>
          <a:bodyPr>
            <a:normAutofit fontScale="90000"/>
          </a:bodyPr>
          <a:lstStyle/>
          <a:p>
            <a:br>
              <a:rPr lang="en-US" sz="3200" dirty="0">
                <a:solidFill>
                  <a:schemeClr val="bg1"/>
                </a:solidFill>
                <a:latin typeface="Calibri" panose="020F0502020204030204" pitchFamily="34" charset="0"/>
              </a:rPr>
            </a:br>
            <a:br>
              <a:rPr lang="en-US" sz="3200" dirty="0">
                <a:solidFill>
                  <a:schemeClr val="bg1"/>
                </a:solidFill>
                <a:latin typeface="Calibri" panose="020F0502020204030204" pitchFamily="34" charset="0"/>
              </a:rPr>
            </a:br>
            <a:r>
              <a:rPr lang="en-US" sz="3200" dirty="0">
                <a:solidFill>
                  <a:schemeClr val="bg1"/>
                </a:solidFill>
                <a:latin typeface="Calibri" panose="020F0502020204030204" pitchFamily="34" charset="0"/>
              </a:rPr>
              <a:t>Study 1 [1997]</a:t>
            </a:r>
            <a:br>
              <a:rPr lang="en-US" sz="3200" dirty="0">
                <a:solidFill>
                  <a:schemeClr val="bg1"/>
                </a:solidFill>
                <a:latin typeface="Calibri" panose="020F0502020204030204" pitchFamily="34" charset="0"/>
              </a:rPr>
            </a:br>
            <a:br>
              <a:rPr lang="en-US" sz="3200" dirty="0">
                <a:solidFill>
                  <a:schemeClr val="bg1"/>
                </a:solidFill>
                <a:latin typeface="Calibri" panose="020F0502020204030204" pitchFamily="34" charset="0"/>
              </a:rPr>
            </a:br>
            <a:r>
              <a:rPr lang="en-US" sz="3200" dirty="0">
                <a:solidFill>
                  <a:schemeClr val="bg1"/>
                </a:solidFill>
                <a:latin typeface="Calibri" panose="020F0502020204030204" pitchFamily="34" charset="0"/>
              </a:rPr>
              <a:t>Mistakes in a stat laboratory: Types and Frequency.</a:t>
            </a:r>
            <a:br>
              <a:rPr lang="en-US" sz="3200" dirty="0">
                <a:solidFill>
                  <a:schemeClr val="bg1"/>
                </a:solidFill>
                <a:latin typeface="Calibri" panose="020F0502020204030204" pitchFamily="34" charset="0"/>
              </a:rPr>
            </a:br>
            <a:br>
              <a:rPr lang="en-US" sz="3200" dirty="0">
                <a:solidFill>
                  <a:schemeClr val="bg1"/>
                </a:solidFill>
                <a:latin typeface="Calibri" panose="020F0502020204030204" pitchFamily="34" charset="0"/>
              </a:rPr>
            </a:br>
            <a:r>
              <a:rPr lang="en-US" sz="3200" dirty="0">
                <a:solidFill>
                  <a:schemeClr val="bg1"/>
                </a:solidFill>
                <a:latin typeface="Calibri" panose="020F0502020204030204" pitchFamily="34" charset="0"/>
              </a:rPr>
              <a:t>40,490 stat results over 3 months</a:t>
            </a:r>
            <a:br>
              <a:rPr lang="en-US" sz="3200" dirty="0">
                <a:solidFill>
                  <a:schemeClr val="bg1"/>
                </a:solidFill>
                <a:latin typeface="Calibri" panose="020F0502020204030204" pitchFamily="34" charset="0"/>
              </a:rPr>
            </a:br>
            <a:br>
              <a:rPr lang="en-US" sz="3200" dirty="0">
                <a:solidFill>
                  <a:schemeClr val="bg1"/>
                </a:solidFill>
                <a:latin typeface="Calibri" panose="020F0502020204030204" pitchFamily="34" charset="0"/>
              </a:rPr>
            </a:br>
            <a:br>
              <a:rPr lang="en-US" sz="3200" dirty="0">
                <a:solidFill>
                  <a:schemeClr val="bg1"/>
                </a:solidFill>
                <a:latin typeface="Calibri" panose="020F0502020204030204" pitchFamily="34" charset="0"/>
              </a:rPr>
            </a:br>
            <a:r>
              <a:rPr lang="en-US" sz="2200" dirty="0" err="1">
                <a:solidFill>
                  <a:schemeClr val="bg1"/>
                </a:solidFill>
                <a:latin typeface="Calibri" panose="020F0502020204030204" pitchFamily="34" charset="0"/>
              </a:rPr>
              <a:t>Plebani</a:t>
            </a:r>
            <a:r>
              <a:rPr lang="en-US" sz="2200" dirty="0">
                <a:solidFill>
                  <a:schemeClr val="bg1"/>
                </a:solidFill>
                <a:latin typeface="Calibri" panose="020F0502020204030204" pitchFamily="34" charset="0"/>
              </a:rPr>
              <a:t> M et al. </a:t>
            </a:r>
            <a:br>
              <a:rPr lang="en-US" sz="2200" dirty="0">
                <a:solidFill>
                  <a:schemeClr val="bg1"/>
                </a:solidFill>
                <a:latin typeface="Calibri" panose="020F0502020204030204" pitchFamily="34" charset="0"/>
              </a:rPr>
            </a:br>
            <a:r>
              <a:rPr lang="en-US" sz="2200" dirty="0">
                <a:solidFill>
                  <a:schemeClr val="bg1"/>
                </a:solidFill>
                <a:latin typeface="Calibri" panose="020F0502020204030204" pitchFamily="34" charset="0"/>
              </a:rPr>
              <a:t>Clin Chem. 43, 1997.</a:t>
            </a:r>
            <a:br>
              <a:rPr lang="en-US" sz="3200" dirty="0">
                <a:solidFill>
                  <a:schemeClr val="bg1"/>
                </a:solidFill>
                <a:latin typeface="Calibri" panose="020F0502020204030204" pitchFamily="34" charset="0"/>
              </a:rPr>
            </a:br>
            <a:br>
              <a:rPr lang="en-US" sz="2400" b="1" i="1" dirty="0">
                <a:solidFill>
                  <a:schemeClr val="bg1"/>
                </a:solidFill>
                <a:latin typeface="Calibri" panose="020F0502020204030204" pitchFamily="34" charset="0"/>
              </a:rPr>
            </a:br>
            <a:br>
              <a:rPr lang="en-US" sz="3200" dirty="0">
                <a:solidFill>
                  <a:schemeClr val="bg1"/>
                </a:solidFill>
                <a:latin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372A4A95-0CA7-4C8A-8477-57ACB2C8E9C3}"/>
              </a:ext>
            </a:extLst>
          </p:cNvPr>
          <p:cNvSpPr>
            <a:spLocks noGrp="1"/>
          </p:cNvSpPr>
          <p:nvPr>
            <p:ph idx="1"/>
          </p:nvPr>
        </p:nvSpPr>
        <p:spPr>
          <a:xfrm>
            <a:off x="3625836" y="759253"/>
            <a:ext cx="3438690" cy="2077772"/>
          </a:xfrm>
        </p:spPr>
        <p:txBody>
          <a:bodyPr/>
          <a:lstStyle/>
          <a:p>
            <a:r>
              <a:rPr lang="en-US" dirty="0">
                <a:latin typeface="Calibri" panose="020F0502020204030204" pitchFamily="34" charset="0"/>
              </a:rPr>
              <a:t>Department of Lab Medicine</a:t>
            </a:r>
          </a:p>
          <a:p>
            <a:pPr lvl="1"/>
            <a:r>
              <a:rPr lang="en-US" sz="2000" dirty="0">
                <a:latin typeface="Calibri" panose="020F0502020204030204" pitchFamily="34" charset="0"/>
              </a:rPr>
              <a:t>Nephrology</a:t>
            </a:r>
          </a:p>
          <a:p>
            <a:pPr lvl="1"/>
            <a:r>
              <a:rPr lang="en-US" sz="2000" dirty="0">
                <a:latin typeface="Calibri" panose="020F0502020204030204" pitchFamily="34" charset="0"/>
              </a:rPr>
              <a:t>Internal medicine</a:t>
            </a:r>
          </a:p>
          <a:p>
            <a:pPr lvl="1"/>
            <a:r>
              <a:rPr lang="en-US" sz="2000" dirty="0">
                <a:latin typeface="Calibri" panose="020F0502020204030204" pitchFamily="34" charset="0"/>
              </a:rPr>
              <a:t>Surgery</a:t>
            </a:r>
          </a:p>
          <a:p>
            <a:pPr lvl="1"/>
            <a:r>
              <a:rPr lang="en-US" sz="2000" dirty="0">
                <a:latin typeface="Calibri" panose="020F0502020204030204" pitchFamily="34" charset="0"/>
              </a:rPr>
              <a:t>ICU</a:t>
            </a:r>
          </a:p>
        </p:txBody>
      </p:sp>
      <p:grpSp>
        <p:nvGrpSpPr>
          <p:cNvPr id="8" name="Group 7">
            <a:extLst>
              <a:ext uri="{FF2B5EF4-FFF2-40B4-BE49-F238E27FC236}">
                <a16:creationId xmlns:a16="http://schemas.microsoft.com/office/drawing/2014/main" id="{D1DB2ABB-BEC6-4274-AC3F-B6CFC3D2D46E}"/>
              </a:ext>
            </a:extLst>
          </p:cNvPr>
          <p:cNvGrpSpPr/>
          <p:nvPr/>
        </p:nvGrpSpPr>
        <p:grpSpPr>
          <a:xfrm>
            <a:off x="7696201" y="228600"/>
            <a:ext cx="3733799" cy="2971800"/>
            <a:chOff x="7159354" y="3868110"/>
            <a:chExt cx="2476690" cy="2123860"/>
          </a:xfrm>
        </p:grpSpPr>
        <p:pic>
          <p:nvPicPr>
            <p:cNvPr id="4" name="Picture 5">
              <a:extLst>
                <a:ext uri="{FF2B5EF4-FFF2-40B4-BE49-F238E27FC236}">
                  <a16:creationId xmlns:a16="http://schemas.microsoft.com/office/drawing/2014/main" id="{66E92844-6F84-4E07-91E6-1B686EAA1BDA}"/>
                </a:ext>
              </a:extLst>
            </p:cNvPr>
            <p:cNvPicPr>
              <a:picLocks noChangeAspect="1" noChangeArrowheads="1"/>
            </p:cNvPicPr>
            <p:nvPr/>
          </p:nvPicPr>
          <p:blipFill rotWithShape="1">
            <a:blip r:embed="rId3" cstate="print">
              <a:lum bright="-6000"/>
            </a:blip>
            <a:srcRect l="8182" t="8545" r="1806" b="9822"/>
            <a:stretch/>
          </p:blipFill>
          <p:spPr bwMode="auto">
            <a:xfrm>
              <a:off x="7159354" y="3868110"/>
              <a:ext cx="2476690" cy="2123860"/>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0B8BA4BC-92EE-498A-86AB-B4B6C2A8DC49}"/>
                </a:ext>
              </a:extLst>
            </p:cNvPr>
            <p:cNvSpPr txBox="1"/>
            <p:nvPr/>
          </p:nvSpPr>
          <p:spPr>
            <a:xfrm>
              <a:off x="8182071" y="5249690"/>
              <a:ext cx="706955" cy="2900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Pre-</a:t>
              </a:r>
            </a:p>
          </p:txBody>
        </p:sp>
        <p:sp>
          <p:nvSpPr>
            <p:cNvPr id="6" name="TextBox 5">
              <a:extLst>
                <a:ext uri="{FF2B5EF4-FFF2-40B4-BE49-F238E27FC236}">
                  <a16:creationId xmlns:a16="http://schemas.microsoft.com/office/drawing/2014/main" id="{E8564E5D-4B76-4FB5-873B-0620919F7D10}"/>
                </a:ext>
              </a:extLst>
            </p:cNvPr>
            <p:cNvSpPr txBox="1"/>
            <p:nvPr/>
          </p:nvSpPr>
          <p:spPr>
            <a:xfrm>
              <a:off x="7848819" y="4381682"/>
              <a:ext cx="892314" cy="2900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rPr>
                <a:t>Post-</a:t>
              </a:r>
            </a:p>
          </p:txBody>
        </p:sp>
        <p:sp>
          <p:nvSpPr>
            <p:cNvPr id="7" name="TextBox 6">
              <a:extLst>
                <a:ext uri="{FF2B5EF4-FFF2-40B4-BE49-F238E27FC236}">
                  <a16:creationId xmlns:a16="http://schemas.microsoft.com/office/drawing/2014/main" id="{8E9B7798-C174-4159-9C10-3F83C502224E}"/>
                </a:ext>
              </a:extLst>
            </p:cNvPr>
            <p:cNvSpPr txBox="1"/>
            <p:nvPr/>
          </p:nvSpPr>
          <p:spPr>
            <a:xfrm>
              <a:off x="7607807" y="4816750"/>
              <a:ext cx="617079" cy="2900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An</a:t>
              </a:r>
            </a:p>
          </p:txBody>
        </p:sp>
      </p:grpSp>
      <p:graphicFrame>
        <p:nvGraphicFramePr>
          <p:cNvPr id="11" name="Table 11">
            <a:extLst>
              <a:ext uri="{FF2B5EF4-FFF2-40B4-BE49-F238E27FC236}">
                <a16:creationId xmlns:a16="http://schemas.microsoft.com/office/drawing/2014/main" id="{A69F304A-0920-4B43-AE89-634A663CB1AE}"/>
              </a:ext>
            </a:extLst>
          </p:cNvPr>
          <p:cNvGraphicFramePr>
            <a:graphicFrameLocks noGrp="1"/>
          </p:cNvGraphicFramePr>
          <p:nvPr/>
        </p:nvGraphicFramePr>
        <p:xfrm>
          <a:off x="3733800" y="3200400"/>
          <a:ext cx="7696200" cy="3413760"/>
        </p:xfrm>
        <a:graphic>
          <a:graphicData uri="http://schemas.openxmlformats.org/drawingml/2006/table">
            <a:tbl>
              <a:tblPr firstRow="1" bandRow="1">
                <a:tableStyleId>{5C22544A-7EE6-4342-B048-85BDC9FD1C3A}</a:tableStyleId>
              </a:tblPr>
              <a:tblGrid>
                <a:gridCol w="2614558">
                  <a:extLst>
                    <a:ext uri="{9D8B030D-6E8A-4147-A177-3AD203B41FA5}">
                      <a16:colId xmlns:a16="http://schemas.microsoft.com/office/drawing/2014/main" val="3122704387"/>
                    </a:ext>
                  </a:extLst>
                </a:gridCol>
                <a:gridCol w="1867844">
                  <a:extLst>
                    <a:ext uri="{9D8B030D-6E8A-4147-A177-3AD203B41FA5}">
                      <a16:colId xmlns:a16="http://schemas.microsoft.com/office/drawing/2014/main" val="352628946"/>
                    </a:ext>
                  </a:extLst>
                </a:gridCol>
                <a:gridCol w="3213798">
                  <a:extLst>
                    <a:ext uri="{9D8B030D-6E8A-4147-A177-3AD203B41FA5}">
                      <a16:colId xmlns:a16="http://schemas.microsoft.com/office/drawing/2014/main" val="1498770811"/>
                    </a:ext>
                  </a:extLst>
                </a:gridCol>
              </a:tblGrid>
              <a:tr h="381010">
                <a:tc>
                  <a:txBody>
                    <a:bodyPr/>
                    <a:lstStyle/>
                    <a:p>
                      <a:r>
                        <a:rPr lang="en-US" sz="2000" dirty="0"/>
                        <a:t>Pre-Analytical</a:t>
                      </a:r>
                    </a:p>
                  </a:txBody>
                  <a:tcPr/>
                </a:tc>
                <a:tc>
                  <a:txBody>
                    <a:bodyPr/>
                    <a:lstStyle/>
                    <a:p>
                      <a:r>
                        <a:rPr lang="en-US" sz="2000" dirty="0"/>
                        <a:t>Analytical</a:t>
                      </a:r>
                    </a:p>
                  </a:txBody>
                  <a:tcPr/>
                </a:tc>
                <a:tc>
                  <a:txBody>
                    <a:bodyPr/>
                    <a:lstStyle/>
                    <a:p>
                      <a:r>
                        <a:rPr lang="en-US" sz="2000" dirty="0"/>
                        <a:t>Post Analytical</a:t>
                      </a:r>
                    </a:p>
                  </a:txBody>
                  <a:tcPr/>
                </a:tc>
                <a:extLst>
                  <a:ext uri="{0D108BD9-81ED-4DB2-BD59-A6C34878D82A}">
                    <a16:rowId xmlns:a16="http://schemas.microsoft.com/office/drawing/2014/main" val="3215615034"/>
                  </a:ext>
                </a:extLst>
              </a:tr>
              <a:tr h="967180">
                <a:tc>
                  <a:txBody>
                    <a:bodyPr/>
                    <a:lstStyle/>
                    <a:p>
                      <a:r>
                        <a:rPr lang="en-US" sz="2000" dirty="0"/>
                        <a:t>Specimen collection</a:t>
                      </a: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t>Unacceptable performance</a:t>
                      </a: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Physician not notified of error</a:t>
                      </a:r>
                    </a:p>
                  </a:txBody>
                  <a:tcPr/>
                </a:tc>
                <a:extLst>
                  <a:ext uri="{0D108BD9-81ED-4DB2-BD59-A6C34878D82A}">
                    <a16:rowId xmlns:a16="http://schemas.microsoft.com/office/drawing/2014/main" val="4190991292"/>
                  </a:ext>
                </a:extLst>
              </a:tr>
              <a:tr h="967180">
                <a:tc>
                  <a:txBody>
                    <a:bodyPr/>
                    <a:lstStyle/>
                    <a:p>
                      <a:r>
                        <a:rPr lang="en-US" sz="2000" dirty="0"/>
                        <a:t>Order missed or misinterpreted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Instrument malfunction</a:t>
                      </a:r>
                    </a:p>
                    <a:p>
                      <a:endParaRPr lang="en-US"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Correction of erroneous finding overlooked</a:t>
                      </a:r>
                    </a:p>
                  </a:txBody>
                  <a:tcPr/>
                </a:tc>
                <a:extLst>
                  <a:ext uri="{0D108BD9-81ED-4DB2-BD59-A6C34878D82A}">
                    <a16:rowId xmlns:a16="http://schemas.microsoft.com/office/drawing/2014/main" val="391375019"/>
                  </a:ext>
                </a:extLst>
              </a:tr>
              <a:tr h="967180">
                <a:tc>
                  <a:txBody>
                    <a:bodyPr/>
                    <a:lstStyle/>
                    <a:p>
                      <a:r>
                        <a:rPr lang="en-US" sz="2000" dirty="0"/>
                        <a:t>Erroneous specification of department</a:t>
                      </a:r>
                    </a:p>
                  </a:txBody>
                  <a:tcPr/>
                </a:tc>
                <a:tc>
                  <a:txBody>
                    <a:bodyPr/>
                    <a:lstStyle/>
                    <a:p>
                      <a:r>
                        <a:rPr lang="en-US" sz="2000" dirty="0"/>
                        <a:t>Lack of method specificity</a:t>
                      </a:r>
                    </a:p>
                  </a:txBody>
                  <a:tcPr/>
                </a:tc>
                <a:tc>
                  <a:txBody>
                    <a:bodyPr/>
                    <a:lstStyle/>
                    <a:p>
                      <a:r>
                        <a:rPr lang="en-US" sz="2000" dirty="0"/>
                        <a:t>Turn around time exceeded</a:t>
                      </a:r>
                    </a:p>
                    <a:p>
                      <a:endParaRPr lang="en-US" sz="2000" dirty="0"/>
                    </a:p>
                    <a:p>
                      <a:r>
                        <a:rPr lang="en-US" sz="2000" dirty="0"/>
                        <a:t>Keyboard entry </a:t>
                      </a:r>
                    </a:p>
                  </a:txBody>
                  <a:tcPr/>
                </a:tc>
                <a:extLst>
                  <a:ext uri="{0D108BD9-81ED-4DB2-BD59-A6C34878D82A}">
                    <a16:rowId xmlns:a16="http://schemas.microsoft.com/office/drawing/2014/main" val="3842487261"/>
                  </a:ext>
                </a:extLst>
              </a:tr>
            </a:tbl>
          </a:graphicData>
        </a:graphic>
      </p:graphicFrame>
    </p:spTree>
    <p:extLst>
      <p:ext uri="{BB962C8B-B14F-4D97-AF65-F5344CB8AC3E}">
        <p14:creationId xmlns:p14="http://schemas.microsoft.com/office/powerpoint/2010/main" val="3678152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71D6-460D-4290-86C2-B79338776F63}"/>
              </a:ext>
            </a:extLst>
          </p:cNvPr>
          <p:cNvSpPr>
            <a:spLocks noGrp="1"/>
          </p:cNvSpPr>
          <p:nvPr>
            <p:ph type="title"/>
          </p:nvPr>
        </p:nvSpPr>
        <p:spPr/>
        <p:txBody>
          <a:bodyPr>
            <a:normAutofit fontScale="90000"/>
          </a:bodyPr>
          <a:lstStyle/>
          <a:p>
            <a:r>
              <a:rPr lang="en-US" dirty="0"/>
              <a:t>Study 2 [2002]</a:t>
            </a:r>
            <a:br>
              <a:rPr lang="en-US" dirty="0"/>
            </a:br>
            <a:br>
              <a:rPr lang="en-US" dirty="0"/>
            </a:br>
            <a:r>
              <a:rPr lang="en-US" dirty="0"/>
              <a:t>Errors in Laboratory Medicine</a:t>
            </a:r>
            <a:br>
              <a:rPr lang="en-US" dirty="0"/>
            </a:br>
            <a:br>
              <a:rPr lang="en-US" dirty="0"/>
            </a:br>
            <a:r>
              <a:rPr lang="en-US" dirty="0"/>
              <a:t>8 years of literature</a:t>
            </a:r>
            <a:br>
              <a:rPr lang="en-US" dirty="0"/>
            </a:br>
            <a:br>
              <a:rPr lang="en-US" dirty="0"/>
            </a:br>
            <a:r>
              <a:rPr lang="en-US" sz="2000" dirty="0" err="1">
                <a:solidFill>
                  <a:schemeClr val="bg1"/>
                </a:solidFill>
                <a:latin typeface="Calibri" panose="020F0502020204030204" pitchFamily="34" charset="0"/>
              </a:rPr>
              <a:t>Bonini</a:t>
            </a:r>
            <a:r>
              <a:rPr lang="en-US" sz="2000" dirty="0">
                <a:solidFill>
                  <a:schemeClr val="bg1"/>
                </a:solidFill>
                <a:latin typeface="Calibri" panose="020F0502020204030204" pitchFamily="34" charset="0"/>
              </a:rPr>
              <a:t> P, et al. Clin Chem 48:5, 2002</a:t>
            </a:r>
            <a:r>
              <a:rPr lang="en-US" sz="2000" i="1" dirty="0">
                <a:solidFill>
                  <a:schemeClr val="bg1"/>
                </a:solidFill>
                <a:latin typeface="Calibri" panose="020F0502020204030204" pitchFamily="34" charset="0"/>
              </a:rPr>
              <a:t>.</a:t>
            </a:r>
            <a:br>
              <a:rPr lang="en-US" sz="2000" i="1" dirty="0">
                <a:solidFill>
                  <a:schemeClr val="bg1"/>
                </a:solidFill>
                <a:latin typeface="Calibri" panose="020F0502020204030204" pitchFamily="34" charset="0"/>
              </a:rPr>
            </a:br>
            <a:br>
              <a:rPr lang="en-US" sz="2000" i="1" dirty="0">
                <a:solidFill>
                  <a:schemeClr val="bg1"/>
                </a:solidFill>
                <a:latin typeface="Calibri" panose="020F0502020204030204" pitchFamily="34" charset="0"/>
              </a:rPr>
            </a:br>
            <a:r>
              <a:rPr lang="en-US" sz="2000" dirty="0">
                <a:solidFill>
                  <a:schemeClr val="bg1"/>
                </a:solidFill>
                <a:latin typeface="Calibri" panose="020F0502020204030204" pitchFamily="34" charset="0"/>
              </a:rPr>
              <a:t>	</a:t>
            </a:r>
            <a:br>
              <a:rPr lang="en-US" sz="2000" dirty="0">
                <a:solidFill>
                  <a:schemeClr val="bg1"/>
                </a:solidFill>
                <a:latin typeface="Calibri" panose="020F0502020204030204" pitchFamily="34" charset="0"/>
              </a:rPr>
            </a:br>
            <a:endParaRPr lang="en-US" sz="2000" dirty="0"/>
          </a:p>
        </p:txBody>
      </p:sp>
      <p:sp>
        <p:nvSpPr>
          <p:cNvPr id="3" name="Content Placeholder 2">
            <a:extLst>
              <a:ext uri="{FF2B5EF4-FFF2-40B4-BE49-F238E27FC236}">
                <a16:creationId xmlns:a16="http://schemas.microsoft.com/office/drawing/2014/main" id="{99D2C0A8-37C8-4065-856D-CD23B9D64482}"/>
              </a:ext>
            </a:extLst>
          </p:cNvPr>
          <p:cNvSpPr>
            <a:spLocks noGrp="1"/>
          </p:cNvSpPr>
          <p:nvPr>
            <p:ph idx="1"/>
          </p:nvPr>
        </p:nvSpPr>
        <p:spPr>
          <a:xfrm>
            <a:off x="3514931" y="153157"/>
            <a:ext cx="7534069" cy="2209800"/>
          </a:xfrm>
        </p:spPr>
        <p:txBody>
          <a:bodyPr>
            <a:normAutofit/>
          </a:bodyPr>
          <a:lstStyle/>
          <a:p>
            <a:r>
              <a:rPr lang="en-US" dirty="0">
                <a:latin typeface="Calibri" panose="020F0502020204030204" pitchFamily="34" charset="0"/>
              </a:rPr>
              <a:t>S</a:t>
            </a:r>
            <a:r>
              <a:rPr lang="en-US" sz="2000" dirty="0">
                <a:latin typeface="Calibri" panose="020F0502020204030204" pitchFamily="34" charset="0"/>
              </a:rPr>
              <a:t>earched for lab “mistakes, blunders, errors, problem or defect</a:t>
            </a:r>
          </a:p>
          <a:p>
            <a:r>
              <a:rPr lang="en-US" sz="2000" dirty="0">
                <a:solidFill>
                  <a:schemeClr val="tx1">
                    <a:lumMod val="75000"/>
                    <a:lumOff val="25000"/>
                  </a:schemeClr>
                </a:solidFill>
                <a:latin typeface="Calibri" panose="020F0502020204030204" pitchFamily="34" charset="0"/>
              </a:rPr>
              <a:t>“even when different study designs, patient numbers, and discovery techniques were used, the </a:t>
            </a:r>
            <a:r>
              <a:rPr lang="en-US" sz="2000" dirty="0">
                <a:solidFill>
                  <a:schemeClr val="accent3">
                    <a:lumMod val="75000"/>
                  </a:schemeClr>
                </a:solidFill>
                <a:latin typeface="Calibri" panose="020F0502020204030204" pitchFamily="34" charset="0"/>
              </a:rPr>
              <a:t>distribution of errors was very similar”       </a:t>
            </a:r>
          </a:p>
          <a:p>
            <a:r>
              <a:rPr lang="en-US" sz="2000" dirty="0">
                <a:solidFill>
                  <a:schemeClr val="tx1">
                    <a:lumMod val="75000"/>
                    <a:lumOff val="25000"/>
                  </a:schemeClr>
                </a:solidFill>
                <a:latin typeface="Calibri" panose="020F0502020204030204" pitchFamily="34" charset="0"/>
              </a:rPr>
              <a:t>Most errors occur </a:t>
            </a:r>
            <a:r>
              <a:rPr lang="en-US" sz="2000" dirty="0">
                <a:solidFill>
                  <a:schemeClr val="accent3">
                    <a:lumMod val="75000"/>
                  </a:schemeClr>
                </a:solidFill>
                <a:latin typeface="Calibri" panose="020F0502020204030204" pitchFamily="34" charset="0"/>
              </a:rPr>
              <a:t>at the transitions</a:t>
            </a:r>
          </a:p>
        </p:txBody>
      </p:sp>
      <p:sp>
        <p:nvSpPr>
          <p:cNvPr id="8" name="TextBox 7"/>
          <p:cNvSpPr txBox="1"/>
          <p:nvPr/>
        </p:nvSpPr>
        <p:spPr>
          <a:xfrm>
            <a:off x="5037612" y="3775059"/>
            <a:ext cx="383195" cy="199484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pSp>
        <p:nvGrpSpPr>
          <p:cNvPr id="12" name="Group 11"/>
          <p:cNvGrpSpPr/>
          <p:nvPr/>
        </p:nvGrpSpPr>
        <p:grpSpPr>
          <a:xfrm>
            <a:off x="3921831" y="2267178"/>
            <a:ext cx="6215361" cy="4431440"/>
            <a:chOff x="5017603" y="2236212"/>
            <a:chExt cx="6215361" cy="4431440"/>
          </a:xfrm>
        </p:grpSpPr>
        <p:pic>
          <p:nvPicPr>
            <p:cNvPr id="9" name="Picture 8">
              <a:extLst>
                <a:ext uri="{FF2B5EF4-FFF2-40B4-BE49-F238E27FC236}">
                  <a16:creationId xmlns:a16="http://schemas.microsoft.com/office/drawing/2014/main" id="{4093C165-A910-4992-9A46-BB0DE773B52B}"/>
                </a:ext>
              </a:extLst>
            </p:cNvPr>
            <p:cNvPicPr>
              <a:picLocks noChangeAspect="1"/>
            </p:cNvPicPr>
            <p:nvPr/>
          </p:nvPicPr>
          <p:blipFill rotWithShape="1">
            <a:blip r:embed="rId3"/>
            <a:srcRect l="15149" t="3476" r="15092" b="8102"/>
            <a:stretch/>
          </p:blipFill>
          <p:spPr>
            <a:xfrm>
              <a:off x="5017603" y="2236212"/>
              <a:ext cx="6215361" cy="4431440"/>
            </a:xfrm>
            <a:prstGeom prst="rect">
              <a:avLst/>
            </a:prstGeom>
            <a:solidFill>
              <a:schemeClr val="bg1"/>
            </a:solidFill>
            <a:ln>
              <a:solidFill>
                <a:schemeClr val="tx1">
                  <a:lumMod val="65000"/>
                  <a:lumOff val="35000"/>
                </a:schemeClr>
              </a:solidFill>
            </a:ln>
          </p:spPr>
        </p:pic>
        <p:sp>
          <p:nvSpPr>
            <p:cNvPr id="7" name="TextBox 6"/>
            <p:cNvSpPr txBox="1"/>
            <p:nvPr/>
          </p:nvSpPr>
          <p:spPr>
            <a:xfrm>
              <a:off x="5093634" y="2889280"/>
              <a:ext cx="654346" cy="461665"/>
            </a:xfrm>
            <a:prstGeom prst="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100</a:t>
              </a:r>
            </a:p>
          </p:txBody>
        </p:sp>
        <p:sp>
          <p:nvSpPr>
            <p:cNvPr id="19" name="TextBox 18"/>
            <p:cNvSpPr txBox="1"/>
            <p:nvPr/>
          </p:nvSpPr>
          <p:spPr>
            <a:xfrm>
              <a:off x="5222254" y="5872587"/>
              <a:ext cx="525726" cy="461665"/>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a:ea typeface="+mn-ea"/>
                  <a:cs typeface="+mn-cs"/>
                </a:rPr>
                <a:t>0</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a:t>
              </a:r>
            </a:p>
          </p:txBody>
        </p:sp>
        <p:sp>
          <p:nvSpPr>
            <p:cNvPr id="10" name="TextBox 9"/>
            <p:cNvSpPr txBox="1"/>
            <p:nvPr/>
          </p:nvSpPr>
          <p:spPr>
            <a:xfrm>
              <a:off x="6170004" y="4251128"/>
              <a:ext cx="8835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32-75</a:t>
              </a:r>
            </a:p>
          </p:txBody>
        </p:sp>
        <p:sp>
          <p:nvSpPr>
            <p:cNvPr id="21" name="TextBox 20"/>
            <p:cNvSpPr txBox="1"/>
            <p:nvPr/>
          </p:nvSpPr>
          <p:spPr>
            <a:xfrm>
              <a:off x="7611287" y="5243001"/>
              <a:ext cx="8835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13-32</a:t>
              </a:r>
            </a:p>
          </p:txBody>
        </p:sp>
        <p:sp>
          <p:nvSpPr>
            <p:cNvPr id="22" name="TextBox 21"/>
            <p:cNvSpPr txBox="1"/>
            <p:nvPr/>
          </p:nvSpPr>
          <p:spPr>
            <a:xfrm>
              <a:off x="9266359" y="5286705"/>
              <a:ext cx="7311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9-31</a:t>
              </a:r>
            </a:p>
          </p:txBody>
        </p:sp>
      </p:grpSp>
      <p:sp>
        <p:nvSpPr>
          <p:cNvPr id="23" name="TextBox 22"/>
          <p:cNvSpPr txBox="1"/>
          <p:nvPr/>
        </p:nvSpPr>
        <p:spPr>
          <a:xfrm>
            <a:off x="4003054" y="3632360"/>
            <a:ext cx="416546" cy="204706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TextBox 5"/>
          <p:cNvSpPr txBox="1"/>
          <p:nvPr/>
        </p:nvSpPr>
        <p:spPr>
          <a:xfrm>
            <a:off x="4810188" y="5791200"/>
            <a:ext cx="144780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Pre-Analytical </a:t>
            </a:r>
          </a:p>
        </p:txBody>
      </p:sp>
      <p:sp>
        <p:nvSpPr>
          <p:cNvPr id="17" name="TextBox 16"/>
          <p:cNvSpPr txBox="1"/>
          <p:nvPr/>
        </p:nvSpPr>
        <p:spPr>
          <a:xfrm>
            <a:off x="7801831" y="5903553"/>
            <a:ext cx="1723169"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P0st-Analytical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t>
            </a:r>
          </a:p>
        </p:txBody>
      </p:sp>
      <p:sp>
        <p:nvSpPr>
          <p:cNvPr id="18" name="TextBox 17"/>
          <p:cNvSpPr txBox="1"/>
          <p:nvPr/>
        </p:nvSpPr>
        <p:spPr>
          <a:xfrm>
            <a:off x="6337005" y="6031468"/>
            <a:ext cx="1385014"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Analytical</a:t>
            </a:r>
          </a:p>
        </p:txBody>
      </p:sp>
    </p:spTree>
    <p:extLst>
      <p:ext uri="{BB962C8B-B14F-4D97-AF65-F5344CB8AC3E}">
        <p14:creationId xmlns:p14="http://schemas.microsoft.com/office/powerpoint/2010/main" val="2560885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11A5-452F-4828-B787-F843E2673266}"/>
              </a:ext>
            </a:extLst>
          </p:cNvPr>
          <p:cNvSpPr>
            <a:spLocks noGrp="1"/>
          </p:cNvSpPr>
          <p:nvPr>
            <p:ph type="title"/>
          </p:nvPr>
        </p:nvSpPr>
        <p:spPr/>
        <p:txBody>
          <a:bodyPr>
            <a:normAutofit/>
          </a:bodyPr>
          <a:lstStyle/>
          <a:p>
            <a:r>
              <a:rPr lang="en-US" sz="2800" dirty="0"/>
              <a:t>Study 3 [2007]</a:t>
            </a:r>
            <a:br>
              <a:rPr lang="en-US" sz="2800" dirty="0"/>
            </a:br>
            <a:br>
              <a:rPr lang="en-US" sz="2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CEE0B76A-E965-48E3-9CAE-090F0714CD82}"/>
              </a:ext>
            </a:extLst>
          </p:cNvPr>
          <p:cNvSpPr>
            <a:spLocks noGrp="1"/>
          </p:cNvSpPr>
          <p:nvPr>
            <p:ph idx="1"/>
          </p:nvPr>
        </p:nvSpPr>
        <p:spPr>
          <a:xfrm>
            <a:off x="3657600" y="609600"/>
            <a:ext cx="8077200" cy="2646318"/>
          </a:xfrm>
        </p:spPr>
        <p:txBody>
          <a:bodyPr>
            <a:normAutofit/>
          </a:bodyPr>
          <a:lstStyle/>
          <a:p>
            <a:r>
              <a:rPr lang="en-US" dirty="0"/>
              <a:t>High frequency of errors attributable to processes </a:t>
            </a:r>
            <a:r>
              <a:rPr lang="en-US" b="1" dirty="0">
                <a:solidFill>
                  <a:schemeClr val="accent3"/>
                </a:solidFill>
              </a:rPr>
              <a:t>external to the laboratory </a:t>
            </a:r>
            <a:r>
              <a:rPr lang="en-US" dirty="0"/>
              <a:t>stresses the need for a </a:t>
            </a:r>
            <a:r>
              <a:rPr lang="en-US" b="1" dirty="0">
                <a:solidFill>
                  <a:schemeClr val="accent3"/>
                </a:solidFill>
              </a:rPr>
              <a:t>closer control </a:t>
            </a:r>
            <a:r>
              <a:rPr lang="en-US" dirty="0"/>
              <a:t>of all processes</a:t>
            </a:r>
          </a:p>
          <a:p>
            <a:pPr marL="0" indent="0">
              <a:buNone/>
            </a:pPr>
            <a:endParaRPr lang="en-US" dirty="0">
              <a:solidFill>
                <a:schemeClr val="accent2">
                  <a:lumMod val="75000"/>
                </a:schemeClr>
              </a:solidFill>
            </a:endParaRPr>
          </a:p>
          <a:p>
            <a:r>
              <a:rPr lang="en-US" dirty="0"/>
              <a:t>Proper specimen identification, appropriateness of test requests, accuracy in blood drawing, specimen handling, and transportation </a:t>
            </a:r>
            <a:r>
              <a:rPr lang="en-US" b="1" dirty="0">
                <a:solidFill>
                  <a:schemeClr val="accent3"/>
                </a:solidFill>
              </a:rPr>
              <a:t>strongly affect total quality </a:t>
            </a:r>
            <a:r>
              <a:rPr lang="en-US" dirty="0"/>
              <a:t>and many errors</a:t>
            </a:r>
            <a:r>
              <a:rPr lang="en-US" b="1" dirty="0">
                <a:solidFill>
                  <a:schemeClr val="accent3"/>
                </a:solidFill>
              </a:rPr>
              <a:t> are preventable. </a:t>
            </a:r>
          </a:p>
          <a:p>
            <a:pPr marL="0" indent="0">
              <a:buNone/>
            </a:pPr>
            <a:endParaRPr lang="en-US" dirty="0"/>
          </a:p>
        </p:txBody>
      </p:sp>
      <p:pic>
        <p:nvPicPr>
          <p:cNvPr id="5" name="Picture 4">
            <a:extLst>
              <a:ext uri="{FF2B5EF4-FFF2-40B4-BE49-F238E27FC236}">
                <a16:creationId xmlns:a16="http://schemas.microsoft.com/office/drawing/2014/main" id="{33ACFC11-C4AE-40F4-BA51-C25596B84147}"/>
              </a:ext>
            </a:extLst>
          </p:cNvPr>
          <p:cNvPicPr>
            <a:picLocks noChangeAspect="1"/>
          </p:cNvPicPr>
          <p:nvPr/>
        </p:nvPicPr>
        <p:blipFill rotWithShape="1">
          <a:blip r:embed="rId3"/>
          <a:srcRect l="4654" t="2505" r="3125" b="38163"/>
          <a:stretch/>
        </p:blipFill>
        <p:spPr>
          <a:xfrm>
            <a:off x="115538" y="2192382"/>
            <a:ext cx="3136613" cy="1922418"/>
          </a:xfrm>
          <a:prstGeom prst="rect">
            <a:avLst/>
          </a:prstGeom>
        </p:spPr>
      </p:pic>
      <p:sp>
        <p:nvSpPr>
          <p:cNvPr id="6" name="TextBox 5">
            <a:extLst>
              <a:ext uri="{FF2B5EF4-FFF2-40B4-BE49-F238E27FC236}">
                <a16:creationId xmlns:a16="http://schemas.microsoft.com/office/drawing/2014/main" id="{D1217CE8-9E8D-498C-A3C2-FAA048C68B52}"/>
              </a:ext>
            </a:extLst>
          </p:cNvPr>
          <p:cNvSpPr txBox="1"/>
          <p:nvPr/>
        </p:nvSpPr>
        <p:spPr>
          <a:xfrm>
            <a:off x="0" y="5153751"/>
            <a:ext cx="304776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Carraro</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P, </a:t>
            </a:r>
            <a:r>
              <a:rPr kumimoji="0" lang="en-US" sz="1800" b="0" i="0" u="none" strike="noStrike" kern="1200" cap="none" spc="0" normalizeH="0" baseline="0" noProof="0" dirty="0" err="1">
                <a:ln>
                  <a:noFill/>
                </a:ln>
                <a:solidFill>
                  <a:prstClr val="white"/>
                </a:solidFill>
                <a:effectLst/>
                <a:uLnTx/>
                <a:uFillTx/>
                <a:latin typeface="Corbel" panose="020B0503020204020204"/>
                <a:ea typeface="+mn-ea"/>
                <a:cs typeface="+mn-cs"/>
              </a:rPr>
              <a:t>Plebani</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M.</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Clin Chem 2007 July;53(7):1338</a:t>
            </a:r>
          </a:p>
        </p:txBody>
      </p:sp>
      <p:graphicFrame>
        <p:nvGraphicFramePr>
          <p:cNvPr id="8" name="Chart 7">
            <a:extLst>
              <a:ext uri="{FF2B5EF4-FFF2-40B4-BE49-F238E27FC236}">
                <a16:creationId xmlns:a16="http://schemas.microsoft.com/office/drawing/2014/main" id="{CAF01087-2217-4A92-A9F3-7AFCACC55BF8}"/>
              </a:ext>
            </a:extLst>
          </p:cNvPr>
          <p:cNvGraphicFramePr/>
          <p:nvPr/>
        </p:nvGraphicFramePr>
        <p:xfrm>
          <a:off x="3962400" y="3187705"/>
          <a:ext cx="5029200" cy="34011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59395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3124200" cy="5181600"/>
          </a:xfrm>
        </p:spPr>
        <p:txBody>
          <a:bodyPr>
            <a:normAutofit/>
          </a:bodyPr>
          <a:lstStyle/>
          <a:p>
            <a:br>
              <a:rPr lang="en-US" sz="2200" dirty="0"/>
            </a:br>
            <a:br>
              <a:rPr lang="en-US" sz="2200" dirty="0"/>
            </a:br>
            <a:br>
              <a:rPr lang="en-US" sz="2200" dirty="0"/>
            </a:br>
            <a:endParaRPr lang="en-US" sz="2000" dirty="0"/>
          </a:p>
        </p:txBody>
      </p:sp>
      <p:sp>
        <p:nvSpPr>
          <p:cNvPr id="3" name="Content Placeholder 2"/>
          <p:cNvSpPr>
            <a:spLocks noGrp="1"/>
          </p:cNvSpPr>
          <p:nvPr>
            <p:ph idx="1"/>
          </p:nvPr>
        </p:nvSpPr>
        <p:spPr>
          <a:xfrm>
            <a:off x="4267200" y="762000"/>
            <a:ext cx="6096000" cy="5334000"/>
          </a:xfrm>
        </p:spPr>
        <p:txBody>
          <a:bodyPr>
            <a:normAutofit/>
          </a:bodyPr>
          <a:lstStyle/>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a:p>
            <a:pPr marL="0" indent="0">
              <a:buNone/>
            </a:pPr>
            <a:endParaRPr lang="en-US" sz="2000" i="1" dirty="0"/>
          </a:p>
        </p:txBody>
      </p:sp>
      <p:sp>
        <p:nvSpPr>
          <p:cNvPr id="4" name="Slide Number Placeholder 3">
            <a:extLst>
              <a:ext uri="{FF2B5EF4-FFF2-40B4-BE49-F238E27FC236}">
                <a16:creationId xmlns:a16="http://schemas.microsoft.com/office/drawing/2014/main" id="{A9B20647-9F94-42D7-8F23-9DE6557FB4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38EC-1756-46EF-AABA-4C7E8801F7D6}" type="slidenum">
              <a:rPr kumimoji="0" lang="en-US" sz="1200" b="1" i="0" u="none" strike="noStrike" kern="1200" cap="none" spc="0" normalizeH="0" baseline="0" noProof="0" smtClean="0">
                <a:ln>
                  <a:noFill/>
                </a:ln>
                <a:solidFill>
                  <a:srgbClr val="3494BA"/>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rgbClr val="3494BA"/>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709AEC22-15B1-4D23-9660-E070FA6530DB}"/>
              </a:ext>
            </a:extLst>
          </p:cNvPr>
          <p:cNvPicPr/>
          <p:nvPr/>
        </p:nvPicPr>
        <p:blipFill rotWithShape="1">
          <a:blip r:embed="rId2"/>
          <a:srcRect l="49910" t="28278" r="32915" b="52064"/>
          <a:stretch/>
        </p:blipFill>
        <p:spPr bwMode="auto">
          <a:xfrm>
            <a:off x="4890164" y="459993"/>
            <a:ext cx="4687824" cy="32766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7B05CA1C-0FBD-474C-A687-F0E703896786}"/>
              </a:ext>
            </a:extLst>
          </p:cNvPr>
          <p:cNvSpPr/>
          <p:nvPr/>
        </p:nvSpPr>
        <p:spPr>
          <a:xfrm>
            <a:off x="60466" y="6487460"/>
            <a:ext cx="4843766"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hlinkClick r:id="rId3">
                  <a:extLst>
                    <a:ext uri="{A12FA001-AC4F-418D-AE19-62706E023703}">
                      <ahyp:hlinkClr xmlns:ahyp="http://schemas.microsoft.com/office/drawing/2018/hyperlinkcolor" val="tx"/>
                    </a:ext>
                  </a:extLst>
                </a:hlinkClick>
              </a:rPr>
              <a:t>https://www.who.int/ihr/training/laboratory_quality/sample/en/</a:t>
            </a:r>
            <a:endParaRPr kumimoji="0" lang="en-US" sz="1400" b="0" i="1"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D2669E43-D3F9-4F08-88BC-8A6924FAF21F}"/>
              </a:ext>
            </a:extLst>
          </p:cNvPr>
          <p:cNvSpPr txBox="1"/>
          <p:nvPr/>
        </p:nvSpPr>
        <p:spPr>
          <a:xfrm>
            <a:off x="3886200" y="3736593"/>
            <a:ext cx="7315200" cy="2784737"/>
          </a:xfrm>
          <a:prstGeom prst="rect">
            <a:avLst/>
          </a:prstGeom>
          <a:solidFill>
            <a:schemeClr val="accent3">
              <a:lumMod val="20000"/>
              <a:lumOff val="80000"/>
            </a:schemeClr>
          </a:solid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‘The collection of </a:t>
            </a:r>
            <a:r>
              <a:rPr kumimoji="0" lang="en-US" sz="18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appropriate</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and optimum samples is the responsibility of the laboratory, even though the actual collection process is often carried out by persons who are not part of the laboratory staff’</a:t>
            </a:r>
          </a:p>
          <a:p>
            <a:pPr marL="0" marR="0" lvl="0" indent="0" algn="l" defTabSz="4572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Laboratory Quality Management System, World Health Organization, 2009</a:t>
            </a:r>
          </a:p>
        </p:txBody>
      </p:sp>
      <p:pic>
        <p:nvPicPr>
          <p:cNvPr id="8" name="Picture 7">
            <a:extLst>
              <a:ext uri="{FF2B5EF4-FFF2-40B4-BE49-F238E27FC236}">
                <a16:creationId xmlns:a16="http://schemas.microsoft.com/office/drawing/2014/main" id="{345AD3A7-14C2-484B-B32A-B1532E178F58}"/>
              </a:ext>
            </a:extLst>
          </p:cNvPr>
          <p:cNvPicPr>
            <a:picLocks noChangeAspect="1"/>
          </p:cNvPicPr>
          <p:nvPr/>
        </p:nvPicPr>
        <p:blipFill>
          <a:blip r:embed="rId4"/>
          <a:stretch>
            <a:fillRect/>
          </a:stretch>
        </p:blipFill>
        <p:spPr>
          <a:xfrm>
            <a:off x="838200" y="3429000"/>
            <a:ext cx="1410105" cy="1410105"/>
          </a:xfrm>
          <a:prstGeom prst="rect">
            <a:avLst/>
          </a:prstGeom>
        </p:spPr>
      </p:pic>
      <p:sp>
        <p:nvSpPr>
          <p:cNvPr id="9" name="Rectangle 8">
            <a:extLst>
              <a:ext uri="{FF2B5EF4-FFF2-40B4-BE49-F238E27FC236}">
                <a16:creationId xmlns:a16="http://schemas.microsoft.com/office/drawing/2014/main" id="{5B2739CE-4AC7-4CE4-AF89-8934E8A1E19F}"/>
              </a:ext>
            </a:extLst>
          </p:cNvPr>
          <p:cNvSpPr/>
          <p:nvPr/>
        </p:nvSpPr>
        <p:spPr>
          <a:xfrm>
            <a:off x="288696" y="1657302"/>
            <a:ext cx="2990952"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Quality connections between research and core laboratories</a:t>
            </a:r>
          </a:p>
        </p:txBody>
      </p:sp>
    </p:spTree>
    <p:extLst>
      <p:ext uri="{BB962C8B-B14F-4D97-AF65-F5344CB8AC3E}">
        <p14:creationId xmlns:p14="http://schemas.microsoft.com/office/powerpoint/2010/main" val="1889438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71D6-460D-4290-86C2-B79338776F63}"/>
              </a:ext>
            </a:extLst>
          </p:cNvPr>
          <p:cNvSpPr>
            <a:spLocks noGrp="1"/>
          </p:cNvSpPr>
          <p:nvPr>
            <p:ph type="title"/>
          </p:nvPr>
        </p:nvSpPr>
        <p:spPr/>
        <p:txBody>
          <a:bodyPr>
            <a:normAutofit/>
          </a:bodyPr>
          <a:lstStyle/>
          <a:p>
            <a:r>
              <a:rPr lang="en-US" sz="2400" dirty="0"/>
              <a:t>The Importance of </a:t>
            </a:r>
            <a:br>
              <a:rPr lang="en-US" sz="2400" dirty="0"/>
            </a:br>
            <a:r>
              <a:rPr lang="en-US" sz="2400" dirty="0"/>
              <a:t>Preanalytical Errors</a:t>
            </a:r>
            <a:br>
              <a:rPr lang="en-US" sz="2000" dirty="0"/>
            </a:br>
            <a:br>
              <a:rPr lang="en-US" sz="2000" dirty="0"/>
            </a:br>
            <a:br>
              <a:rPr lang="en-US" sz="2000" dirty="0"/>
            </a:br>
            <a:r>
              <a:rPr lang="en-US" sz="2000" dirty="0"/>
              <a:t>Effects of pre-analytical processes on blood samples used in metabolomics studies</a:t>
            </a:r>
            <a:br>
              <a:rPr lang="en-US" sz="2000" dirty="0"/>
            </a:br>
            <a:br>
              <a:rPr lang="en-US" sz="2800" dirty="0"/>
            </a:br>
            <a:r>
              <a:rPr lang="en-US" sz="1800" dirty="0" err="1"/>
              <a:t>Peiyuan</a:t>
            </a:r>
            <a:r>
              <a:rPr lang="en-US" sz="1800" dirty="0"/>
              <a:t> Yin, et al. Anal </a:t>
            </a:r>
            <a:r>
              <a:rPr lang="en-US" sz="1800" dirty="0" err="1"/>
              <a:t>Bioanal</a:t>
            </a:r>
            <a:r>
              <a:rPr lang="en-US" sz="1800" dirty="0"/>
              <a:t> Chem (2015) 407:4879-4892</a:t>
            </a:r>
            <a:endParaRPr lang="en-US" dirty="0"/>
          </a:p>
        </p:txBody>
      </p:sp>
      <p:sp>
        <p:nvSpPr>
          <p:cNvPr id="3" name="Content Placeholder 2">
            <a:extLst>
              <a:ext uri="{FF2B5EF4-FFF2-40B4-BE49-F238E27FC236}">
                <a16:creationId xmlns:a16="http://schemas.microsoft.com/office/drawing/2014/main" id="{99D2C0A8-37C8-4065-856D-CD23B9D64482}"/>
              </a:ext>
            </a:extLst>
          </p:cNvPr>
          <p:cNvSpPr>
            <a:spLocks noGrp="1"/>
          </p:cNvSpPr>
          <p:nvPr>
            <p:ph idx="1"/>
          </p:nvPr>
        </p:nvSpPr>
        <p:spPr>
          <a:xfrm>
            <a:off x="4419600" y="3886200"/>
            <a:ext cx="5486400" cy="2098549"/>
          </a:xfrm>
        </p:spPr>
        <p:txBody>
          <a:bodyPr>
            <a:normAutofit/>
          </a:bodyPr>
          <a:lstStyle/>
          <a:p>
            <a:r>
              <a:rPr lang="en-US" sz="2000" dirty="0"/>
              <a:t>The procedures and potential problems in preanalytical aspects of metabolomics studies using blood samples.</a:t>
            </a:r>
          </a:p>
          <a:p>
            <a:r>
              <a:rPr lang="en-US" sz="2000" dirty="0"/>
              <a:t> Bias in the preanalytical phase may lead to unwanted results in the </a:t>
            </a:r>
            <a:r>
              <a:rPr lang="en-US" sz="2000" dirty="0" err="1"/>
              <a:t>subsequential</a:t>
            </a:r>
            <a:r>
              <a:rPr lang="en-US" sz="2000" dirty="0"/>
              <a:t> studies</a:t>
            </a:r>
          </a:p>
        </p:txBody>
      </p:sp>
      <p:pic>
        <p:nvPicPr>
          <p:cNvPr id="4" name="Picture 2">
            <a:extLst>
              <a:ext uri="{FF2B5EF4-FFF2-40B4-BE49-F238E27FC236}">
                <a16:creationId xmlns:a16="http://schemas.microsoft.com/office/drawing/2014/main" id="{7956F76A-52DA-412C-9B72-67592763F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33400"/>
            <a:ext cx="5486400" cy="307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84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3C91-1EB0-4AD6-8EB9-E3D33E424DF0}"/>
              </a:ext>
            </a:extLst>
          </p:cNvPr>
          <p:cNvSpPr>
            <a:spLocks noGrp="1"/>
          </p:cNvSpPr>
          <p:nvPr>
            <p:ph type="title"/>
          </p:nvPr>
        </p:nvSpPr>
        <p:spPr/>
        <p:txBody>
          <a:bodyPr/>
          <a:lstStyle/>
          <a:p>
            <a:r>
              <a:rPr lang="en-US" dirty="0"/>
              <a:t>The importance of preanalytical error to core laboratories and to research scientists</a:t>
            </a:r>
          </a:p>
        </p:txBody>
      </p:sp>
      <p:pic>
        <p:nvPicPr>
          <p:cNvPr id="4" name="Content Placeholder 3">
            <a:extLst>
              <a:ext uri="{FF2B5EF4-FFF2-40B4-BE49-F238E27FC236}">
                <a16:creationId xmlns:a16="http://schemas.microsoft.com/office/drawing/2014/main" id="{EFCB2151-6864-45C0-89CA-02FD30054377}"/>
              </a:ext>
            </a:extLst>
          </p:cNvPr>
          <p:cNvPicPr>
            <a:picLocks noGrp="1"/>
          </p:cNvPicPr>
          <p:nvPr>
            <p:ph idx="1"/>
          </p:nvPr>
        </p:nvPicPr>
        <p:blipFill rotWithShape="1">
          <a:blip r:embed="rId2"/>
          <a:srcRect l="21674" t="21818" r="32825" b="21487"/>
          <a:stretch/>
        </p:blipFill>
        <p:spPr bwMode="auto">
          <a:xfrm>
            <a:off x="4572000" y="381000"/>
            <a:ext cx="3728620" cy="2706032"/>
          </a:xfrm>
          <a:prstGeom prst="rect">
            <a:avLst/>
          </a:prstGeom>
          <a:ln>
            <a:solidFill>
              <a:schemeClr val="tx1">
                <a:lumMod val="75000"/>
                <a:lumOff val="25000"/>
              </a:schemeClr>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2238D26-ECF5-46FE-934F-C237693C74BA}"/>
              </a:ext>
            </a:extLst>
          </p:cNvPr>
          <p:cNvPicPr/>
          <p:nvPr/>
        </p:nvPicPr>
        <p:blipFill rotWithShape="1">
          <a:blip r:embed="rId3"/>
          <a:srcRect l="26924" t="14675" r="41412" b="23794"/>
          <a:stretch/>
        </p:blipFill>
        <p:spPr bwMode="auto">
          <a:xfrm>
            <a:off x="8683338" y="228600"/>
            <a:ext cx="2822862" cy="3479502"/>
          </a:xfrm>
          <a:prstGeom prst="rect">
            <a:avLst/>
          </a:prstGeom>
          <a:ln>
            <a:solidFill>
              <a:schemeClr val="bg2">
                <a:lumMod val="50000"/>
              </a:schemeClr>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C60EFD5-1F29-4CC6-95A0-B6C1D34A99AC}"/>
              </a:ext>
            </a:extLst>
          </p:cNvPr>
          <p:cNvPicPr/>
          <p:nvPr/>
        </p:nvPicPr>
        <p:blipFill rotWithShape="1">
          <a:blip r:embed="rId4"/>
          <a:srcRect l="32692" t="17874" r="33605" b="48888"/>
          <a:stretch/>
        </p:blipFill>
        <p:spPr bwMode="auto">
          <a:xfrm>
            <a:off x="3643642" y="2577155"/>
            <a:ext cx="3576220" cy="2261894"/>
          </a:xfrm>
          <a:prstGeom prst="rect">
            <a:avLst/>
          </a:prstGeom>
          <a:ln>
            <a:solidFill>
              <a:schemeClr val="tx1">
                <a:lumMod val="75000"/>
                <a:lumOff val="25000"/>
              </a:schemeClr>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6C4CAC39-2F58-4033-AC43-F342DD36F611}"/>
              </a:ext>
            </a:extLst>
          </p:cNvPr>
          <p:cNvPicPr/>
          <p:nvPr/>
        </p:nvPicPr>
        <p:blipFill rotWithShape="1">
          <a:blip r:embed="rId5"/>
          <a:srcRect l="19388" t="27634" r="26912" b="39058"/>
          <a:stretch/>
        </p:blipFill>
        <p:spPr bwMode="auto">
          <a:xfrm>
            <a:off x="7391400" y="3429247"/>
            <a:ext cx="3886200" cy="1587698"/>
          </a:xfrm>
          <a:prstGeom prst="rect">
            <a:avLst/>
          </a:prstGeom>
          <a:ln w="9525">
            <a:solidFill>
              <a:schemeClr val="tx1"/>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5F097AC-7C18-49AC-A90E-1A4A2185CBBC}"/>
              </a:ext>
            </a:extLst>
          </p:cNvPr>
          <p:cNvPicPr/>
          <p:nvPr/>
        </p:nvPicPr>
        <p:blipFill rotWithShape="1">
          <a:blip r:embed="rId6"/>
          <a:srcRect l="8502" t="24577" r="19743" b="34308"/>
          <a:stretch/>
        </p:blipFill>
        <p:spPr bwMode="auto">
          <a:xfrm>
            <a:off x="4576713" y="4963483"/>
            <a:ext cx="4945600" cy="1792192"/>
          </a:xfrm>
          <a:prstGeom prst="rect">
            <a:avLst/>
          </a:prstGeom>
          <a:ln w="38100">
            <a:solidFill>
              <a:schemeClr val="accent3">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6429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41E9-B16D-4470-B89E-709E3AEB36DA}"/>
              </a:ext>
            </a:extLst>
          </p:cNvPr>
          <p:cNvSpPr>
            <a:spLocks noGrp="1"/>
          </p:cNvSpPr>
          <p:nvPr>
            <p:ph type="title"/>
          </p:nvPr>
        </p:nvSpPr>
        <p:spPr>
          <a:xfrm>
            <a:off x="185063" y="898555"/>
            <a:ext cx="2982600" cy="3962400"/>
          </a:xfrm>
        </p:spPr>
        <p:txBody>
          <a:bodyPr>
            <a:normAutofit/>
          </a:bodyPr>
          <a:lstStyle/>
          <a:p>
            <a:r>
              <a:rPr lang="en-US" sz="2400" dirty="0"/>
              <a:t>Survey on Scientific Shared Resource Rigor and Reproducibility</a:t>
            </a:r>
            <a:br>
              <a:rPr lang="en-US" sz="2400" dirty="0"/>
            </a:br>
            <a:br>
              <a:rPr lang="en-US" dirty="0"/>
            </a:br>
            <a:br>
              <a:rPr lang="en-US" dirty="0"/>
            </a:br>
            <a:r>
              <a:rPr lang="en-US" sz="1800" dirty="0" err="1"/>
              <a:t>Knudtson</a:t>
            </a:r>
            <a:r>
              <a:rPr lang="en-US" sz="1800" dirty="0"/>
              <a:t> et al; JBT, Volume 30, ISSUE 3, September 2019</a:t>
            </a:r>
            <a:br>
              <a:rPr lang="en-US" dirty="0"/>
            </a:br>
            <a:endParaRPr lang="en-US" dirty="0"/>
          </a:p>
        </p:txBody>
      </p:sp>
      <p:pic>
        <p:nvPicPr>
          <p:cNvPr id="4" name="Picture 3">
            <a:extLst>
              <a:ext uri="{FF2B5EF4-FFF2-40B4-BE49-F238E27FC236}">
                <a16:creationId xmlns:a16="http://schemas.microsoft.com/office/drawing/2014/main" id="{F0BF25FD-3B7C-4C49-A778-264DD92FAC69}"/>
              </a:ext>
            </a:extLst>
          </p:cNvPr>
          <p:cNvPicPr/>
          <p:nvPr/>
        </p:nvPicPr>
        <p:blipFill rotWithShape="1">
          <a:blip r:embed="rId2"/>
          <a:srcRect l="6028" t="13105" r="55288" b="3703"/>
          <a:stretch/>
        </p:blipFill>
        <p:spPr bwMode="auto">
          <a:xfrm>
            <a:off x="4267200" y="240794"/>
            <a:ext cx="5867400" cy="6367271"/>
          </a:xfrm>
          <a:prstGeom prst="rect">
            <a:avLst/>
          </a:prstGeom>
          <a:ln>
            <a:solidFill>
              <a:schemeClr val="tx1">
                <a:lumMod val="75000"/>
                <a:lumOff val="25000"/>
              </a:schemeClr>
            </a:solid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2CD1DFCF-DBCC-4215-910A-7AFAA23E85D2}"/>
              </a:ext>
            </a:extLst>
          </p:cNvPr>
          <p:cNvSpPr/>
          <p:nvPr/>
        </p:nvSpPr>
        <p:spPr>
          <a:xfrm>
            <a:off x="4337441" y="1619688"/>
            <a:ext cx="3356129" cy="134910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Oval 9">
            <a:extLst>
              <a:ext uri="{FF2B5EF4-FFF2-40B4-BE49-F238E27FC236}">
                <a16:creationId xmlns:a16="http://schemas.microsoft.com/office/drawing/2014/main" id="{F7FA0ADE-CCFE-468D-AB49-2A64530CC926}"/>
              </a:ext>
            </a:extLst>
          </p:cNvPr>
          <p:cNvSpPr/>
          <p:nvPr/>
        </p:nvSpPr>
        <p:spPr>
          <a:xfrm>
            <a:off x="4419601" y="3763578"/>
            <a:ext cx="2667927" cy="70059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Oval 10">
            <a:extLst>
              <a:ext uri="{FF2B5EF4-FFF2-40B4-BE49-F238E27FC236}">
                <a16:creationId xmlns:a16="http://schemas.microsoft.com/office/drawing/2014/main" id="{7DE20AD0-FA7A-4F85-8465-C9070093BF94}"/>
              </a:ext>
            </a:extLst>
          </p:cNvPr>
          <p:cNvSpPr/>
          <p:nvPr/>
        </p:nvSpPr>
        <p:spPr>
          <a:xfrm>
            <a:off x="4366292" y="4860955"/>
            <a:ext cx="2442286" cy="81697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FA4CE13D-AAA7-417B-BC96-3B1F8487DB01}"/>
              </a:ext>
            </a:extLst>
          </p:cNvPr>
          <p:cNvSpPr/>
          <p:nvPr/>
        </p:nvSpPr>
        <p:spPr>
          <a:xfrm>
            <a:off x="4458162" y="4648200"/>
            <a:ext cx="1180638" cy="23494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orbel" panose="020B0503020204020204"/>
              <a:ea typeface="+mn-ea"/>
              <a:cs typeface="+mn-cs"/>
            </a:endParaRPr>
          </a:p>
        </p:txBody>
      </p:sp>
      <p:pic>
        <p:nvPicPr>
          <p:cNvPr id="14" name="Picture 13">
            <a:extLst>
              <a:ext uri="{FF2B5EF4-FFF2-40B4-BE49-F238E27FC236}">
                <a16:creationId xmlns:a16="http://schemas.microsoft.com/office/drawing/2014/main" id="{5D38602C-306F-4656-8DEC-B6D5246DF6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800105"/>
            <a:ext cx="1516260" cy="978261"/>
          </a:xfrm>
          <a:prstGeom prst="rect">
            <a:avLst/>
          </a:prstGeom>
          <a:ln w="190500">
            <a:solidFill>
              <a:srgbClr val="89D2F0"/>
            </a:solidFill>
            <a:miter lim="800000"/>
          </a:ln>
        </p:spPr>
      </p:pic>
    </p:spTree>
    <p:extLst>
      <p:ext uri="{BB962C8B-B14F-4D97-AF65-F5344CB8AC3E}">
        <p14:creationId xmlns:p14="http://schemas.microsoft.com/office/powerpoint/2010/main" val="1934026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AA53-B75E-4F08-B60B-E8436FF14A03}"/>
              </a:ext>
            </a:extLst>
          </p:cNvPr>
          <p:cNvSpPr>
            <a:spLocks noGrp="1"/>
          </p:cNvSpPr>
          <p:nvPr>
            <p:ph type="title"/>
          </p:nvPr>
        </p:nvSpPr>
        <p:spPr>
          <a:xfrm>
            <a:off x="228600" y="1128408"/>
            <a:ext cx="2947482" cy="4601183"/>
          </a:xfrm>
        </p:spPr>
        <p:txBody>
          <a:bodyPr>
            <a:normAutofit fontScale="90000"/>
          </a:bodyPr>
          <a:lstStyle/>
          <a:p>
            <a:r>
              <a:rPr lang="en-US" sz="2000" dirty="0"/>
              <a:t>Table 2  </a:t>
            </a:r>
            <a:br>
              <a:rPr lang="en-US" sz="3100" dirty="0"/>
            </a:br>
            <a:r>
              <a:rPr lang="en-US" sz="3100" dirty="0"/>
              <a:t>Prevention and recovery from the most frequent preanalytical problems</a:t>
            </a:r>
            <a:br>
              <a:rPr lang="en-US" sz="3100" dirty="0"/>
            </a:br>
            <a:br>
              <a:rPr lang="en-US" sz="3100" dirty="0"/>
            </a:br>
            <a:br>
              <a:rPr lang="en-US" sz="3100" dirty="0"/>
            </a:br>
            <a:br>
              <a:rPr lang="en-US" sz="3100" dirty="0"/>
            </a:br>
            <a:r>
              <a:rPr lang="en-US" sz="1800" dirty="0"/>
              <a:t>Risk management in the preanalytical phase of laboratory testing.</a:t>
            </a:r>
            <a:br>
              <a:rPr lang="en-US" sz="1800" dirty="0"/>
            </a:br>
            <a:br>
              <a:rPr lang="en-US" sz="1800" dirty="0"/>
            </a:br>
            <a:r>
              <a:rPr lang="en-US" sz="1800" dirty="0"/>
              <a:t>Lippi et al. Clin Chem Lab</a:t>
            </a:r>
            <a:r>
              <a:rPr lang="de-DE" sz="2000" dirty="0"/>
              <a:t> </a:t>
            </a:r>
            <a:r>
              <a:rPr lang="de-DE" sz="1800" dirty="0">
                <a:solidFill>
                  <a:schemeClr val="bg1"/>
                </a:solidFill>
              </a:rPr>
              <a:t>2007;45 (6</a:t>
            </a:r>
            <a:r>
              <a:rPr lang="de-DE" sz="1800" dirty="0"/>
              <a:t>):</a:t>
            </a:r>
            <a:r>
              <a:rPr lang="de-DE" sz="2000" dirty="0"/>
              <a:t>720-7</a:t>
            </a:r>
            <a:endParaRPr lang="en-US" sz="2000" dirty="0"/>
          </a:p>
        </p:txBody>
      </p:sp>
      <p:sp>
        <p:nvSpPr>
          <p:cNvPr id="3" name="Content Placeholder 2">
            <a:extLst>
              <a:ext uri="{FF2B5EF4-FFF2-40B4-BE49-F238E27FC236}">
                <a16:creationId xmlns:a16="http://schemas.microsoft.com/office/drawing/2014/main" id="{A56FDCF9-6EFE-4168-8AA3-E7F5C30FA563}"/>
              </a:ext>
            </a:extLst>
          </p:cNvPr>
          <p:cNvSpPr>
            <a:spLocks noGrp="1"/>
          </p:cNvSpPr>
          <p:nvPr>
            <p:ph idx="1"/>
          </p:nvPr>
        </p:nvSpPr>
        <p:spPr>
          <a:xfrm>
            <a:off x="3733800" y="914400"/>
            <a:ext cx="7848600" cy="4267200"/>
          </a:xfrm>
        </p:spPr>
        <p:txBody>
          <a:bodyPr/>
          <a:lstStyle/>
          <a:p>
            <a:r>
              <a:rPr lang="en-US" dirty="0"/>
              <a:t>Disseminate guidelines or best practices for sample collection and handling</a:t>
            </a:r>
          </a:p>
          <a:p>
            <a:r>
              <a:rPr lang="en-US" dirty="0"/>
              <a:t>Educate and train operators</a:t>
            </a:r>
          </a:p>
          <a:p>
            <a:r>
              <a:rPr lang="en-US" dirty="0"/>
              <a:t>Introduce policies and objective acceptance criteria for unsuitable samples</a:t>
            </a:r>
          </a:p>
          <a:p>
            <a:r>
              <a:rPr lang="en-US" dirty="0"/>
              <a:t>Reduce error-prone activities</a:t>
            </a:r>
          </a:p>
          <a:p>
            <a:r>
              <a:rPr lang="en-US" dirty="0"/>
              <a:t>Introduce checks</a:t>
            </a:r>
          </a:p>
          <a:p>
            <a:r>
              <a:rPr lang="en-US" dirty="0"/>
              <a:t>Monitor rejection rates</a:t>
            </a:r>
          </a:p>
          <a:p>
            <a:r>
              <a:rPr lang="en-US" dirty="0"/>
              <a:t>Do not report doubtful results</a:t>
            </a:r>
          </a:p>
        </p:txBody>
      </p:sp>
      <p:pic>
        <p:nvPicPr>
          <p:cNvPr id="4" name="Picture 2" descr="C:\Users\bdavies\Pictures\Quality System.jpg">
            <a:extLst>
              <a:ext uri="{FF2B5EF4-FFF2-40B4-BE49-F238E27FC236}">
                <a16:creationId xmlns:a16="http://schemas.microsoft.com/office/drawing/2014/main" id="{9F1FD80C-F99F-434C-94D6-FE4C8AD01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951293"/>
            <a:ext cx="3070917" cy="25351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5BF92A-DAFF-46CF-89A4-8766EF4C2C50}"/>
              </a:ext>
            </a:extLst>
          </p:cNvPr>
          <p:cNvSpPr txBox="1"/>
          <p:nvPr/>
        </p:nvSpPr>
        <p:spPr>
          <a:xfrm>
            <a:off x="7302274" y="5486400"/>
            <a:ext cx="4468368" cy="923330"/>
          </a:xfrm>
          <a:prstGeom prst="rect">
            <a:avLst/>
          </a:prstGeom>
          <a:solidFill>
            <a:schemeClr val="accent3">
              <a:lumMod val="40000"/>
              <a:lumOff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Risk Management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Control of variables and unintended variation</a:t>
            </a:r>
          </a:p>
        </p:txBody>
      </p:sp>
    </p:spTree>
    <p:extLst>
      <p:ext uri="{BB962C8B-B14F-4D97-AF65-F5344CB8AC3E}">
        <p14:creationId xmlns:p14="http://schemas.microsoft.com/office/powerpoint/2010/main" val="912415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bdavies\Pictures\Quality Sys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90107"/>
            <a:ext cx="3555713" cy="29779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9601" y="6519401"/>
            <a:ext cx="611997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Quality Systems Workbook. Handy, L. et al., 2103 Research Quality Association</a:t>
            </a:r>
          </a:p>
        </p:txBody>
      </p:sp>
      <p:graphicFrame>
        <p:nvGraphicFramePr>
          <p:cNvPr id="3" name="Diagram 2"/>
          <p:cNvGraphicFramePr/>
          <p:nvPr/>
        </p:nvGraphicFramePr>
        <p:xfrm>
          <a:off x="5808261" y="228600"/>
          <a:ext cx="4724399"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723492" y="3168015"/>
            <a:ext cx="4296309" cy="3231654"/>
          </a:xfrm>
          <a:prstGeom prst="rect">
            <a:avLst/>
          </a:prstGeom>
          <a:solidFill>
            <a:schemeClr val="bg1">
              <a:lumMod val="95000"/>
            </a:schemeClr>
          </a:solidFill>
          <a:ln w="19050">
            <a:solidFill>
              <a:schemeClr val="accent1"/>
            </a:solidFill>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rPr>
              <a:t>‘Ensure that data are fit for purpose and to give assurance that the processes under which the data have been generated are completely accountable and transparent’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Guidelines for Quality in Non-Regulated Scientific Research, RQA 2014.</a:t>
            </a:r>
          </a:p>
        </p:txBody>
      </p:sp>
      <p:pic>
        <p:nvPicPr>
          <p:cNvPr id="6" name="Picture 5">
            <a:extLst>
              <a:ext uri="{FF2B5EF4-FFF2-40B4-BE49-F238E27FC236}">
                <a16:creationId xmlns:a16="http://schemas.microsoft.com/office/drawing/2014/main" id="{345AD3A7-14C2-484B-B32A-B1532E178F58}"/>
              </a:ext>
            </a:extLst>
          </p:cNvPr>
          <p:cNvPicPr>
            <a:picLocks noChangeAspect="1"/>
          </p:cNvPicPr>
          <p:nvPr/>
        </p:nvPicPr>
        <p:blipFill>
          <a:blip r:embed="rId8"/>
          <a:stretch>
            <a:fillRect/>
          </a:stretch>
        </p:blipFill>
        <p:spPr>
          <a:xfrm>
            <a:off x="9666007" y="5111066"/>
            <a:ext cx="697193" cy="697193"/>
          </a:xfrm>
          <a:prstGeom prst="rect">
            <a:avLst/>
          </a:prstGeom>
        </p:spPr>
      </p:pic>
    </p:spTree>
    <p:extLst>
      <p:ext uri="{BB962C8B-B14F-4D97-AF65-F5344CB8AC3E}">
        <p14:creationId xmlns:p14="http://schemas.microsoft.com/office/powerpoint/2010/main" val="159034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741A-148F-401B-8F1A-2C91CE3764C3}"/>
              </a:ext>
            </a:extLst>
          </p:cNvPr>
          <p:cNvSpPr>
            <a:spLocks noGrp="1"/>
          </p:cNvSpPr>
          <p:nvPr>
            <p:ph type="title"/>
          </p:nvPr>
        </p:nvSpPr>
        <p:spPr/>
        <p:txBody>
          <a:bodyPr>
            <a:normAutofit/>
          </a:bodyPr>
          <a:lstStyle/>
          <a:p>
            <a:pPr lvl="1">
              <a:spcBef>
                <a:spcPts val="400"/>
              </a:spcBef>
            </a:pPr>
            <a:r>
              <a:rPr lang="en-US" sz="2400" dirty="0">
                <a:solidFill>
                  <a:schemeClr val="bg1"/>
                </a:solidFill>
              </a:rPr>
              <a:t>QMS/QA as a tool for improving sample processes at the client/service provider interface</a:t>
            </a:r>
          </a:p>
        </p:txBody>
      </p:sp>
      <p:sp>
        <p:nvSpPr>
          <p:cNvPr id="3" name="Content Placeholder 2">
            <a:extLst>
              <a:ext uri="{FF2B5EF4-FFF2-40B4-BE49-F238E27FC236}">
                <a16:creationId xmlns:a16="http://schemas.microsoft.com/office/drawing/2014/main" id="{0AFCDC28-5613-472A-BA5C-D466DCEFE737}"/>
              </a:ext>
            </a:extLst>
          </p:cNvPr>
          <p:cNvSpPr>
            <a:spLocks noGrp="1"/>
          </p:cNvSpPr>
          <p:nvPr>
            <p:ph idx="1"/>
          </p:nvPr>
        </p:nvSpPr>
        <p:spPr>
          <a:xfrm>
            <a:off x="3505200" y="864108"/>
            <a:ext cx="7315200" cy="3730014"/>
          </a:xfrm>
        </p:spPr>
        <p:txBody>
          <a:bodyPr/>
          <a:lstStyle/>
          <a:p>
            <a:r>
              <a:rPr lang="en-US" dirty="0"/>
              <a:t>Promote QA Best Practices within research lab environments</a:t>
            </a:r>
          </a:p>
          <a:p>
            <a:r>
              <a:rPr lang="en-US" dirty="0"/>
              <a:t>Introduce the benefits of QA best practices</a:t>
            </a:r>
          </a:p>
          <a:p>
            <a:endParaRPr lang="en-US" dirty="0"/>
          </a:p>
          <a:p>
            <a:pPr lvl="1"/>
            <a:r>
              <a:rPr lang="en-US" dirty="0"/>
              <a:t>Communication</a:t>
            </a:r>
          </a:p>
          <a:p>
            <a:pPr lvl="1"/>
            <a:r>
              <a:rPr lang="en-US" dirty="0"/>
              <a:t>Training</a:t>
            </a:r>
          </a:p>
          <a:p>
            <a:pPr lvl="1"/>
            <a:r>
              <a:rPr lang="en-US" dirty="0"/>
              <a:t>Resources</a:t>
            </a:r>
          </a:p>
          <a:p>
            <a:pPr lvl="1"/>
            <a:r>
              <a:rPr lang="en-US" dirty="0"/>
              <a:t>Engage where the risks are greatest</a:t>
            </a:r>
          </a:p>
          <a:p>
            <a:pPr lvl="2"/>
            <a:r>
              <a:rPr lang="en-US" dirty="0"/>
              <a:t>Sample handling</a:t>
            </a:r>
          </a:p>
          <a:p>
            <a:pPr lvl="2"/>
            <a:r>
              <a:rPr lang="en-US" dirty="0"/>
              <a:t>Sample quality</a:t>
            </a:r>
          </a:p>
        </p:txBody>
      </p:sp>
      <p:pic>
        <p:nvPicPr>
          <p:cNvPr id="4" name="Picture 3">
            <a:extLst>
              <a:ext uri="{FF2B5EF4-FFF2-40B4-BE49-F238E27FC236}">
                <a16:creationId xmlns:a16="http://schemas.microsoft.com/office/drawing/2014/main" id="{5E9FE787-4DAC-4A8F-9377-38F2BD89AD29}"/>
              </a:ext>
            </a:extLst>
          </p:cNvPr>
          <p:cNvPicPr>
            <a:picLocks noChangeAspect="1"/>
          </p:cNvPicPr>
          <p:nvPr/>
        </p:nvPicPr>
        <p:blipFill rotWithShape="1">
          <a:blip r:embed="rId3"/>
          <a:srcRect l="2550" r="8205" b="13451"/>
          <a:stretch/>
        </p:blipFill>
        <p:spPr>
          <a:xfrm>
            <a:off x="8610599" y="3352800"/>
            <a:ext cx="3008557" cy="2883057"/>
          </a:xfrm>
          <a:prstGeom prst="rect">
            <a:avLst/>
          </a:prstGeom>
        </p:spPr>
      </p:pic>
      <p:sp>
        <p:nvSpPr>
          <p:cNvPr id="6" name="TextBox 5">
            <a:extLst>
              <a:ext uri="{FF2B5EF4-FFF2-40B4-BE49-F238E27FC236}">
                <a16:creationId xmlns:a16="http://schemas.microsoft.com/office/drawing/2014/main" id="{ADE6D670-911E-47C2-83FE-60526453C9C5}"/>
              </a:ext>
            </a:extLst>
          </p:cNvPr>
          <p:cNvSpPr txBox="1"/>
          <p:nvPr/>
        </p:nvSpPr>
        <p:spPr>
          <a:xfrm>
            <a:off x="7601610" y="6500163"/>
            <a:ext cx="422778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GBSI, The Case for Standards in Life Science Research </a:t>
            </a:r>
          </a:p>
        </p:txBody>
      </p:sp>
      <p:sp>
        <p:nvSpPr>
          <p:cNvPr id="5" name="TextBox 4">
            <a:extLst>
              <a:ext uri="{FF2B5EF4-FFF2-40B4-BE49-F238E27FC236}">
                <a16:creationId xmlns:a16="http://schemas.microsoft.com/office/drawing/2014/main" id="{789EFBEE-A371-4625-9EA6-AF296F202DA9}"/>
              </a:ext>
            </a:extLst>
          </p:cNvPr>
          <p:cNvSpPr txBox="1"/>
          <p:nvPr/>
        </p:nvSpPr>
        <p:spPr>
          <a:xfrm>
            <a:off x="9317916" y="5993892"/>
            <a:ext cx="2286000" cy="369332"/>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Academia    Industry</a:t>
            </a:r>
          </a:p>
        </p:txBody>
      </p:sp>
      <p:sp>
        <p:nvSpPr>
          <p:cNvPr id="7" name="TextBox 6">
            <a:extLst>
              <a:ext uri="{FF2B5EF4-FFF2-40B4-BE49-F238E27FC236}">
                <a16:creationId xmlns:a16="http://schemas.microsoft.com/office/drawing/2014/main" id="{B17C4F4F-58BF-477F-A854-332060F8EE2A}"/>
              </a:ext>
            </a:extLst>
          </p:cNvPr>
          <p:cNvSpPr txBox="1"/>
          <p:nvPr/>
        </p:nvSpPr>
        <p:spPr>
          <a:xfrm>
            <a:off x="9448800" y="4594122"/>
            <a:ext cx="762000" cy="954107"/>
          </a:xfrm>
          <a:prstGeom prst="rect">
            <a:avLst/>
          </a:prstGeom>
          <a:solidFill>
            <a:schemeClr val="accent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No Formal QA System</a:t>
            </a:r>
          </a:p>
        </p:txBody>
      </p:sp>
      <p:sp>
        <p:nvSpPr>
          <p:cNvPr id="8" name="TextBox 7">
            <a:extLst>
              <a:ext uri="{FF2B5EF4-FFF2-40B4-BE49-F238E27FC236}">
                <a16:creationId xmlns:a16="http://schemas.microsoft.com/office/drawing/2014/main" id="{AEE894C9-5564-4A03-8BEF-F62B1ED0B8D9}"/>
              </a:ext>
            </a:extLst>
          </p:cNvPr>
          <p:cNvSpPr txBox="1"/>
          <p:nvPr/>
        </p:nvSpPr>
        <p:spPr>
          <a:xfrm>
            <a:off x="10620039" y="4351190"/>
            <a:ext cx="795168" cy="738664"/>
          </a:xfrm>
          <a:prstGeom prst="rect">
            <a:avLst/>
          </a:prstGeom>
          <a:solidFill>
            <a:srgbClr val="99CC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Formal QA System</a:t>
            </a:r>
          </a:p>
        </p:txBody>
      </p:sp>
      <p:pic>
        <p:nvPicPr>
          <p:cNvPr id="9" name="Picture 8">
            <a:extLst>
              <a:ext uri="{FF2B5EF4-FFF2-40B4-BE49-F238E27FC236}">
                <a16:creationId xmlns:a16="http://schemas.microsoft.com/office/drawing/2014/main" id="{345AD3A7-14C2-484B-B32A-B1532E178F58}"/>
              </a:ext>
            </a:extLst>
          </p:cNvPr>
          <p:cNvPicPr>
            <a:picLocks noChangeAspect="1"/>
          </p:cNvPicPr>
          <p:nvPr/>
        </p:nvPicPr>
        <p:blipFill>
          <a:blip r:embed="rId4"/>
          <a:stretch>
            <a:fillRect/>
          </a:stretch>
        </p:blipFill>
        <p:spPr>
          <a:xfrm>
            <a:off x="1231360" y="4697076"/>
            <a:ext cx="990600" cy="990600"/>
          </a:xfrm>
          <a:prstGeom prst="rect">
            <a:avLst/>
          </a:prstGeom>
        </p:spPr>
      </p:pic>
    </p:spTree>
    <p:extLst>
      <p:ext uri="{BB962C8B-B14F-4D97-AF65-F5344CB8AC3E}">
        <p14:creationId xmlns:p14="http://schemas.microsoft.com/office/powerpoint/2010/main" val="1056913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A28C-1F81-1840-8CC9-1B8C04A84EC4}"/>
              </a:ext>
            </a:extLst>
          </p:cNvPr>
          <p:cNvSpPr>
            <a:spLocks noGrp="1"/>
          </p:cNvSpPr>
          <p:nvPr>
            <p:ph type="title"/>
          </p:nvPr>
        </p:nvSpPr>
        <p:spPr/>
        <p:txBody>
          <a:bodyPr/>
          <a:lstStyle/>
          <a:p>
            <a:pPr algn="ctr"/>
            <a:r>
              <a:rPr lang="en-US" u="sng" dirty="0"/>
              <a:t>OVERVIEW</a:t>
            </a:r>
          </a:p>
        </p:txBody>
      </p:sp>
      <p:sp>
        <p:nvSpPr>
          <p:cNvPr id="3" name="Content Placeholder 2">
            <a:extLst>
              <a:ext uri="{FF2B5EF4-FFF2-40B4-BE49-F238E27FC236}">
                <a16:creationId xmlns:a16="http://schemas.microsoft.com/office/drawing/2014/main" id="{7DB22426-3F98-AF4C-A509-54F45911EB9E}"/>
              </a:ext>
            </a:extLst>
          </p:cNvPr>
          <p:cNvSpPr>
            <a:spLocks noGrp="1"/>
          </p:cNvSpPr>
          <p:nvPr>
            <p:ph idx="1"/>
          </p:nvPr>
        </p:nvSpPr>
        <p:spPr>
          <a:xfrm>
            <a:off x="838200" y="1637243"/>
            <a:ext cx="10515600" cy="4351338"/>
          </a:xfrm>
        </p:spPr>
        <p:txBody>
          <a:bodyPr>
            <a:normAutofit fontScale="77500" lnSpcReduction="20000"/>
          </a:bodyPr>
          <a:lstStyle/>
          <a:p>
            <a:r>
              <a:rPr lang="en-US" sz="3600" dirty="0"/>
              <a:t>Improving Sample Quality:  QA Best Practices for the Research (and Core) Laboratory - </a:t>
            </a:r>
            <a:r>
              <a:rPr lang="en-US" sz="3600" i="1" dirty="0"/>
              <a:t>Davies</a:t>
            </a:r>
          </a:p>
          <a:p>
            <a:pPr marL="0" indent="0">
              <a:buNone/>
            </a:pPr>
            <a:endParaRPr lang="en-US" sz="3600" dirty="0"/>
          </a:p>
          <a:p>
            <a:r>
              <a:rPr lang="en-US" sz="3600" dirty="0"/>
              <a:t>Implementation of a Quality Management System in an Academic Core Facility - </a:t>
            </a:r>
            <a:r>
              <a:rPr lang="en-US" sz="3600" i="1" dirty="0"/>
              <a:t>Blum</a:t>
            </a:r>
          </a:p>
          <a:p>
            <a:pPr marL="0" indent="0">
              <a:buNone/>
            </a:pPr>
            <a:endParaRPr lang="en-US" sz="3600" dirty="0"/>
          </a:p>
          <a:p>
            <a:r>
              <a:rPr lang="en-US" sz="3600" dirty="0"/>
              <a:t>Building a Quality Management System in a Core Facility:  A Genomics Core Case Study - </a:t>
            </a:r>
            <a:r>
              <a:rPr lang="en-US" sz="3600" i="1" dirty="0"/>
              <a:t>Gregory</a:t>
            </a:r>
          </a:p>
          <a:p>
            <a:endParaRPr lang="en-US" sz="3600" dirty="0"/>
          </a:p>
          <a:p>
            <a:r>
              <a:rPr lang="en-US" sz="3600" dirty="0" err="1"/>
              <a:t>Slido</a:t>
            </a:r>
            <a:r>
              <a:rPr lang="en-US" sz="3600" dirty="0"/>
              <a:t> login info:  </a:t>
            </a:r>
            <a:r>
              <a:rPr lang="en-US" sz="3600" dirty="0">
                <a:hlinkClick r:id="rId2"/>
              </a:rPr>
              <a:t>www.slido.com</a:t>
            </a:r>
            <a:r>
              <a:rPr lang="en-US" sz="3600" dirty="0"/>
              <a:t> – enter code:  P413</a:t>
            </a:r>
          </a:p>
          <a:p>
            <a:pPr lvl="1"/>
            <a:r>
              <a:rPr lang="en-US" sz="3200" dirty="0"/>
              <a:t>Please answer the polls and submit your questions during the talks</a:t>
            </a:r>
          </a:p>
        </p:txBody>
      </p:sp>
      <p:pic>
        <p:nvPicPr>
          <p:cNvPr id="4" name="Picture 3">
            <a:extLst>
              <a:ext uri="{FF2B5EF4-FFF2-40B4-BE49-F238E27FC236}">
                <a16:creationId xmlns:a16="http://schemas.microsoft.com/office/drawing/2014/main" id="{13C8DD57-2917-B643-AB10-4F0FF13E2EE0}"/>
              </a:ext>
            </a:extLst>
          </p:cNvPr>
          <p:cNvPicPr>
            <a:picLocks noChangeAspect="1"/>
          </p:cNvPicPr>
          <p:nvPr/>
        </p:nvPicPr>
        <p:blipFill>
          <a:blip r:embed="rId3"/>
          <a:stretch>
            <a:fillRect/>
          </a:stretch>
        </p:blipFill>
        <p:spPr>
          <a:xfrm>
            <a:off x="0" y="0"/>
            <a:ext cx="3835400" cy="1206500"/>
          </a:xfrm>
          <a:prstGeom prst="rect">
            <a:avLst/>
          </a:prstGeom>
          <a:solidFill>
            <a:srgbClr val="00B0F0"/>
          </a:solidFill>
        </p:spPr>
      </p:pic>
    </p:spTree>
    <p:extLst>
      <p:ext uri="{BB962C8B-B14F-4D97-AF65-F5344CB8AC3E}">
        <p14:creationId xmlns:p14="http://schemas.microsoft.com/office/powerpoint/2010/main" val="2348329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3C86-B334-4396-904C-0D1441CD3BCF}"/>
              </a:ext>
            </a:extLst>
          </p:cNvPr>
          <p:cNvSpPr>
            <a:spLocks noGrp="1"/>
          </p:cNvSpPr>
          <p:nvPr>
            <p:ph type="title"/>
          </p:nvPr>
        </p:nvSpPr>
        <p:spPr>
          <a:xfrm>
            <a:off x="239949" y="1676400"/>
            <a:ext cx="2947482" cy="4601183"/>
          </a:xfrm>
        </p:spPr>
        <p:txBody>
          <a:bodyPr>
            <a:normAutofit fontScale="90000"/>
          </a:bodyPr>
          <a:lstStyle/>
          <a:p>
            <a:r>
              <a:rPr lang="en-US" dirty="0"/>
              <a:t>Applicable best practices</a:t>
            </a:r>
            <a:br>
              <a:rPr lang="en-US" dirty="0"/>
            </a:br>
            <a:br>
              <a:rPr lang="en-US" dirty="0"/>
            </a:br>
            <a:r>
              <a:rPr lang="en-US" dirty="0"/>
              <a:t>Sample Quality as an entry point</a:t>
            </a: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523F8870-F10E-457C-8E6C-67405E1B8A5F}"/>
              </a:ext>
            </a:extLst>
          </p:cNvPr>
          <p:cNvSpPr>
            <a:spLocks noGrp="1"/>
          </p:cNvSpPr>
          <p:nvPr>
            <p:ph idx="1"/>
          </p:nvPr>
        </p:nvSpPr>
        <p:spPr>
          <a:xfrm>
            <a:off x="3581400" y="1127760"/>
            <a:ext cx="8153400" cy="5730240"/>
          </a:xfrm>
        </p:spPr>
        <p:txBody>
          <a:bodyPr>
            <a:normAutofit/>
          </a:bodyPr>
          <a:lstStyle/>
          <a:p>
            <a:r>
              <a:rPr lang="en-US" dirty="0"/>
              <a:t>Quality Management System</a:t>
            </a:r>
          </a:p>
          <a:p>
            <a:r>
              <a:rPr lang="en-US" dirty="0"/>
              <a:t>Establish and promote Best Practices/Expectations/Guidelines</a:t>
            </a:r>
          </a:p>
          <a:p>
            <a:pPr marL="0" indent="0">
              <a:buNone/>
            </a:pPr>
            <a:endParaRPr lang="en-US" dirty="0"/>
          </a:p>
          <a:p>
            <a:pPr lvl="1"/>
            <a:r>
              <a:rPr lang="en-US" dirty="0"/>
              <a:t>Written policies for sample management</a:t>
            </a:r>
          </a:p>
          <a:p>
            <a:pPr lvl="1"/>
            <a:r>
              <a:rPr lang="en-US" dirty="0"/>
              <a:t>SOPS or Lab Handbook for use at collection site</a:t>
            </a:r>
          </a:p>
          <a:p>
            <a:pPr lvl="1"/>
            <a:r>
              <a:rPr lang="en-US" dirty="0"/>
              <a:t>Training resources</a:t>
            </a:r>
          </a:p>
          <a:p>
            <a:pPr lvl="1"/>
            <a:r>
              <a:rPr lang="en-US" dirty="0"/>
              <a:t>Good Documentation Practices (labeling, traceability)</a:t>
            </a:r>
          </a:p>
          <a:p>
            <a:pPr lvl="2"/>
            <a:r>
              <a:rPr lang="en-US" dirty="0"/>
              <a:t>Patient/subject preparation</a:t>
            </a:r>
          </a:p>
          <a:p>
            <a:pPr lvl="2"/>
            <a:r>
              <a:rPr lang="en-US" dirty="0"/>
              <a:t>Sample Handling and Submission</a:t>
            </a:r>
          </a:p>
          <a:p>
            <a:pPr lvl="2"/>
            <a:r>
              <a:rPr lang="en-US" dirty="0"/>
              <a:t>Safety</a:t>
            </a:r>
          </a:p>
          <a:p>
            <a:pPr lvl="2"/>
            <a:r>
              <a:rPr lang="en-US" dirty="0"/>
              <a:t>Sample Quality and Evaluation</a:t>
            </a:r>
          </a:p>
          <a:p>
            <a:pPr lvl="2"/>
            <a:r>
              <a:rPr lang="en-US" dirty="0"/>
              <a:t>Sample Evaluation  (quality, leaks, broken tubes, contamination)</a:t>
            </a:r>
          </a:p>
          <a:p>
            <a:pPr lvl="2"/>
            <a:r>
              <a:rPr lang="en-US" dirty="0"/>
              <a:t>Retention and Disposal</a:t>
            </a:r>
          </a:p>
          <a:p>
            <a:pPr lvl="1"/>
            <a:r>
              <a:rPr lang="en-US" dirty="0"/>
              <a:t>Quality Checks for compliance with sample requirements upon arrival at the lab.</a:t>
            </a:r>
          </a:p>
          <a:p>
            <a:pPr lvl="1"/>
            <a:r>
              <a:rPr lang="en-US" dirty="0"/>
              <a:t>Process monitoring and error management</a:t>
            </a:r>
          </a:p>
          <a:p>
            <a:endParaRPr lang="en-US" dirty="0"/>
          </a:p>
          <a:p>
            <a:endParaRPr lang="en-US" dirty="0"/>
          </a:p>
        </p:txBody>
      </p:sp>
      <p:pic>
        <p:nvPicPr>
          <p:cNvPr id="4" name="Picture 2" descr="C:\Users\bdavies\Pictures\Quality System.jpg">
            <a:extLst>
              <a:ext uri="{FF2B5EF4-FFF2-40B4-BE49-F238E27FC236}">
                <a16:creationId xmlns:a16="http://schemas.microsoft.com/office/drawing/2014/main" id="{AA296F4D-9F62-4C17-AAE3-55A4C0BDB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0"/>
            <a:ext cx="2323759" cy="194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994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EB72-3D87-4A2C-813D-5C2CA76EF7EC}"/>
              </a:ext>
            </a:extLst>
          </p:cNvPr>
          <p:cNvSpPr>
            <a:spLocks noGrp="1"/>
          </p:cNvSpPr>
          <p:nvPr>
            <p:ph type="title"/>
          </p:nvPr>
        </p:nvSpPr>
        <p:spPr>
          <a:xfrm>
            <a:off x="152400" y="996709"/>
            <a:ext cx="2897288" cy="4601183"/>
          </a:xfrm>
        </p:spPr>
        <p:txBody>
          <a:bodyPr>
            <a:normAutofit fontScale="90000"/>
          </a:bodyPr>
          <a:lstStyle/>
          <a:p>
            <a:r>
              <a:rPr lang="en-US" altLang="en-US" sz="2400" dirty="0">
                <a:solidFill>
                  <a:schemeClr val="bg1"/>
                </a:solidFill>
                <a:latin typeface="Arial" charset="0"/>
                <a:cs typeface="Arial" charset="0"/>
              </a:rPr>
              <a:t>Robust research: Institutions must do their part for reproducibility</a:t>
            </a:r>
            <a:br>
              <a:rPr lang="en-US" altLang="en-US" sz="2400" b="1" dirty="0">
                <a:solidFill>
                  <a:schemeClr val="bg1"/>
                </a:solidFill>
                <a:latin typeface="Arial" charset="0"/>
                <a:cs typeface="Arial" charset="0"/>
              </a:rPr>
            </a:br>
            <a:br>
              <a:rPr lang="en-US" altLang="en-US" sz="2400" b="1" dirty="0">
                <a:solidFill>
                  <a:schemeClr val="bg1"/>
                </a:solidFill>
                <a:latin typeface="Arial" charset="0"/>
                <a:cs typeface="Arial" charset="0"/>
              </a:rPr>
            </a:br>
            <a:br>
              <a:rPr lang="en-US" altLang="en-US" sz="2400" b="1" dirty="0">
                <a:solidFill>
                  <a:schemeClr val="bg1"/>
                </a:solidFill>
                <a:latin typeface="Arial" charset="0"/>
                <a:cs typeface="Arial" charset="0"/>
              </a:rPr>
            </a:br>
            <a:br>
              <a:rPr lang="en-US" altLang="en-US" sz="2400" b="1" dirty="0">
                <a:solidFill>
                  <a:schemeClr val="bg1"/>
                </a:solidFill>
                <a:latin typeface="Arial" charset="0"/>
                <a:cs typeface="Arial" charset="0"/>
              </a:rPr>
            </a:br>
            <a:br>
              <a:rPr lang="en-US" altLang="en-US" sz="2400" b="1" dirty="0">
                <a:solidFill>
                  <a:schemeClr val="bg1"/>
                </a:solidFill>
                <a:latin typeface="Arial" charset="0"/>
                <a:cs typeface="Arial" charset="0"/>
              </a:rPr>
            </a:br>
            <a:r>
              <a:rPr lang="en-US" sz="1800" dirty="0"/>
              <a:t>Nature | Comment   </a:t>
            </a:r>
            <a:br>
              <a:rPr lang="en-US" sz="1800" dirty="0"/>
            </a:br>
            <a:r>
              <a:rPr lang="en-US" sz="1800" dirty="0"/>
              <a:t>01 Sep 2015 </a:t>
            </a:r>
            <a:br>
              <a:rPr lang="en-US" sz="1800" dirty="0"/>
            </a:br>
            <a:r>
              <a:rPr lang="en-US" sz="1800" dirty="0"/>
              <a:t>Begley CG, et al</a:t>
            </a:r>
            <a:br>
              <a:rPr lang="en-US" sz="1800" dirty="0"/>
            </a:br>
            <a:br>
              <a:rPr lang="en-US" sz="1800" dirty="0"/>
            </a:br>
            <a:br>
              <a:rPr lang="en-US" altLang="en-US" sz="2400" b="1" dirty="0">
                <a:solidFill>
                  <a:schemeClr val="bg1"/>
                </a:solidFill>
                <a:latin typeface="Arial" charset="0"/>
                <a:cs typeface="Arial" charset="0"/>
              </a:rPr>
            </a:br>
            <a:br>
              <a:rPr lang="en-US" altLang="en-US" sz="2400" b="1" dirty="0">
                <a:solidFill>
                  <a:schemeClr val="bg1"/>
                </a:solidFill>
                <a:latin typeface="Arial" charset="0"/>
                <a:cs typeface="Arial" charset="0"/>
              </a:rPr>
            </a:br>
            <a:endParaRPr lang="en-US" sz="1800" dirty="0">
              <a:solidFill>
                <a:schemeClr val="bg1"/>
              </a:solidFill>
            </a:endParaRPr>
          </a:p>
        </p:txBody>
      </p:sp>
      <p:sp>
        <p:nvSpPr>
          <p:cNvPr id="3" name="Content Placeholder 2">
            <a:extLst>
              <a:ext uri="{FF2B5EF4-FFF2-40B4-BE49-F238E27FC236}">
                <a16:creationId xmlns:a16="http://schemas.microsoft.com/office/drawing/2014/main" id="{5B8177B2-E899-42AC-A2E6-B07D88628ED7}"/>
              </a:ext>
            </a:extLst>
          </p:cNvPr>
          <p:cNvSpPr>
            <a:spLocks noGrp="1"/>
          </p:cNvSpPr>
          <p:nvPr>
            <p:ph idx="1"/>
          </p:nvPr>
        </p:nvSpPr>
        <p:spPr/>
        <p:txBody>
          <a:bodyPr/>
          <a:lstStyle/>
          <a:p>
            <a:pPr marL="0" indent="0">
              <a:buNone/>
            </a:pPr>
            <a:br>
              <a:rPr lang="en-US" altLang="en-US" sz="2000" b="1" dirty="0">
                <a:solidFill>
                  <a:schemeClr val="tx1">
                    <a:lumMod val="75000"/>
                    <a:lumOff val="25000"/>
                  </a:schemeClr>
                </a:solidFill>
                <a:latin typeface="Arial" charset="0"/>
                <a:cs typeface="Arial" charset="0"/>
              </a:rPr>
            </a:br>
            <a:endParaRPr lang="en-US" dirty="0"/>
          </a:p>
        </p:txBody>
      </p:sp>
      <p:pic>
        <p:nvPicPr>
          <p:cNvPr id="4" name="Content Placeholder 3">
            <a:extLst>
              <a:ext uri="{FF2B5EF4-FFF2-40B4-BE49-F238E27FC236}">
                <a16:creationId xmlns:a16="http://schemas.microsoft.com/office/drawing/2014/main" id="{AF2130FD-9569-46F7-ABD9-231C126B3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785" y="609600"/>
            <a:ext cx="6610052" cy="5948884"/>
          </a:xfrm>
          <a:prstGeom prst="rect">
            <a:avLst/>
          </a:prstGeom>
          <a:ln>
            <a:solidFill>
              <a:schemeClr val="bg1"/>
            </a:solidFill>
          </a:ln>
        </p:spPr>
      </p:pic>
      <p:sp>
        <p:nvSpPr>
          <p:cNvPr id="5" name="TextBox 4">
            <a:extLst>
              <a:ext uri="{FF2B5EF4-FFF2-40B4-BE49-F238E27FC236}">
                <a16:creationId xmlns:a16="http://schemas.microsoft.com/office/drawing/2014/main" id="{FA2B3398-1F8D-4B3C-B02F-1FE47BAF85CA}"/>
              </a:ext>
            </a:extLst>
          </p:cNvPr>
          <p:cNvSpPr txBox="1"/>
          <p:nvPr/>
        </p:nvSpPr>
        <p:spPr>
          <a:xfrm>
            <a:off x="3657600" y="2431551"/>
            <a:ext cx="1210866" cy="784830"/>
          </a:xfrm>
          <a:prstGeom prst="rect">
            <a:avLst/>
          </a:prstGeom>
          <a:noFill/>
          <a:ln w="57150">
            <a:solidFill>
              <a:schemeClr val="bg2">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GIP</a:t>
            </a:r>
          </a:p>
        </p:txBody>
      </p:sp>
      <p:sp>
        <p:nvSpPr>
          <p:cNvPr id="6" name="Oval 5">
            <a:extLst>
              <a:ext uri="{FF2B5EF4-FFF2-40B4-BE49-F238E27FC236}">
                <a16:creationId xmlns:a16="http://schemas.microsoft.com/office/drawing/2014/main" id="{88BA4E1C-F1F5-4B91-89E7-DF241A359D67}"/>
              </a:ext>
            </a:extLst>
          </p:cNvPr>
          <p:cNvSpPr/>
          <p:nvPr/>
        </p:nvSpPr>
        <p:spPr>
          <a:xfrm>
            <a:off x="8967108" y="4297433"/>
            <a:ext cx="1728800" cy="1538081"/>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39588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19200"/>
            <a:ext cx="3194742" cy="4601183"/>
          </a:xfrm>
        </p:spPr>
        <p:txBody>
          <a:bodyPr>
            <a:normAutofit fontScale="90000"/>
          </a:bodyPr>
          <a:lstStyle/>
          <a:p>
            <a:r>
              <a:rPr lang="en-US" dirty="0"/>
              <a:t>Summary</a:t>
            </a:r>
            <a:br>
              <a:rPr lang="en-US" dirty="0"/>
            </a:br>
            <a:br>
              <a:rPr lang="en-US" dirty="0"/>
            </a:br>
            <a:br>
              <a:rPr lang="en-US" dirty="0"/>
            </a:br>
            <a:br>
              <a:rPr lang="en-US" dirty="0"/>
            </a:br>
            <a:r>
              <a:rPr lang="en-US" dirty="0"/>
              <a:t>Thank You!</a:t>
            </a:r>
            <a:br>
              <a:rPr lang="en-US" dirty="0"/>
            </a:br>
            <a:br>
              <a:rPr lang="en-US" dirty="0"/>
            </a:br>
            <a:r>
              <a:rPr lang="en-US" dirty="0"/>
              <a:t>Questions?</a:t>
            </a:r>
            <a:br>
              <a:rPr lang="en-US" dirty="0"/>
            </a:br>
            <a:br>
              <a:rPr lang="en-US" dirty="0"/>
            </a:br>
            <a:br>
              <a:rPr lang="en-US" sz="6600" spc="-100" dirty="0"/>
            </a:br>
            <a:r>
              <a:rPr lang="en-US" spc="-100" dirty="0"/>
              <a:t>rdavies@umn.edu</a:t>
            </a:r>
            <a:endParaRPr lang="en-US" dirty="0"/>
          </a:p>
        </p:txBody>
      </p:sp>
      <p:sp>
        <p:nvSpPr>
          <p:cNvPr id="3" name="Content Placeholder 2"/>
          <p:cNvSpPr>
            <a:spLocks noGrp="1"/>
          </p:cNvSpPr>
          <p:nvPr>
            <p:ph idx="1"/>
          </p:nvPr>
        </p:nvSpPr>
        <p:spPr>
          <a:xfrm>
            <a:off x="3128431" y="646747"/>
            <a:ext cx="4804064" cy="4345622"/>
          </a:xfrm>
        </p:spPr>
        <p:txBody>
          <a:bodyPr>
            <a:normAutofit/>
          </a:bodyPr>
          <a:lstStyle/>
          <a:p>
            <a:pPr marL="502920" lvl="1" indent="0">
              <a:spcBef>
                <a:spcPts val="400"/>
              </a:spcBef>
              <a:buNone/>
            </a:pPr>
            <a:endParaRPr lang="en-US" sz="2800" dirty="0"/>
          </a:p>
          <a:p>
            <a:pPr lvl="1">
              <a:spcBef>
                <a:spcPts val="400"/>
              </a:spcBef>
            </a:pPr>
            <a:r>
              <a:rPr lang="en-US" sz="2800" dirty="0"/>
              <a:t>Much of lab error is preventable,  and occurs before the sample is tested in the lab.</a:t>
            </a:r>
          </a:p>
          <a:p>
            <a:pPr lvl="1">
              <a:spcBef>
                <a:spcPts val="400"/>
              </a:spcBef>
            </a:pPr>
            <a:endParaRPr lang="en-US" sz="2800" dirty="0"/>
          </a:p>
          <a:p>
            <a:pPr lvl="1">
              <a:spcBef>
                <a:spcPts val="400"/>
              </a:spcBef>
            </a:pPr>
            <a:r>
              <a:rPr lang="en-US" sz="2800" dirty="0"/>
              <a:t>Shared QMS/QA best practices will benefit research and core laboratories</a:t>
            </a:r>
          </a:p>
        </p:txBody>
      </p:sp>
      <p:sp>
        <p:nvSpPr>
          <p:cNvPr id="4" name="Slide Number Placeholder 3">
            <a:extLst>
              <a:ext uri="{FF2B5EF4-FFF2-40B4-BE49-F238E27FC236}">
                <a16:creationId xmlns:a16="http://schemas.microsoft.com/office/drawing/2014/main" id="{3394E797-22B7-4E88-8DB9-7C0917F305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38EC-1756-46EF-AABA-4C7E8801F7D6}" type="slidenum">
              <a:rPr kumimoji="0" lang="en-US" sz="1200" b="1" i="0" u="none" strike="noStrike" kern="1200" cap="none" spc="0" normalizeH="0" baseline="0" noProof="0" smtClean="0">
                <a:ln>
                  <a:noFill/>
                </a:ln>
                <a:solidFill>
                  <a:srgbClr val="3494BA"/>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srgbClr val="3494BA"/>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AFA30FE4-11CA-41E9-9B90-B4F693D386B4}"/>
              </a:ext>
            </a:extLst>
          </p:cNvPr>
          <p:cNvSpPr txBox="1"/>
          <p:nvPr/>
        </p:nvSpPr>
        <p:spPr>
          <a:xfrm>
            <a:off x="3627197" y="5105717"/>
            <a:ext cx="8050193" cy="1631216"/>
          </a:xfrm>
          <a:prstGeom prst="rect">
            <a:avLst/>
          </a:prstGeom>
          <a:solidFill>
            <a:schemeClr val="accent3">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‘The quality of the work a lab generates is only as good as the quality of the samples it tests’.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rPr>
              <a:t> World Health Organization; Laboratory Quality Management System Training Toolkit; 2009.</a:t>
            </a:r>
          </a:p>
        </p:txBody>
      </p:sp>
      <p:pic>
        <p:nvPicPr>
          <p:cNvPr id="6" name="Picture 5">
            <a:extLst>
              <a:ext uri="{FF2B5EF4-FFF2-40B4-BE49-F238E27FC236}">
                <a16:creationId xmlns:a16="http://schemas.microsoft.com/office/drawing/2014/main" id="{D39D7017-F29B-4EEF-8725-CD3D78C63E23}"/>
              </a:ext>
            </a:extLst>
          </p:cNvPr>
          <p:cNvPicPr/>
          <p:nvPr/>
        </p:nvPicPr>
        <p:blipFill>
          <a:blip r:embed="rId2"/>
          <a:stretch>
            <a:fillRect/>
          </a:stretch>
        </p:blipFill>
        <p:spPr>
          <a:xfrm>
            <a:off x="7772400" y="760095"/>
            <a:ext cx="3904991" cy="4232274"/>
          </a:xfrm>
          <a:prstGeom prst="rect">
            <a:avLst/>
          </a:prstGeom>
          <a:ln w="3175">
            <a:solidFill>
              <a:schemeClr val="tx1"/>
            </a:solidFill>
          </a:ln>
        </p:spPr>
      </p:pic>
    </p:spTree>
    <p:extLst>
      <p:ext uri="{BB962C8B-B14F-4D97-AF65-F5344CB8AC3E}">
        <p14:creationId xmlns:p14="http://schemas.microsoft.com/office/powerpoint/2010/main" val="3143658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FEA9-B063-484E-AC6F-F93CDBCCE703}"/>
              </a:ext>
            </a:extLst>
          </p:cNvPr>
          <p:cNvSpPr>
            <a:spLocks noGrp="1"/>
          </p:cNvSpPr>
          <p:nvPr>
            <p:ph type="ctrTitle"/>
          </p:nvPr>
        </p:nvSpPr>
        <p:spPr/>
        <p:txBody>
          <a:bodyPr>
            <a:normAutofit fontScale="90000"/>
          </a:bodyPr>
          <a:lstStyle/>
          <a:p>
            <a:r>
              <a:rPr lang="en-US" dirty="0"/>
              <a:t>Implementation of a Quality Management System in </a:t>
            </a:r>
            <a:r>
              <a:rPr lang="en-US"/>
              <a:t>an Academic Core </a:t>
            </a:r>
            <a:r>
              <a:rPr lang="en-US" dirty="0"/>
              <a:t>F</a:t>
            </a:r>
            <a:r>
              <a:rPr lang="en-US"/>
              <a:t>acility</a:t>
            </a:r>
            <a:endParaRPr lang="en-US" dirty="0"/>
          </a:p>
        </p:txBody>
      </p:sp>
      <p:sp>
        <p:nvSpPr>
          <p:cNvPr id="3" name="Subtitle 2">
            <a:extLst>
              <a:ext uri="{FF2B5EF4-FFF2-40B4-BE49-F238E27FC236}">
                <a16:creationId xmlns:a16="http://schemas.microsoft.com/office/drawing/2014/main" id="{61672E91-3903-0C47-8CD8-6FB382A07A31}"/>
              </a:ext>
            </a:extLst>
          </p:cNvPr>
          <p:cNvSpPr>
            <a:spLocks noGrp="1"/>
          </p:cNvSpPr>
          <p:nvPr>
            <p:ph type="subTitle" idx="1"/>
          </p:nvPr>
        </p:nvSpPr>
        <p:spPr/>
        <p:txBody>
          <a:bodyPr/>
          <a:lstStyle/>
          <a:p>
            <a:r>
              <a:rPr lang="en-US" dirty="0"/>
              <a:t>David Blum</a:t>
            </a:r>
          </a:p>
          <a:p>
            <a:r>
              <a:rPr lang="en-US" dirty="0"/>
              <a:t>University of Georgia</a:t>
            </a:r>
          </a:p>
        </p:txBody>
      </p:sp>
      <p:sp>
        <p:nvSpPr>
          <p:cNvPr id="4" name="TextBox 3">
            <a:extLst>
              <a:ext uri="{FF2B5EF4-FFF2-40B4-BE49-F238E27FC236}">
                <a16:creationId xmlns:a16="http://schemas.microsoft.com/office/drawing/2014/main" id="{88A3C9DF-1DAD-804C-8579-1E5E71225AEB}"/>
              </a:ext>
            </a:extLst>
          </p:cNvPr>
          <p:cNvSpPr txBox="1"/>
          <p:nvPr/>
        </p:nvSpPr>
        <p:spPr>
          <a:xfrm>
            <a:off x="8046720" y="6172200"/>
            <a:ext cx="3360420" cy="369332"/>
          </a:xfrm>
          <a:prstGeom prst="rect">
            <a:avLst/>
          </a:prstGeom>
          <a:noFill/>
        </p:spPr>
        <p:txBody>
          <a:bodyPr wrap="square" rtlCol="0">
            <a:spAutoFit/>
          </a:bodyPr>
          <a:lstStyle/>
          <a:p>
            <a:r>
              <a:rPr lang="en-US" dirty="0" err="1"/>
              <a:t>www.slido.com</a:t>
            </a:r>
            <a:r>
              <a:rPr lang="en-US" dirty="0"/>
              <a:t>, enter code P413</a:t>
            </a:r>
          </a:p>
        </p:txBody>
      </p:sp>
    </p:spTree>
    <p:extLst>
      <p:ext uri="{BB962C8B-B14F-4D97-AF65-F5344CB8AC3E}">
        <p14:creationId xmlns:p14="http://schemas.microsoft.com/office/powerpoint/2010/main" val="314987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FC3D-AA3F-4C40-B373-CCDF4341988D}"/>
              </a:ext>
            </a:extLst>
          </p:cNvPr>
          <p:cNvSpPr>
            <a:spLocks noGrp="1"/>
          </p:cNvSpPr>
          <p:nvPr>
            <p:ph type="title"/>
          </p:nvPr>
        </p:nvSpPr>
        <p:spPr/>
        <p:txBody>
          <a:bodyPr/>
          <a:lstStyle/>
          <a:p>
            <a:r>
              <a:rPr lang="en-US" dirty="0"/>
              <a:t>BFF</a:t>
            </a:r>
          </a:p>
        </p:txBody>
      </p:sp>
      <p:pic>
        <p:nvPicPr>
          <p:cNvPr id="5" name="Content Placeholder 4">
            <a:extLst>
              <a:ext uri="{FF2B5EF4-FFF2-40B4-BE49-F238E27FC236}">
                <a16:creationId xmlns:a16="http://schemas.microsoft.com/office/drawing/2014/main" id="{1F85FE6A-63C5-484B-9CAD-586F83D5C21F}"/>
              </a:ext>
            </a:extLst>
          </p:cNvPr>
          <p:cNvPicPr>
            <a:picLocks noGrp="1" noChangeAspect="1"/>
          </p:cNvPicPr>
          <p:nvPr>
            <p:ph idx="1"/>
          </p:nvPr>
        </p:nvPicPr>
        <p:blipFill>
          <a:blip r:embed="rId2"/>
          <a:stretch>
            <a:fillRect/>
          </a:stretch>
        </p:blipFill>
        <p:spPr>
          <a:xfrm>
            <a:off x="2212202" y="0"/>
            <a:ext cx="9141598" cy="6858000"/>
          </a:xfrm>
        </p:spPr>
      </p:pic>
    </p:spTree>
    <p:extLst>
      <p:ext uri="{BB962C8B-B14F-4D97-AF65-F5344CB8AC3E}">
        <p14:creationId xmlns:p14="http://schemas.microsoft.com/office/powerpoint/2010/main" val="3980047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C66D-3FB6-FD4B-B7D0-E41B75270048}"/>
              </a:ext>
            </a:extLst>
          </p:cNvPr>
          <p:cNvSpPr>
            <a:spLocks noGrp="1"/>
          </p:cNvSpPr>
          <p:nvPr>
            <p:ph type="title"/>
          </p:nvPr>
        </p:nvSpPr>
        <p:spPr>
          <a:xfrm>
            <a:off x="838199" y="365125"/>
            <a:ext cx="10709635" cy="1325563"/>
          </a:xfrm>
        </p:spPr>
        <p:txBody>
          <a:bodyPr/>
          <a:lstStyle/>
          <a:p>
            <a:r>
              <a:rPr lang="en-US" dirty="0"/>
              <a:t>Why do I need a quality management system?</a:t>
            </a:r>
          </a:p>
        </p:txBody>
      </p:sp>
      <p:sp>
        <p:nvSpPr>
          <p:cNvPr id="3" name="Content Placeholder 2">
            <a:extLst>
              <a:ext uri="{FF2B5EF4-FFF2-40B4-BE49-F238E27FC236}">
                <a16:creationId xmlns:a16="http://schemas.microsoft.com/office/drawing/2014/main" id="{26B55BBA-9652-684C-A11D-73A14486D54B}"/>
              </a:ext>
            </a:extLst>
          </p:cNvPr>
          <p:cNvSpPr>
            <a:spLocks noGrp="1"/>
          </p:cNvSpPr>
          <p:nvPr>
            <p:ph idx="1"/>
          </p:nvPr>
        </p:nvSpPr>
        <p:spPr>
          <a:xfrm>
            <a:off x="838200" y="1825625"/>
            <a:ext cx="6608975" cy="4351338"/>
          </a:xfrm>
        </p:spPr>
        <p:txBody>
          <a:bodyPr/>
          <a:lstStyle/>
          <a:p>
            <a:r>
              <a:rPr lang="en-US" dirty="0"/>
              <a:t>Standardize practices</a:t>
            </a:r>
          </a:p>
          <a:p>
            <a:r>
              <a:rPr lang="en-US" dirty="0"/>
              <a:t>Reduce errors</a:t>
            </a:r>
          </a:p>
          <a:p>
            <a:r>
              <a:rPr lang="en-US" dirty="0"/>
              <a:t>Ensure safety</a:t>
            </a:r>
          </a:p>
          <a:p>
            <a:r>
              <a:rPr lang="en-US" dirty="0"/>
              <a:t>Ensure quality of the work (traceability)</a:t>
            </a:r>
          </a:p>
          <a:p>
            <a:r>
              <a:rPr lang="en-US" dirty="0"/>
              <a:t>Training new staff</a:t>
            </a:r>
          </a:p>
          <a:p>
            <a:r>
              <a:rPr lang="en-US" dirty="0"/>
              <a:t>Create an easy to share record of the work performed</a:t>
            </a:r>
          </a:p>
          <a:p>
            <a:r>
              <a:rPr lang="en-US" dirty="0"/>
              <a:t>Meet FDA or other regulations/guidelines</a:t>
            </a:r>
          </a:p>
          <a:p>
            <a:pPr marL="0" indent="0">
              <a:buNone/>
            </a:pPr>
            <a:endParaRPr lang="en-US" dirty="0"/>
          </a:p>
        </p:txBody>
      </p:sp>
      <p:pic>
        <p:nvPicPr>
          <p:cNvPr id="6148" name="Picture 4" descr="Image result for person thinking">
            <a:extLst>
              <a:ext uri="{FF2B5EF4-FFF2-40B4-BE49-F238E27FC236}">
                <a16:creationId xmlns:a16="http://schemas.microsoft.com/office/drawing/2014/main" id="{C9347CA4-92BA-6243-9B74-C5A35BC37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839" y="1825624"/>
            <a:ext cx="4211708" cy="419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54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2CF8-D5B7-F746-AB73-D2414A6020C7}"/>
              </a:ext>
            </a:extLst>
          </p:cNvPr>
          <p:cNvSpPr>
            <a:spLocks noGrp="1"/>
          </p:cNvSpPr>
          <p:nvPr>
            <p:ph type="title"/>
          </p:nvPr>
        </p:nvSpPr>
        <p:spPr>
          <a:xfrm>
            <a:off x="838200" y="365125"/>
            <a:ext cx="3620678" cy="1325563"/>
          </a:xfrm>
        </p:spPr>
        <p:txBody>
          <a:bodyPr/>
          <a:lstStyle/>
          <a:p>
            <a:r>
              <a:rPr lang="en-US" dirty="0"/>
              <a:t>Terms</a:t>
            </a:r>
          </a:p>
        </p:txBody>
      </p:sp>
      <p:sp>
        <p:nvSpPr>
          <p:cNvPr id="3" name="Content Placeholder 2">
            <a:extLst>
              <a:ext uri="{FF2B5EF4-FFF2-40B4-BE49-F238E27FC236}">
                <a16:creationId xmlns:a16="http://schemas.microsoft.com/office/drawing/2014/main" id="{FA02DCEC-5E82-C041-872A-C65006121F94}"/>
              </a:ext>
            </a:extLst>
          </p:cNvPr>
          <p:cNvSpPr>
            <a:spLocks noGrp="1"/>
          </p:cNvSpPr>
          <p:nvPr>
            <p:ph idx="1"/>
          </p:nvPr>
        </p:nvSpPr>
        <p:spPr>
          <a:xfrm>
            <a:off x="838200" y="1825625"/>
            <a:ext cx="4591639" cy="4351338"/>
          </a:xfrm>
        </p:spPr>
        <p:txBody>
          <a:bodyPr>
            <a:normAutofit/>
          </a:bodyPr>
          <a:lstStyle/>
          <a:p>
            <a:r>
              <a:rPr lang="en-US" sz="2400" dirty="0"/>
              <a:t>FDA - Food and Drug Administration</a:t>
            </a:r>
          </a:p>
          <a:p>
            <a:pPr lvl="1"/>
            <a:r>
              <a:rPr lang="en-US" sz="2000" dirty="0"/>
              <a:t>Guidelines</a:t>
            </a:r>
          </a:p>
          <a:p>
            <a:r>
              <a:rPr lang="en-US" sz="2400" dirty="0"/>
              <a:t>ICH - International Council for Harmonization</a:t>
            </a:r>
          </a:p>
          <a:p>
            <a:pPr lvl="1"/>
            <a:r>
              <a:rPr lang="en-US" sz="2000" dirty="0"/>
              <a:t>Q X Guidelines</a:t>
            </a:r>
          </a:p>
          <a:p>
            <a:r>
              <a:rPr lang="en-US" sz="2400" dirty="0"/>
              <a:t>IND - Investigational New Drug</a:t>
            </a:r>
          </a:p>
          <a:p>
            <a:r>
              <a:rPr lang="en-US" sz="2400" dirty="0"/>
              <a:t>NDA new drug application</a:t>
            </a:r>
          </a:p>
        </p:txBody>
      </p:sp>
      <p:pic>
        <p:nvPicPr>
          <p:cNvPr id="1026" name="Picture 2" descr="FDA approval process">
            <a:extLst>
              <a:ext uri="{FF2B5EF4-FFF2-40B4-BE49-F238E27FC236}">
                <a16:creationId xmlns:a16="http://schemas.microsoft.com/office/drawing/2014/main" id="{970F8180-7065-AF47-94E5-E216A220B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839" y="492550"/>
            <a:ext cx="6495427" cy="58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84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93252-39C5-4A48-9573-00D5FBBC97E6}"/>
              </a:ext>
            </a:extLst>
          </p:cNvPr>
          <p:cNvSpPr>
            <a:spLocks noGrp="1"/>
          </p:cNvSpPr>
          <p:nvPr>
            <p:ph type="title"/>
          </p:nvPr>
        </p:nvSpPr>
        <p:spPr/>
        <p:txBody>
          <a:bodyPr/>
          <a:lstStyle/>
          <a:p>
            <a:r>
              <a:rPr lang="en-US" u="sng" dirty="0"/>
              <a:t>Good</a:t>
            </a:r>
            <a:r>
              <a:rPr lang="en-US" dirty="0"/>
              <a:t> practices</a:t>
            </a:r>
          </a:p>
        </p:txBody>
      </p:sp>
      <p:sp>
        <p:nvSpPr>
          <p:cNvPr id="3" name="Content Placeholder 2">
            <a:extLst>
              <a:ext uri="{FF2B5EF4-FFF2-40B4-BE49-F238E27FC236}">
                <a16:creationId xmlns:a16="http://schemas.microsoft.com/office/drawing/2014/main" id="{00B502B6-EF81-8147-9AF8-634AEAF953EC}"/>
              </a:ext>
            </a:extLst>
          </p:cNvPr>
          <p:cNvSpPr>
            <a:spLocks noGrp="1"/>
          </p:cNvSpPr>
          <p:nvPr>
            <p:ph idx="1"/>
          </p:nvPr>
        </p:nvSpPr>
        <p:spPr>
          <a:xfrm>
            <a:off x="838200" y="1825625"/>
            <a:ext cx="5609734" cy="4351338"/>
          </a:xfrm>
        </p:spPr>
        <p:txBody>
          <a:bodyPr>
            <a:normAutofit fontScale="92500" lnSpcReduction="10000"/>
          </a:bodyPr>
          <a:lstStyle/>
          <a:p>
            <a:r>
              <a:rPr lang="en-US" dirty="0"/>
              <a:t>GLP (Good Laboratory Practice) - quality system of management controls for research laboratories and organizations typically for animal toxicology studies</a:t>
            </a:r>
          </a:p>
          <a:p>
            <a:r>
              <a:rPr lang="en-US" dirty="0"/>
              <a:t>GCP (Good Clinical Practice) - quality system for clinical trials</a:t>
            </a:r>
          </a:p>
          <a:p>
            <a:r>
              <a:rPr lang="en-US" dirty="0"/>
              <a:t>GDP (Good Documentation Practice - quality system for documentation</a:t>
            </a:r>
          </a:p>
          <a:p>
            <a:r>
              <a:rPr lang="en-US" dirty="0"/>
              <a:t>GMP (Good Manufacturing Practice) - quality system for manufacturing drugs for clinical trials and commerce</a:t>
            </a:r>
          </a:p>
        </p:txBody>
      </p:sp>
      <p:pic>
        <p:nvPicPr>
          <p:cNvPr id="5" name="Picture 4">
            <a:extLst>
              <a:ext uri="{FF2B5EF4-FFF2-40B4-BE49-F238E27FC236}">
                <a16:creationId xmlns:a16="http://schemas.microsoft.com/office/drawing/2014/main" id="{0300CC7A-98AB-8944-8DE5-82104273F311}"/>
              </a:ext>
            </a:extLst>
          </p:cNvPr>
          <p:cNvPicPr>
            <a:picLocks noChangeAspect="1"/>
          </p:cNvPicPr>
          <p:nvPr/>
        </p:nvPicPr>
        <p:blipFill rotWithShape="1">
          <a:blip r:embed="rId2"/>
          <a:srcRect l="29412" r="27152"/>
          <a:stretch/>
        </p:blipFill>
        <p:spPr>
          <a:xfrm>
            <a:off x="7516913" y="725863"/>
            <a:ext cx="3682129" cy="5651369"/>
          </a:xfrm>
          <a:prstGeom prst="rect">
            <a:avLst/>
          </a:prstGeom>
        </p:spPr>
      </p:pic>
    </p:spTree>
    <p:extLst>
      <p:ext uri="{BB962C8B-B14F-4D97-AF65-F5344CB8AC3E}">
        <p14:creationId xmlns:p14="http://schemas.microsoft.com/office/powerpoint/2010/main" val="625383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75F1D-C543-B94E-80D5-35CD4DC18F29}"/>
              </a:ext>
            </a:extLst>
          </p:cNvPr>
          <p:cNvSpPr>
            <a:spLocks noGrp="1"/>
          </p:cNvSpPr>
          <p:nvPr>
            <p:ph type="title"/>
          </p:nvPr>
        </p:nvSpPr>
        <p:spPr/>
        <p:txBody>
          <a:bodyPr/>
          <a:lstStyle/>
          <a:p>
            <a:r>
              <a:rPr lang="en-US" dirty="0"/>
              <a:t>GMP</a:t>
            </a:r>
          </a:p>
        </p:txBody>
      </p:sp>
      <p:sp>
        <p:nvSpPr>
          <p:cNvPr id="3" name="Content Placeholder 2">
            <a:extLst>
              <a:ext uri="{FF2B5EF4-FFF2-40B4-BE49-F238E27FC236}">
                <a16:creationId xmlns:a16="http://schemas.microsoft.com/office/drawing/2014/main" id="{FAD4850F-D45D-EC46-8B05-26EE3925C147}"/>
              </a:ext>
            </a:extLst>
          </p:cNvPr>
          <p:cNvSpPr>
            <a:spLocks noGrp="1"/>
          </p:cNvSpPr>
          <p:nvPr>
            <p:ph idx="1"/>
          </p:nvPr>
        </p:nvSpPr>
        <p:spPr>
          <a:xfrm>
            <a:off x="3213755" y="477591"/>
            <a:ext cx="8070130" cy="6015283"/>
          </a:xfrm>
        </p:spPr>
        <p:txBody>
          <a:bodyPr>
            <a:normAutofit fontScale="92500" lnSpcReduction="10000"/>
          </a:bodyPr>
          <a:lstStyle/>
          <a:p>
            <a:pPr marL="0" indent="0">
              <a:lnSpc>
                <a:spcPct val="100000"/>
              </a:lnSpc>
              <a:buNone/>
            </a:pPr>
            <a:r>
              <a:rPr lang="en-US" cap="none" dirty="0"/>
              <a:t>C</a:t>
            </a:r>
            <a:r>
              <a:rPr lang="en-US" dirty="0"/>
              <a:t>ommon GMP Principles (21 CFR Part 211-drug; 606-blood)</a:t>
            </a:r>
          </a:p>
          <a:p>
            <a:pPr>
              <a:lnSpc>
                <a:spcPct val="100000"/>
              </a:lnSpc>
            </a:pPr>
            <a:r>
              <a:rPr lang="en-US" dirty="0"/>
              <a:t>Organization &amp; Personnel (Part 211, 606)</a:t>
            </a:r>
          </a:p>
          <a:p>
            <a:pPr>
              <a:lnSpc>
                <a:spcPct val="100000"/>
              </a:lnSpc>
            </a:pPr>
            <a:r>
              <a:rPr lang="en-US" cap="none" dirty="0"/>
              <a:t>Buildings/Plant and Facilities (Part 211, 606)</a:t>
            </a:r>
          </a:p>
          <a:p>
            <a:pPr>
              <a:lnSpc>
                <a:spcPct val="100000"/>
              </a:lnSpc>
            </a:pPr>
            <a:r>
              <a:rPr lang="en-US" cap="none" dirty="0"/>
              <a:t>Equipment (Part 211, 606)</a:t>
            </a:r>
          </a:p>
          <a:p>
            <a:pPr>
              <a:lnSpc>
                <a:spcPct val="100000"/>
              </a:lnSpc>
            </a:pPr>
            <a:r>
              <a:rPr lang="en-US" cap="none" dirty="0"/>
              <a:t>Control of components including product container/closures (Part 211)</a:t>
            </a:r>
          </a:p>
          <a:p>
            <a:pPr>
              <a:lnSpc>
                <a:spcPct val="100000"/>
              </a:lnSpc>
            </a:pPr>
            <a:r>
              <a:rPr lang="en-US" dirty="0"/>
              <a:t>Production and </a:t>
            </a:r>
            <a:r>
              <a:rPr lang="en-US" cap="none" dirty="0"/>
              <a:t>Process Controls (Part 211, 606)</a:t>
            </a:r>
            <a:endParaRPr lang="en-US" dirty="0"/>
          </a:p>
          <a:p>
            <a:pPr>
              <a:lnSpc>
                <a:spcPct val="100000"/>
              </a:lnSpc>
            </a:pPr>
            <a:r>
              <a:rPr lang="en-US" cap="none" dirty="0"/>
              <a:t>Packaging and Labeling Controls including standards for label language (Part 211, 606)</a:t>
            </a:r>
          </a:p>
          <a:p>
            <a:pPr>
              <a:lnSpc>
                <a:spcPct val="100000"/>
              </a:lnSpc>
            </a:pPr>
            <a:r>
              <a:rPr lang="en-US" dirty="0"/>
              <a:t>Holding </a:t>
            </a:r>
            <a:r>
              <a:rPr lang="en-US" cap="none" dirty="0"/>
              <a:t>and Distribution (Part 211)</a:t>
            </a:r>
            <a:endParaRPr lang="en-US" dirty="0"/>
          </a:p>
          <a:p>
            <a:pPr>
              <a:lnSpc>
                <a:spcPct val="100000"/>
              </a:lnSpc>
            </a:pPr>
            <a:r>
              <a:rPr lang="en-US" cap="none" dirty="0"/>
              <a:t>Laboratory Controls (Part 211, 606)</a:t>
            </a:r>
            <a:endParaRPr lang="en-US" dirty="0"/>
          </a:p>
          <a:p>
            <a:pPr>
              <a:lnSpc>
                <a:spcPct val="100000"/>
              </a:lnSpc>
            </a:pPr>
            <a:r>
              <a:rPr lang="en-US" cap="none" dirty="0"/>
              <a:t>Records and Reports (Part 211, 606)</a:t>
            </a:r>
          </a:p>
          <a:p>
            <a:endParaRPr lang="en-US" dirty="0"/>
          </a:p>
        </p:txBody>
      </p:sp>
    </p:spTree>
    <p:extLst>
      <p:ext uri="{BB962C8B-B14F-4D97-AF65-F5344CB8AC3E}">
        <p14:creationId xmlns:p14="http://schemas.microsoft.com/office/powerpoint/2010/main" val="385758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1013-DB0D-724E-BB07-497011E567A1}"/>
              </a:ext>
            </a:extLst>
          </p:cNvPr>
          <p:cNvSpPr>
            <a:spLocks noGrp="1"/>
          </p:cNvSpPr>
          <p:nvPr>
            <p:ph type="title"/>
          </p:nvPr>
        </p:nvSpPr>
        <p:spPr/>
        <p:txBody>
          <a:bodyPr/>
          <a:lstStyle/>
          <a:p>
            <a:r>
              <a:rPr lang="en-US" dirty="0"/>
              <a:t>What documents comprise the QMS?</a:t>
            </a:r>
          </a:p>
        </p:txBody>
      </p:sp>
      <p:sp>
        <p:nvSpPr>
          <p:cNvPr id="3" name="Content Placeholder 2">
            <a:extLst>
              <a:ext uri="{FF2B5EF4-FFF2-40B4-BE49-F238E27FC236}">
                <a16:creationId xmlns:a16="http://schemas.microsoft.com/office/drawing/2014/main" id="{832C64C8-5174-904D-8BC9-3C7CC059C23E}"/>
              </a:ext>
            </a:extLst>
          </p:cNvPr>
          <p:cNvSpPr>
            <a:spLocks noGrp="1"/>
          </p:cNvSpPr>
          <p:nvPr>
            <p:ph idx="1"/>
          </p:nvPr>
        </p:nvSpPr>
        <p:spPr>
          <a:xfrm>
            <a:off x="838200" y="1825625"/>
            <a:ext cx="5762368" cy="4351338"/>
          </a:xfrm>
        </p:spPr>
        <p:txBody>
          <a:bodyPr vert="horz" lIns="91440" tIns="45720" rIns="91440" bIns="45720" rtlCol="0" anchor="t">
            <a:normAutofit/>
          </a:bodyPr>
          <a:lstStyle/>
          <a:p>
            <a:r>
              <a:rPr lang="en-US" dirty="0"/>
              <a:t>Standard Operating Procedures</a:t>
            </a:r>
          </a:p>
          <a:p>
            <a:r>
              <a:rPr lang="en-US"/>
              <a:t>Forms and Batch Records (go with a corresponding </a:t>
            </a:r>
            <a:r>
              <a:rPr lang="en-US" dirty="0"/>
              <a:t>SOP)</a:t>
            </a:r>
            <a:endParaRPr lang="en-US" dirty="0">
              <a:cs typeface="Calibri"/>
            </a:endParaRPr>
          </a:p>
          <a:p>
            <a:r>
              <a:rPr lang="en-US" dirty="0"/>
              <a:t>Test records</a:t>
            </a:r>
          </a:p>
          <a:p>
            <a:r>
              <a:rPr lang="en-US" dirty="0"/>
              <a:t>Lab Notebooks</a:t>
            </a:r>
          </a:p>
          <a:p>
            <a:r>
              <a:rPr lang="en-US" dirty="0"/>
              <a:t>Equipment Certifications</a:t>
            </a:r>
          </a:p>
          <a:p>
            <a:r>
              <a:rPr lang="en-US" dirty="0"/>
              <a:t>Training records</a:t>
            </a:r>
          </a:p>
          <a:p>
            <a:r>
              <a:rPr lang="en-US" dirty="0"/>
              <a:t>Quality Manual</a:t>
            </a:r>
          </a:p>
        </p:txBody>
      </p:sp>
      <p:sp>
        <p:nvSpPr>
          <p:cNvPr id="5" name="TextBox 4">
            <a:extLst>
              <a:ext uri="{FF2B5EF4-FFF2-40B4-BE49-F238E27FC236}">
                <a16:creationId xmlns:a16="http://schemas.microsoft.com/office/drawing/2014/main" id="{50AE49B9-A82F-064F-894F-CE70EF8EB44D}"/>
              </a:ext>
            </a:extLst>
          </p:cNvPr>
          <p:cNvSpPr txBox="1"/>
          <p:nvPr/>
        </p:nvSpPr>
        <p:spPr>
          <a:xfrm>
            <a:off x="6168868" y="5105634"/>
            <a:ext cx="5528607"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"If it wasn’t written down it didn’t happen"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"Paper towels don't 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 Me</a:t>
            </a:r>
          </a:p>
        </p:txBody>
      </p:sp>
      <p:pic>
        <p:nvPicPr>
          <p:cNvPr id="2052" name="Picture 4" descr="Image result for paper towel writing">
            <a:extLst>
              <a:ext uri="{FF2B5EF4-FFF2-40B4-BE49-F238E27FC236}">
                <a16:creationId xmlns:a16="http://schemas.microsoft.com/office/drawing/2014/main" id="{F4B96DFC-8431-F34E-8B12-895DC0B2E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050" y="1426416"/>
            <a:ext cx="4321298" cy="364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05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411" y="2204778"/>
            <a:ext cx="6337789" cy="1757622"/>
          </a:xfrm>
        </p:spPr>
        <p:txBody>
          <a:bodyPr>
            <a:normAutofit/>
          </a:bodyPr>
          <a:lstStyle/>
          <a:p>
            <a:r>
              <a:rPr lang="en-US" sz="3600" dirty="0"/>
              <a:t>Improving Sample Quality: QA Best Practices for the Research (and Core) Laboratory</a:t>
            </a:r>
          </a:p>
        </p:txBody>
      </p:sp>
      <p:sp>
        <p:nvSpPr>
          <p:cNvPr id="3" name="Subtitle 2"/>
          <p:cNvSpPr>
            <a:spLocks noGrp="1"/>
          </p:cNvSpPr>
          <p:nvPr>
            <p:ph type="subTitle" idx="1"/>
          </p:nvPr>
        </p:nvSpPr>
        <p:spPr>
          <a:xfrm>
            <a:off x="1905000" y="4495800"/>
            <a:ext cx="6261590" cy="1295400"/>
          </a:xfrm>
        </p:spPr>
        <p:txBody>
          <a:bodyPr>
            <a:normAutofit fontScale="70000" lnSpcReduction="20000"/>
          </a:bodyPr>
          <a:lstStyle/>
          <a:p>
            <a:pPr algn="l"/>
            <a:r>
              <a:rPr lang="en-US" sz="3400" dirty="0"/>
              <a:t>Rebecca Davies, PhD</a:t>
            </a:r>
          </a:p>
          <a:p>
            <a:pPr algn="l">
              <a:lnSpc>
                <a:spcPct val="100000"/>
              </a:lnSpc>
            </a:pPr>
            <a:r>
              <a:rPr lang="en-US" sz="3400" dirty="0"/>
              <a:t>University Of Minnesota </a:t>
            </a:r>
          </a:p>
          <a:p>
            <a:pPr algn="l">
              <a:lnSpc>
                <a:spcPct val="100000"/>
              </a:lnSpc>
            </a:pPr>
            <a:r>
              <a:rPr lang="en-US" sz="3400" dirty="0"/>
              <a:t>Veterinary Diagnostic Laboratory</a:t>
            </a:r>
          </a:p>
          <a:p>
            <a:pPr algn="l"/>
            <a:endParaRPr lang="en-US" sz="2400" dirty="0"/>
          </a:p>
        </p:txBody>
      </p:sp>
      <p:sp>
        <p:nvSpPr>
          <p:cNvPr id="9" name="Subtitle 2">
            <a:extLst>
              <a:ext uri="{FF2B5EF4-FFF2-40B4-BE49-F238E27FC236}">
                <a16:creationId xmlns:a16="http://schemas.microsoft.com/office/drawing/2014/main" id="{4A815F2A-A879-4A41-B38F-43F9B15F8FF6}"/>
              </a:ext>
            </a:extLst>
          </p:cNvPr>
          <p:cNvSpPr txBox="1">
            <a:spLocks/>
          </p:cNvSpPr>
          <p:nvPr/>
        </p:nvSpPr>
        <p:spPr>
          <a:xfrm>
            <a:off x="9563099" y="762000"/>
            <a:ext cx="2209800" cy="53340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0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3494BA"/>
              </a:buClr>
              <a:buSzTx/>
              <a:buFont typeface="Wingdings 2" pitchFamily="18" charset="2"/>
              <a:buNone/>
              <a:tabLst/>
              <a:defRPr/>
            </a:pPr>
            <a:endParaRPr kumimoji="0" lang="en-US" sz="2400" b="0" i="0" u="none" strike="noStrike" kern="1200" cap="none" spc="0" normalizeH="0" baseline="0" noProof="0" dirty="0">
              <a:ln>
                <a:noFill/>
              </a:ln>
              <a:solidFill>
                <a:srgbClr val="CEDBE6">
                  <a:lumMod val="5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0"/>
              </a:spcBef>
              <a:spcAft>
                <a:spcPts val="0"/>
              </a:spcAft>
              <a:buClr>
                <a:srgbClr val="3494BA"/>
              </a:buClr>
              <a:buSzTx/>
              <a:buFont typeface="Wingdings 2" pitchFamily="18" charset="2"/>
              <a:buNone/>
              <a:tabLst/>
              <a:defRPr/>
            </a:pPr>
            <a:endParaRPr kumimoji="0" lang="en-US" sz="2600" b="1" i="0" u="none" strike="noStrike" kern="1200" cap="none" spc="0" normalizeH="0" baseline="0" noProof="0" dirty="0">
              <a:ln>
                <a:noFill/>
              </a:ln>
              <a:solidFill>
                <a:srgbClr val="CEDBE6">
                  <a:lumMod val="5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0"/>
              </a:spcBef>
              <a:spcAft>
                <a:spcPts val="0"/>
              </a:spcAft>
              <a:buClr>
                <a:srgbClr val="3494BA"/>
              </a:buClr>
              <a:buSzTx/>
              <a:buFont typeface="Wingdings 2" pitchFamily="18" charset="2"/>
              <a:buNone/>
              <a:tabLst/>
              <a:defRPr/>
            </a:pPr>
            <a:endParaRPr kumimoji="0" lang="en-US" sz="2400" b="1" i="0" u="none" strike="noStrike" kern="1200" cap="none" spc="0" normalizeH="0" baseline="0" noProof="0" dirty="0">
              <a:ln>
                <a:noFill/>
              </a:ln>
              <a:solidFill>
                <a:srgbClr val="CEDBE6">
                  <a:lumMod val="5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0"/>
              </a:spcBef>
              <a:spcAft>
                <a:spcPts val="0"/>
              </a:spcAft>
              <a:buClr>
                <a:srgbClr val="3494BA"/>
              </a:buClr>
              <a:buSzTx/>
              <a:buFont typeface="Wingdings 2" pitchFamily="18" charset="2"/>
              <a:buNone/>
              <a:tabLst/>
              <a:defRPr/>
            </a:pPr>
            <a:r>
              <a:rPr kumimoji="0" lang="en-US" sz="2000" b="1" i="0" u="none" strike="noStrike" kern="1200" cap="none" spc="0" normalizeH="0" baseline="0" noProof="0" dirty="0">
                <a:ln>
                  <a:noFill/>
                </a:ln>
                <a:solidFill>
                  <a:srgbClr val="CEDBE6">
                    <a:lumMod val="50000"/>
                  </a:srgbClr>
                </a:solidFill>
                <a:effectLst/>
                <a:uLnTx/>
                <a:uFillTx/>
                <a:latin typeface="Corbel" panose="020B0503020204020204"/>
                <a:ea typeface="+mn-ea"/>
                <a:cs typeface="+mn-cs"/>
              </a:rPr>
              <a:t>Building Robust Quality Management Systems in </a:t>
            </a:r>
          </a:p>
          <a:p>
            <a:pPr marL="0" marR="0" lvl="0" indent="0" algn="ctr" defTabSz="914400" rtl="0" eaLnBrk="1" fontAlgn="auto" latinLnBrk="0" hangingPunct="1">
              <a:lnSpc>
                <a:spcPct val="90000"/>
              </a:lnSpc>
              <a:spcBef>
                <a:spcPts val="0"/>
              </a:spcBef>
              <a:spcAft>
                <a:spcPts val="0"/>
              </a:spcAft>
              <a:buClr>
                <a:srgbClr val="3494BA"/>
              </a:buClr>
              <a:buSzTx/>
              <a:buFont typeface="Wingdings 2" pitchFamily="18" charset="2"/>
              <a:buNone/>
              <a:tabLst/>
              <a:defRPr/>
            </a:pPr>
            <a:r>
              <a:rPr kumimoji="0" lang="en-US" sz="2000" b="1" i="0" u="none" strike="noStrike" kern="1200" cap="none" spc="0" normalizeH="0" baseline="0" noProof="0" dirty="0">
                <a:ln>
                  <a:noFill/>
                </a:ln>
                <a:solidFill>
                  <a:srgbClr val="CEDBE6">
                    <a:lumMod val="50000"/>
                  </a:srgbClr>
                </a:solidFill>
                <a:effectLst/>
                <a:uLnTx/>
                <a:uFillTx/>
                <a:latin typeface="Corbel" panose="020B0503020204020204"/>
                <a:ea typeface="+mn-ea"/>
                <a:cs typeface="+mn-cs"/>
              </a:rPr>
              <a:t>Core Laboratories</a:t>
            </a:r>
          </a:p>
          <a:p>
            <a:pPr marL="0" marR="0" lvl="0" indent="0" algn="ctr" defTabSz="914400" rtl="0" eaLnBrk="1" fontAlgn="auto" latinLnBrk="0" hangingPunct="1">
              <a:lnSpc>
                <a:spcPct val="90000"/>
              </a:lnSpc>
              <a:spcBef>
                <a:spcPts val="0"/>
              </a:spcBef>
              <a:spcAft>
                <a:spcPts val="0"/>
              </a:spcAft>
              <a:buClr>
                <a:srgbClr val="3494BA"/>
              </a:buClr>
              <a:buSzTx/>
              <a:buFont typeface="Wingdings 2" pitchFamily="18" charset="2"/>
              <a:buNone/>
              <a:tabLst/>
              <a:defRPr/>
            </a:pPr>
            <a:endParaRPr kumimoji="0" lang="en-US" sz="2000" b="1" i="0" u="none" strike="noStrike" kern="1200" cap="none" spc="0" normalizeH="0" baseline="0" noProof="0" dirty="0">
              <a:ln>
                <a:noFill/>
              </a:ln>
              <a:solidFill>
                <a:srgbClr val="CEDBE6">
                  <a:lumMod val="50000"/>
                </a:srgbClr>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0"/>
              </a:spcBef>
              <a:spcAft>
                <a:spcPts val="0"/>
              </a:spcAft>
              <a:buClr>
                <a:srgbClr val="3494BA"/>
              </a:buClr>
              <a:buSzTx/>
              <a:buFont typeface="Wingdings 2" pitchFamily="18" charset="2"/>
              <a:buNone/>
              <a:tabLst/>
              <a:defRPr/>
            </a:pPr>
            <a:r>
              <a:rPr kumimoji="0" lang="en-US" sz="2000" b="1" i="0" u="none" strike="noStrike" kern="1200" cap="none" spc="0" normalizeH="0" baseline="0" noProof="0" dirty="0">
                <a:ln>
                  <a:noFill/>
                </a:ln>
                <a:solidFill>
                  <a:srgbClr val="CEDBE6">
                    <a:lumMod val="50000"/>
                  </a:srgbClr>
                </a:solidFill>
                <a:effectLst/>
                <a:uLnTx/>
                <a:uFillTx/>
                <a:latin typeface="Corbel" panose="020B0503020204020204"/>
                <a:ea typeface="+mn-ea"/>
                <a:cs typeface="+mn-cs"/>
              </a:rPr>
              <a:t> (GLP, GMP and QA Best Practices)</a:t>
            </a:r>
          </a:p>
        </p:txBody>
      </p:sp>
      <p:sp>
        <p:nvSpPr>
          <p:cNvPr id="6" name="TextBox 5"/>
          <p:cNvSpPr txBox="1"/>
          <p:nvPr/>
        </p:nvSpPr>
        <p:spPr>
          <a:xfrm>
            <a:off x="1734495" y="6211669"/>
            <a:ext cx="287929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EDBE6">
                    <a:lumMod val="50000"/>
                  </a:srgbClr>
                </a:solidFill>
                <a:effectLst/>
                <a:uLnTx/>
                <a:uFillTx/>
                <a:latin typeface="Corbel" panose="020B0503020204020204"/>
                <a:ea typeface="+mn-ea"/>
                <a:cs typeface="+mn-cs"/>
              </a:rPr>
              <a:t>1 March,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EDBE6">
                    <a:lumMod val="50000"/>
                  </a:srgbClr>
                </a:solidFill>
                <a:effectLst/>
                <a:uLnTx/>
                <a:uFillTx/>
                <a:latin typeface="Corbel" panose="020B0503020204020204"/>
                <a:ea typeface="+mn-ea"/>
                <a:cs typeface="+mn-cs"/>
              </a:rPr>
              <a:t>Palm Springs, California</a:t>
            </a:r>
          </a:p>
        </p:txBody>
      </p:sp>
      <p:pic>
        <p:nvPicPr>
          <p:cNvPr id="7" name="Picture 6" descr="A picture containing photo&#10;&#10;Description automatically generated">
            <a:extLst>
              <a:ext uri="{FF2B5EF4-FFF2-40B4-BE49-F238E27FC236}">
                <a16:creationId xmlns:a16="http://schemas.microsoft.com/office/drawing/2014/main" id="{3CE2E5AB-72AE-422E-936D-213BDBA0B9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5" t="4028" r="3263" b="53281"/>
          <a:stretch/>
        </p:blipFill>
        <p:spPr>
          <a:xfrm>
            <a:off x="0" y="762000"/>
            <a:ext cx="5105400" cy="1188438"/>
          </a:xfrm>
          <a:prstGeom prst="rect">
            <a:avLst/>
          </a:prstGeom>
        </p:spPr>
      </p:pic>
    </p:spTree>
    <p:extLst>
      <p:ext uri="{BB962C8B-B14F-4D97-AF65-F5344CB8AC3E}">
        <p14:creationId xmlns:p14="http://schemas.microsoft.com/office/powerpoint/2010/main" val="1437065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42F4-D7FA-744E-9DAF-70445E4CB4BD}"/>
              </a:ext>
            </a:extLst>
          </p:cNvPr>
          <p:cNvSpPr>
            <a:spLocks noGrp="1"/>
          </p:cNvSpPr>
          <p:nvPr>
            <p:ph type="title"/>
          </p:nvPr>
        </p:nvSpPr>
        <p:spPr/>
        <p:txBody>
          <a:bodyPr/>
          <a:lstStyle/>
          <a:p>
            <a:r>
              <a:rPr lang="en-US" dirty="0"/>
              <a:t>What is an SOP?</a:t>
            </a:r>
          </a:p>
        </p:txBody>
      </p:sp>
      <p:sp>
        <p:nvSpPr>
          <p:cNvPr id="3" name="Content Placeholder 2">
            <a:extLst>
              <a:ext uri="{FF2B5EF4-FFF2-40B4-BE49-F238E27FC236}">
                <a16:creationId xmlns:a16="http://schemas.microsoft.com/office/drawing/2014/main" id="{91A70BB9-1267-794F-84AF-CB1683124168}"/>
              </a:ext>
            </a:extLst>
          </p:cNvPr>
          <p:cNvSpPr>
            <a:spLocks noGrp="1"/>
          </p:cNvSpPr>
          <p:nvPr>
            <p:ph idx="1"/>
          </p:nvPr>
        </p:nvSpPr>
        <p:spPr>
          <a:xfrm>
            <a:off x="838200" y="1825625"/>
            <a:ext cx="3856348" cy="4351338"/>
          </a:xfrm>
        </p:spPr>
        <p:txBody>
          <a:bodyPr/>
          <a:lstStyle/>
          <a:p>
            <a:r>
              <a:rPr lang="en-US" dirty="0"/>
              <a:t>Standard Operating Procedure</a:t>
            </a:r>
          </a:p>
          <a:p>
            <a:r>
              <a:rPr lang="en-US" dirty="0"/>
              <a:t>Documents your process</a:t>
            </a:r>
          </a:p>
          <a:p>
            <a:r>
              <a:rPr lang="en-US" dirty="0"/>
              <a:t>Has many sections</a:t>
            </a:r>
          </a:p>
        </p:txBody>
      </p:sp>
      <p:graphicFrame>
        <p:nvGraphicFramePr>
          <p:cNvPr id="4" name="Table 3">
            <a:extLst>
              <a:ext uri="{FF2B5EF4-FFF2-40B4-BE49-F238E27FC236}">
                <a16:creationId xmlns:a16="http://schemas.microsoft.com/office/drawing/2014/main" id="{81F60A85-D57E-4E4C-8483-1617DB639606}"/>
              </a:ext>
            </a:extLst>
          </p:cNvPr>
          <p:cNvGraphicFramePr>
            <a:graphicFrameLocks noGrp="1"/>
          </p:cNvGraphicFramePr>
          <p:nvPr/>
        </p:nvGraphicFramePr>
        <p:xfrm>
          <a:off x="4826524" y="2073897"/>
          <a:ext cx="6624686" cy="3221954"/>
        </p:xfrm>
        <a:graphic>
          <a:graphicData uri="http://schemas.openxmlformats.org/drawingml/2006/table">
            <a:tbl>
              <a:tblPr bandRow="1">
                <a:tableStyleId>{5C22544A-7EE6-4342-B048-85BDC9FD1C3A}</a:tableStyleId>
              </a:tblPr>
              <a:tblGrid>
                <a:gridCol w="3192620">
                  <a:extLst>
                    <a:ext uri="{9D8B030D-6E8A-4147-A177-3AD203B41FA5}">
                      <a16:colId xmlns:a16="http://schemas.microsoft.com/office/drawing/2014/main" val="20000"/>
                    </a:ext>
                  </a:extLst>
                </a:gridCol>
                <a:gridCol w="3432066">
                  <a:extLst>
                    <a:ext uri="{9D8B030D-6E8A-4147-A177-3AD203B41FA5}">
                      <a16:colId xmlns:a16="http://schemas.microsoft.com/office/drawing/2014/main" val="20001"/>
                    </a:ext>
                  </a:extLst>
                </a:gridCol>
              </a:tblGrid>
              <a:tr h="3979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1 </a:t>
                      </a:r>
                      <a:r>
                        <a:rPr lang="en-US" sz="2000" u="sng" dirty="0"/>
                        <a:t>Purpose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9  </a:t>
                      </a:r>
                      <a:r>
                        <a:rPr lang="en-US" sz="2000" u="sng" dirty="0"/>
                        <a:t>Materials</a:t>
                      </a:r>
                    </a:p>
                  </a:txBody>
                  <a:tcPr/>
                </a:tc>
                <a:extLst>
                  <a:ext uri="{0D108BD9-81ED-4DB2-BD59-A6C34878D82A}">
                    <a16:rowId xmlns:a16="http://schemas.microsoft.com/office/drawing/2014/main" val="10000"/>
                  </a:ext>
                </a:extLst>
              </a:tr>
              <a:tr h="403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2 </a:t>
                      </a:r>
                      <a:r>
                        <a:rPr lang="en-US" sz="2000" u="sng" dirty="0"/>
                        <a:t>Principle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10 </a:t>
                      </a:r>
                      <a:r>
                        <a:rPr lang="en-US" sz="2000" u="sng" dirty="0"/>
                        <a:t>Supplies</a:t>
                      </a:r>
                      <a:endParaRPr lang="en-US" sz="2000" dirty="0"/>
                    </a:p>
                  </a:txBody>
                  <a:tcPr/>
                </a:tc>
                <a:extLst>
                  <a:ext uri="{0D108BD9-81ED-4DB2-BD59-A6C34878D82A}">
                    <a16:rowId xmlns:a16="http://schemas.microsoft.com/office/drawing/2014/main" val="10001"/>
                  </a:ext>
                </a:extLst>
              </a:tr>
              <a:tr h="403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3 </a:t>
                      </a:r>
                      <a:r>
                        <a:rPr lang="en-US" sz="2000" u="sng" dirty="0"/>
                        <a:t>Scope</a:t>
                      </a:r>
                    </a:p>
                  </a:txBody>
                  <a:tcPr/>
                </a:tc>
                <a:tc>
                  <a:txBody>
                    <a:bodyPr/>
                    <a:lstStyle/>
                    <a:p>
                      <a:r>
                        <a:rPr lang="en-US" sz="2000" dirty="0"/>
                        <a:t>11 </a:t>
                      </a:r>
                      <a:r>
                        <a:rPr lang="en-US" sz="2000" u="sng" dirty="0"/>
                        <a:t>Associated</a:t>
                      </a:r>
                      <a:r>
                        <a:rPr lang="en-US" sz="2000" u="sng" baseline="0" dirty="0"/>
                        <a:t> Documents</a:t>
                      </a:r>
                      <a:endParaRPr lang="en-US" sz="2000" dirty="0"/>
                    </a:p>
                  </a:txBody>
                  <a:tcPr/>
                </a:tc>
                <a:extLst>
                  <a:ext uri="{0D108BD9-81ED-4DB2-BD59-A6C34878D82A}">
                    <a16:rowId xmlns:a16="http://schemas.microsoft.com/office/drawing/2014/main" val="10002"/>
                  </a:ext>
                </a:extLst>
              </a:tr>
              <a:tr h="403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4 </a:t>
                      </a:r>
                      <a:r>
                        <a:rPr lang="en-US" sz="2000" u="sng" dirty="0"/>
                        <a:t>Responsibility</a:t>
                      </a:r>
                    </a:p>
                  </a:txBody>
                  <a:tcPr/>
                </a:tc>
                <a:tc>
                  <a:txBody>
                    <a:bodyPr/>
                    <a:lstStyle/>
                    <a:p>
                      <a:r>
                        <a:rPr lang="en-US" sz="2000" dirty="0"/>
                        <a:t>12 </a:t>
                      </a:r>
                      <a:r>
                        <a:rPr lang="en-US" sz="2000" u="sng" dirty="0"/>
                        <a:t>Related</a:t>
                      </a:r>
                      <a:r>
                        <a:rPr lang="en-US" sz="2000" u="sng" baseline="0" dirty="0"/>
                        <a:t> Documents</a:t>
                      </a:r>
                    </a:p>
                  </a:txBody>
                  <a:tcPr/>
                </a:tc>
                <a:extLst>
                  <a:ext uri="{0D108BD9-81ED-4DB2-BD59-A6C34878D82A}">
                    <a16:rowId xmlns:a16="http://schemas.microsoft.com/office/drawing/2014/main" val="10003"/>
                  </a:ext>
                </a:extLst>
              </a:tr>
              <a:tr h="403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5 </a:t>
                      </a:r>
                      <a:r>
                        <a:rPr lang="en-US" sz="2000" u="sng" dirty="0"/>
                        <a:t>Definitions</a:t>
                      </a:r>
                    </a:p>
                  </a:txBody>
                  <a:tcPr/>
                </a:tc>
                <a:tc>
                  <a:txBody>
                    <a:bodyPr/>
                    <a:lstStyle/>
                    <a:p>
                      <a:r>
                        <a:rPr lang="en-US" sz="2000" dirty="0"/>
                        <a:t>13 </a:t>
                      </a:r>
                      <a:r>
                        <a:rPr lang="en-US" sz="2000" u="sng" dirty="0"/>
                        <a:t>Description</a:t>
                      </a:r>
                      <a:endParaRPr lang="en-US" sz="2000" dirty="0"/>
                    </a:p>
                  </a:txBody>
                  <a:tcPr/>
                </a:tc>
                <a:extLst>
                  <a:ext uri="{0D108BD9-81ED-4DB2-BD59-A6C34878D82A}">
                    <a16:rowId xmlns:a16="http://schemas.microsoft.com/office/drawing/2014/main" val="10004"/>
                  </a:ext>
                </a:extLst>
              </a:tr>
              <a:tr h="403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6 </a:t>
                      </a:r>
                      <a:r>
                        <a:rPr lang="en-US" sz="2000" u="sng" dirty="0"/>
                        <a:t>Training</a:t>
                      </a:r>
                    </a:p>
                  </a:txBody>
                  <a:tcPr/>
                </a:tc>
                <a:tc>
                  <a:txBody>
                    <a:bodyPr/>
                    <a:lstStyle/>
                    <a:p>
                      <a:r>
                        <a:rPr lang="en-US" sz="2000" dirty="0"/>
                        <a:t>14</a:t>
                      </a:r>
                      <a:r>
                        <a:rPr lang="en-US" sz="2000" baseline="0" dirty="0"/>
                        <a:t> </a:t>
                      </a:r>
                      <a:r>
                        <a:rPr lang="en-US" sz="2000" u="sng" baseline="0" dirty="0"/>
                        <a:t>Procedure</a:t>
                      </a:r>
                      <a:endParaRPr lang="en-US" sz="2000" dirty="0"/>
                    </a:p>
                  </a:txBody>
                  <a:tcPr/>
                </a:tc>
                <a:extLst>
                  <a:ext uri="{0D108BD9-81ED-4DB2-BD59-A6C34878D82A}">
                    <a16:rowId xmlns:a16="http://schemas.microsoft.com/office/drawing/2014/main" val="10005"/>
                  </a:ext>
                </a:extLst>
              </a:tr>
              <a:tr h="403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7 </a:t>
                      </a:r>
                      <a:r>
                        <a:rPr lang="en-US" sz="2000" u="sng" dirty="0"/>
                        <a:t>Safety</a:t>
                      </a:r>
                    </a:p>
                  </a:txBody>
                  <a:tcPr/>
                </a:tc>
                <a:tc>
                  <a:txBody>
                    <a:bodyPr/>
                    <a:lstStyle/>
                    <a:p>
                      <a:r>
                        <a:rPr lang="en-US" sz="2000" dirty="0"/>
                        <a:t>15 </a:t>
                      </a:r>
                      <a:r>
                        <a:rPr lang="en-US" sz="2000" u="sng" dirty="0"/>
                        <a:t>References</a:t>
                      </a:r>
                      <a:endParaRPr lang="en-US" sz="2000" dirty="0"/>
                    </a:p>
                  </a:txBody>
                  <a:tcPr/>
                </a:tc>
                <a:extLst>
                  <a:ext uri="{0D108BD9-81ED-4DB2-BD59-A6C34878D82A}">
                    <a16:rowId xmlns:a16="http://schemas.microsoft.com/office/drawing/2014/main" val="10006"/>
                  </a:ext>
                </a:extLst>
              </a:tr>
              <a:tr h="4034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8 </a:t>
                      </a:r>
                      <a:r>
                        <a:rPr lang="en-US" sz="2000" u="sng" dirty="0"/>
                        <a:t>Equipment</a:t>
                      </a:r>
                    </a:p>
                  </a:txBody>
                  <a:tcPr/>
                </a:tc>
                <a:tc>
                  <a:txBody>
                    <a:bodyPr/>
                    <a:lstStyle/>
                    <a:p>
                      <a:r>
                        <a:rPr lang="en-US" sz="2000" dirty="0"/>
                        <a:t>16 </a:t>
                      </a:r>
                      <a:r>
                        <a:rPr lang="en-US" sz="2000" u="sng" dirty="0"/>
                        <a:t>Appendices</a:t>
                      </a:r>
                      <a:endParaRPr lang="en-US" sz="20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91982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C39E-25CF-294E-81E3-7534BB97B0E4}"/>
              </a:ext>
            </a:extLst>
          </p:cNvPr>
          <p:cNvSpPr>
            <a:spLocks noGrp="1"/>
          </p:cNvSpPr>
          <p:nvPr>
            <p:ph type="title"/>
          </p:nvPr>
        </p:nvSpPr>
        <p:spPr>
          <a:xfrm>
            <a:off x="637165" y="2250486"/>
            <a:ext cx="3234179" cy="1325563"/>
          </a:xfrm>
        </p:spPr>
        <p:txBody>
          <a:bodyPr>
            <a:normAutofit fontScale="90000"/>
          </a:bodyPr>
          <a:lstStyle/>
          <a:p>
            <a:r>
              <a:rPr lang="en-US" dirty="0"/>
              <a:t>Key Components of the QMS</a:t>
            </a:r>
            <a:br>
              <a:rPr lang="en-US" dirty="0"/>
            </a:br>
            <a:br>
              <a:rPr lang="en-US" dirty="0"/>
            </a:br>
            <a:r>
              <a:rPr lang="en-US" dirty="0"/>
              <a:t>Process &amp; Interactions</a:t>
            </a:r>
          </a:p>
        </p:txBody>
      </p:sp>
      <p:sp>
        <p:nvSpPr>
          <p:cNvPr id="26" name="Rectangle 21">
            <a:extLst>
              <a:ext uri="{FF2B5EF4-FFF2-40B4-BE49-F238E27FC236}">
                <a16:creationId xmlns:a16="http://schemas.microsoft.com/office/drawing/2014/main" id="{BA43DCAE-8D85-5340-BC3B-C40AE66ABB25}"/>
              </a:ext>
            </a:extLst>
          </p:cNvPr>
          <p:cNvSpPr>
            <a:spLocks noChangeArrowheads="1"/>
          </p:cNvSpPr>
          <p:nvPr/>
        </p:nvSpPr>
        <p:spPr bwMode="auto">
          <a:xfrm>
            <a:off x="4949072" y="-9426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9" name="Picture 28">
            <a:extLst>
              <a:ext uri="{FF2B5EF4-FFF2-40B4-BE49-F238E27FC236}">
                <a16:creationId xmlns:a16="http://schemas.microsoft.com/office/drawing/2014/main" id="{143013B7-4C51-C347-98B2-C5D6D241A72D}"/>
              </a:ext>
            </a:extLst>
          </p:cNvPr>
          <p:cNvPicPr>
            <a:picLocks noChangeAspect="1"/>
          </p:cNvPicPr>
          <p:nvPr/>
        </p:nvPicPr>
        <p:blipFill>
          <a:blip r:embed="rId2"/>
          <a:stretch>
            <a:fillRect/>
          </a:stretch>
        </p:blipFill>
        <p:spPr>
          <a:xfrm>
            <a:off x="3735799" y="40997"/>
            <a:ext cx="7812394" cy="6858000"/>
          </a:xfrm>
          <a:prstGeom prst="rect">
            <a:avLst/>
          </a:prstGeom>
        </p:spPr>
      </p:pic>
    </p:spTree>
    <p:extLst>
      <p:ext uri="{BB962C8B-B14F-4D97-AF65-F5344CB8AC3E}">
        <p14:creationId xmlns:p14="http://schemas.microsoft.com/office/powerpoint/2010/main" val="1441215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5303-3EC6-0040-9D16-628BDEDD96F6}"/>
              </a:ext>
            </a:extLst>
          </p:cNvPr>
          <p:cNvSpPr>
            <a:spLocks noGrp="1"/>
          </p:cNvSpPr>
          <p:nvPr>
            <p:ph type="title"/>
          </p:nvPr>
        </p:nvSpPr>
        <p:spPr/>
        <p:txBody>
          <a:bodyPr/>
          <a:lstStyle/>
          <a:p>
            <a:r>
              <a:rPr lang="en-US" dirty="0"/>
              <a:t>Trello – Kanban system</a:t>
            </a:r>
          </a:p>
        </p:txBody>
      </p:sp>
      <p:pic>
        <p:nvPicPr>
          <p:cNvPr id="5" name="Picture 4">
            <a:extLst>
              <a:ext uri="{FF2B5EF4-FFF2-40B4-BE49-F238E27FC236}">
                <a16:creationId xmlns:a16="http://schemas.microsoft.com/office/drawing/2014/main" id="{8E141792-B5F8-A24A-9B99-F03E8FE1AB35}"/>
              </a:ext>
            </a:extLst>
          </p:cNvPr>
          <p:cNvPicPr>
            <a:picLocks noChangeAspect="1"/>
          </p:cNvPicPr>
          <p:nvPr/>
        </p:nvPicPr>
        <p:blipFill>
          <a:blip r:embed="rId2"/>
          <a:stretch>
            <a:fillRect/>
          </a:stretch>
        </p:blipFill>
        <p:spPr>
          <a:xfrm>
            <a:off x="8371703" y="0"/>
            <a:ext cx="3820297" cy="6858000"/>
          </a:xfrm>
          <a:prstGeom prst="rect">
            <a:avLst/>
          </a:prstGeom>
        </p:spPr>
      </p:pic>
      <p:pic>
        <p:nvPicPr>
          <p:cNvPr id="7" name="Picture 6">
            <a:extLst>
              <a:ext uri="{FF2B5EF4-FFF2-40B4-BE49-F238E27FC236}">
                <a16:creationId xmlns:a16="http://schemas.microsoft.com/office/drawing/2014/main" id="{79B09233-D2DB-7840-AC91-61D845C10B3C}"/>
              </a:ext>
            </a:extLst>
          </p:cNvPr>
          <p:cNvPicPr>
            <a:picLocks noChangeAspect="1"/>
          </p:cNvPicPr>
          <p:nvPr/>
        </p:nvPicPr>
        <p:blipFill>
          <a:blip r:embed="rId3"/>
          <a:stretch>
            <a:fillRect/>
          </a:stretch>
        </p:blipFill>
        <p:spPr>
          <a:xfrm>
            <a:off x="31750" y="2445248"/>
            <a:ext cx="8328063" cy="3619001"/>
          </a:xfrm>
          <a:prstGeom prst="rect">
            <a:avLst/>
          </a:prstGeom>
        </p:spPr>
      </p:pic>
    </p:spTree>
    <p:extLst>
      <p:ext uri="{BB962C8B-B14F-4D97-AF65-F5344CB8AC3E}">
        <p14:creationId xmlns:p14="http://schemas.microsoft.com/office/powerpoint/2010/main" val="3155865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B5D9-C31C-CB40-BDC9-A1356E3A8C20}"/>
              </a:ext>
            </a:extLst>
          </p:cNvPr>
          <p:cNvSpPr>
            <a:spLocks noGrp="1"/>
          </p:cNvSpPr>
          <p:nvPr>
            <p:ph type="title"/>
          </p:nvPr>
        </p:nvSpPr>
        <p:spPr/>
        <p:txBody>
          <a:bodyPr/>
          <a:lstStyle/>
          <a:p>
            <a:r>
              <a:rPr lang="en-US" dirty="0"/>
              <a:t>BFF Documents</a:t>
            </a:r>
          </a:p>
        </p:txBody>
      </p:sp>
      <p:sp>
        <p:nvSpPr>
          <p:cNvPr id="3" name="Content Placeholder 2">
            <a:extLst>
              <a:ext uri="{FF2B5EF4-FFF2-40B4-BE49-F238E27FC236}">
                <a16:creationId xmlns:a16="http://schemas.microsoft.com/office/drawing/2014/main" id="{0E796B90-02D2-A246-A760-D44DDFAEB7AB}"/>
              </a:ext>
            </a:extLst>
          </p:cNvPr>
          <p:cNvSpPr>
            <a:spLocks noGrp="1"/>
          </p:cNvSpPr>
          <p:nvPr>
            <p:ph idx="1"/>
          </p:nvPr>
        </p:nvSpPr>
        <p:spPr>
          <a:xfrm>
            <a:off x="838201" y="1825625"/>
            <a:ext cx="5543746" cy="4351338"/>
          </a:xfrm>
        </p:spPr>
        <p:txBody>
          <a:bodyPr/>
          <a:lstStyle/>
          <a:p>
            <a:r>
              <a:rPr lang="en-US" dirty="0"/>
              <a:t>Animal Handling</a:t>
            </a:r>
          </a:p>
          <a:p>
            <a:pPr lvl="1"/>
            <a:r>
              <a:rPr lang="en-US" dirty="0"/>
              <a:t>Specific to working with animals for research </a:t>
            </a:r>
          </a:p>
          <a:p>
            <a:r>
              <a:rPr lang="en-US" dirty="0"/>
              <a:t>Quality</a:t>
            </a:r>
          </a:p>
          <a:p>
            <a:pPr lvl="1"/>
            <a:r>
              <a:rPr lang="en-US" dirty="0"/>
              <a:t>Systemwide documents</a:t>
            </a:r>
          </a:p>
          <a:p>
            <a:r>
              <a:rPr lang="en-US" dirty="0"/>
              <a:t>Safety</a:t>
            </a:r>
          </a:p>
          <a:p>
            <a:pPr lvl="1"/>
            <a:r>
              <a:rPr lang="en-US" dirty="0"/>
              <a:t>Safety procedures, forms, </a:t>
            </a:r>
            <a:r>
              <a:rPr lang="en-US" dirty="0" err="1"/>
              <a:t>etc</a:t>
            </a:r>
            <a:endParaRPr lang="en-US" dirty="0"/>
          </a:p>
          <a:p>
            <a:r>
              <a:rPr lang="en-US" dirty="0"/>
              <a:t>Technical</a:t>
            </a:r>
          </a:p>
          <a:p>
            <a:pPr lvl="1"/>
            <a:r>
              <a:rPr lang="en-US" dirty="0"/>
              <a:t>Equipment operation</a:t>
            </a:r>
          </a:p>
          <a:p>
            <a:endParaRPr lang="en-US" dirty="0"/>
          </a:p>
        </p:txBody>
      </p:sp>
      <p:pic>
        <p:nvPicPr>
          <p:cNvPr id="4098" name="Picture 2" descr="Image result for document">
            <a:extLst>
              <a:ext uri="{FF2B5EF4-FFF2-40B4-BE49-F238E27FC236}">
                <a16:creationId xmlns:a16="http://schemas.microsoft.com/office/drawing/2014/main" id="{FF7D44E8-CBB3-5C4B-B09C-ED66E20BF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046" y="1825625"/>
            <a:ext cx="4946328" cy="3275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079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F24D-C18C-D74F-93F4-2E9F210E9233}"/>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A9A6190A-33F5-0B4E-A4C5-0C61DA9FC8FC}"/>
              </a:ext>
            </a:extLst>
          </p:cNvPr>
          <p:cNvSpPr>
            <a:spLocks noGrp="1"/>
          </p:cNvSpPr>
          <p:nvPr>
            <p:ph idx="1"/>
          </p:nvPr>
        </p:nvSpPr>
        <p:spPr>
          <a:xfrm>
            <a:off x="838200" y="1825625"/>
            <a:ext cx="5534320" cy="4351338"/>
          </a:xfrm>
        </p:spPr>
        <p:txBody>
          <a:bodyPr/>
          <a:lstStyle/>
          <a:p>
            <a:r>
              <a:rPr lang="en-US" dirty="0"/>
              <a:t>Originally worked with consultants</a:t>
            </a:r>
          </a:p>
          <a:p>
            <a:r>
              <a:rPr lang="en-US" dirty="0"/>
              <a:t>Focus on document control first</a:t>
            </a:r>
          </a:p>
          <a:p>
            <a:r>
              <a:rPr lang="en-US" dirty="0"/>
              <a:t>Key SOPs</a:t>
            </a:r>
          </a:p>
          <a:p>
            <a:pPr lvl="1"/>
            <a:r>
              <a:rPr lang="en-US" dirty="0"/>
              <a:t>Document control</a:t>
            </a:r>
          </a:p>
          <a:p>
            <a:pPr lvl="1"/>
            <a:r>
              <a:rPr lang="en-US" dirty="0"/>
              <a:t>Initiation of documents</a:t>
            </a:r>
          </a:p>
          <a:p>
            <a:pPr lvl="1"/>
            <a:r>
              <a:rPr lang="en-US" dirty="0"/>
              <a:t>Management of SOPs</a:t>
            </a:r>
          </a:p>
          <a:p>
            <a:pPr lvl="1"/>
            <a:r>
              <a:rPr lang="en-US" dirty="0"/>
              <a:t>Signatures and notebooks</a:t>
            </a:r>
          </a:p>
          <a:p>
            <a:pPr lvl="1"/>
            <a:r>
              <a:rPr lang="en-US" dirty="0"/>
              <a:t>Training</a:t>
            </a:r>
          </a:p>
          <a:p>
            <a:pPr lvl="1"/>
            <a:r>
              <a:rPr lang="en-US" dirty="0"/>
              <a:t>Safety</a:t>
            </a:r>
          </a:p>
          <a:p>
            <a:pPr lvl="1"/>
            <a:r>
              <a:rPr lang="en-US" dirty="0"/>
              <a:t>Good documentation practices</a:t>
            </a:r>
          </a:p>
        </p:txBody>
      </p:sp>
      <p:pic>
        <p:nvPicPr>
          <p:cNvPr id="5" name="Picture 4">
            <a:extLst>
              <a:ext uri="{FF2B5EF4-FFF2-40B4-BE49-F238E27FC236}">
                <a16:creationId xmlns:a16="http://schemas.microsoft.com/office/drawing/2014/main" id="{771CF078-83AE-684B-9E5E-CFCA7BDE355A}"/>
              </a:ext>
            </a:extLst>
          </p:cNvPr>
          <p:cNvPicPr>
            <a:picLocks noChangeAspect="1"/>
          </p:cNvPicPr>
          <p:nvPr/>
        </p:nvPicPr>
        <p:blipFill>
          <a:blip r:embed="rId2"/>
          <a:stretch>
            <a:fillRect/>
          </a:stretch>
        </p:blipFill>
        <p:spPr>
          <a:xfrm>
            <a:off x="6670718" y="593888"/>
            <a:ext cx="4933605" cy="5806911"/>
          </a:xfrm>
          <a:prstGeom prst="rect">
            <a:avLst/>
          </a:prstGeom>
        </p:spPr>
      </p:pic>
    </p:spTree>
    <p:extLst>
      <p:ext uri="{BB962C8B-B14F-4D97-AF65-F5344CB8AC3E}">
        <p14:creationId xmlns:p14="http://schemas.microsoft.com/office/powerpoint/2010/main" val="3022903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frustrated person">
            <a:extLst>
              <a:ext uri="{FF2B5EF4-FFF2-40B4-BE49-F238E27FC236}">
                <a16:creationId xmlns:a16="http://schemas.microsoft.com/office/drawing/2014/main" id="{F09B68AF-4E22-5549-8BA9-C2398D422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99216"/>
            <a:ext cx="5384800" cy="3594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BB5617-4BF7-4F4F-97B5-17EF93CA21FC}"/>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F0CBBF7F-6521-B044-BC64-0374296EFFD0}"/>
              </a:ext>
            </a:extLst>
          </p:cNvPr>
          <p:cNvSpPr>
            <a:spLocks noGrp="1"/>
          </p:cNvSpPr>
          <p:nvPr>
            <p:ph idx="1"/>
          </p:nvPr>
        </p:nvSpPr>
        <p:spPr>
          <a:xfrm>
            <a:off x="838200" y="1825625"/>
            <a:ext cx="6222476" cy="4351338"/>
          </a:xfrm>
        </p:spPr>
        <p:txBody>
          <a:bodyPr/>
          <a:lstStyle/>
          <a:p>
            <a:r>
              <a:rPr lang="en-US" dirty="0"/>
              <a:t>How detailed do SOPs need to be?</a:t>
            </a:r>
          </a:p>
          <a:p>
            <a:r>
              <a:rPr lang="en-US" dirty="0"/>
              <a:t>How to ensure everyone follows SOPs?</a:t>
            </a:r>
          </a:p>
          <a:p>
            <a:r>
              <a:rPr lang="en-US" dirty="0"/>
              <a:t>Do we have to sign so many documents?</a:t>
            </a:r>
          </a:p>
          <a:p>
            <a:r>
              <a:rPr lang="en-US" dirty="0"/>
              <a:t>How to effectively train new employees?</a:t>
            </a:r>
          </a:p>
          <a:p>
            <a:r>
              <a:rPr lang="en-US" dirty="0"/>
              <a:t>What about students?</a:t>
            </a:r>
          </a:p>
        </p:txBody>
      </p:sp>
    </p:spTree>
    <p:extLst>
      <p:ext uri="{BB962C8B-B14F-4D97-AF65-F5344CB8AC3E}">
        <p14:creationId xmlns:p14="http://schemas.microsoft.com/office/powerpoint/2010/main" val="3616871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903D-962A-6244-AAB7-E151689CDF1B}"/>
              </a:ext>
            </a:extLst>
          </p:cNvPr>
          <p:cNvSpPr>
            <a:spLocks noGrp="1"/>
          </p:cNvSpPr>
          <p:nvPr>
            <p:ph type="title"/>
          </p:nvPr>
        </p:nvSpPr>
        <p:spPr/>
        <p:txBody>
          <a:bodyPr/>
          <a:lstStyle/>
          <a:p>
            <a:r>
              <a:rPr lang="en-US" dirty="0"/>
              <a:t>Case study – 250 L </a:t>
            </a:r>
            <a:r>
              <a:rPr lang="en-US" dirty="0" err="1"/>
              <a:t>fermentor</a:t>
            </a:r>
            <a:endParaRPr lang="en-US" dirty="0"/>
          </a:p>
        </p:txBody>
      </p:sp>
      <p:sp>
        <p:nvSpPr>
          <p:cNvPr id="3" name="Content Placeholder 2">
            <a:extLst>
              <a:ext uri="{FF2B5EF4-FFF2-40B4-BE49-F238E27FC236}">
                <a16:creationId xmlns:a16="http://schemas.microsoft.com/office/drawing/2014/main" id="{AADC459C-1D8E-EF44-A0C4-6E87E6A6FA12}"/>
              </a:ext>
            </a:extLst>
          </p:cNvPr>
          <p:cNvSpPr>
            <a:spLocks noGrp="1"/>
          </p:cNvSpPr>
          <p:nvPr>
            <p:ph idx="1"/>
          </p:nvPr>
        </p:nvSpPr>
        <p:spPr>
          <a:xfrm>
            <a:off x="838200" y="1825625"/>
            <a:ext cx="5461963" cy="4351338"/>
          </a:xfrm>
        </p:spPr>
        <p:txBody>
          <a:bodyPr vert="horz" lIns="91440" tIns="45720" rIns="91440" bIns="45720" rtlCol="0" anchor="t">
            <a:normAutofit/>
          </a:bodyPr>
          <a:lstStyle/>
          <a:p>
            <a:r>
              <a:rPr lang="en-US" dirty="0"/>
              <a:t>17 pages long</a:t>
            </a:r>
          </a:p>
          <a:p>
            <a:r>
              <a:rPr lang="en-US" dirty="0"/>
              <a:t>21 figures</a:t>
            </a:r>
          </a:p>
          <a:p>
            <a:r>
              <a:rPr lang="en-US" dirty="0"/>
              <a:t>130 steps</a:t>
            </a:r>
          </a:p>
          <a:p>
            <a:r>
              <a:rPr lang="en-US" dirty="0"/>
              <a:t>Is this detail necessary?</a:t>
            </a:r>
          </a:p>
          <a:p>
            <a:r>
              <a:rPr lang="en-US" dirty="0"/>
              <a:t>What do operators need to know?</a:t>
            </a:r>
            <a:endParaRPr lang="en-US" dirty="0">
              <a:cs typeface="Calibri"/>
            </a:endParaRPr>
          </a:p>
          <a:p>
            <a:r>
              <a:rPr lang="en-US" dirty="0"/>
              <a:t>How do we accommodate experts versus novices?</a:t>
            </a:r>
            <a:endParaRPr lang="en-US" dirty="0">
              <a:cs typeface="Calibri"/>
            </a:endParaRPr>
          </a:p>
          <a:p>
            <a:endParaRPr lang="en-US" dirty="0"/>
          </a:p>
        </p:txBody>
      </p:sp>
      <p:pic>
        <p:nvPicPr>
          <p:cNvPr id="5" name="Picture 4">
            <a:extLst>
              <a:ext uri="{FF2B5EF4-FFF2-40B4-BE49-F238E27FC236}">
                <a16:creationId xmlns:a16="http://schemas.microsoft.com/office/drawing/2014/main" id="{A360F869-1998-7F4B-8E1C-F7E796DD1D69}"/>
              </a:ext>
            </a:extLst>
          </p:cNvPr>
          <p:cNvPicPr>
            <a:picLocks noChangeAspect="1"/>
          </p:cNvPicPr>
          <p:nvPr/>
        </p:nvPicPr>
        <p:blipFill>
          <a:blip r:embed="rId2"/>
          <a:stretch>
            <a:fillRect/>
          </a:stretch>
        </p:blipFill>
        <p:spPr>
          <a:xfrm>
            <a:off x="6334813" y="1605813"/>
            <a:ext cx="5417538" cy="4488615"/>
          </a:xfrm>
          <a:prstGeom prst="rect">
            <a:avLst/>
          </a:prstGeom>
        </p:spPr>
      </p:pic>
    </p:spTree>
    <p:extLst>
      <p:ext uri="{BB962C8B-B14F-4D97-AF65-F5344CB8AC3E}">
        <p14:creationId xmlns:p14="http://schemas.microsoft.com/office/powerpoint/2010/main" val="3028607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70A8-7AC6-4CAF-ABB0-B5004B201F98}"/>
              </a:ext>
            </a:extLst>
          </p:cNvPr>
          <p:cNvSpPr>
            <a:spLocks noGrp="1"/>
          </p:cNvSpPr>
          <p:nvPr>
            <p:ph type="title"/>
          </p:nvPr>
        </p:nvSpPr>
        <p:spPr/>
        <p:txBody>
          <a:bodyPr/>
          <a:lstStyle/>
          <a:p>
            <a:r>
              <a:rPr lang="en-US" dirty="0">
                <a:cs typeface="Calibri Light"/>
              </a:rPr>
              <a:t>Next steps</a:t>
            </a:r>
            <a:endParaRPr lang="en-US" dirty="0"/>
          </a:p>
        </p:txBody>
      </p:sp>
      <p:sp>
        <p:nvSpPr>
          <p:cNvPr id="3" name="Content Placeholder 2">
            <a:extLst>
              <a:ext uri="{FF2B5EF4-FFF2-40B4-BE49-F238E27FC236}">
                <a16:creationId xmlns:a16="http://schemas.microsoft.com/office/drawing/2014/main" id="{A75F6533-9C06-4FC7-9E34-D7CBDA67A445}"/>
              </a:ext>
            </a:extLst>
          </p:cNvPr>
          <p:cNvSpPr>
            <a:spLocks noGrp="1"/>
          </p:cNvSpPr>
          <p:nvPr>
            <p:ph idx="1"/>
          </p:nvPr>
        </p:nvSpPr>
        <p:spPr>
          <a:xfrm>
            <a:off x="838200" y="1825625"/>
            <a:ext cx="5869460" cy="4351338"/>
          </a:xfrm>
        </p:spPr>
        <p:txBody>
          <a:bodyPr vert="horz" lIns="91440" tIns="45720" rIns="91440" bIns="45720" rtlCol="0" anchor="t">
            <a:normAutofit lnSpcReduction="10000"/>
          </a:bodyPr>
          <a:lstStyle/>
          <a:p>
            <a:r>
              <a:rPr lang="en-US" dirty="0">
                <a:cs typeface="Calibri"/>
              </a:rPr>
              <a:t>Continue adding SOPs</a:t>
            </a:r>
          </a:p>
          <a:p>
            <a:pPr lvl="1"/>
            <a:r>
              <a:rPr lang="en-US" dirty="0">
                <a:cs typeface="Calibri"/>
              </a:rPr>
              <a:t>CAPA</a:t>
            </a:r>
          </a:p>
          <a:p>
            <a:pPr lvl="1"/>
            <a:r>
              <a:rPr lang="en-US" dirty="0">
                <a:cs typeface="Calibri"/>
              </a:rPr>
              <a:t>Root Cause Analysis</a:t>
            </a:r>
          </a:p>
          <a:p>
            <a:r>
              <a:rPr lang="en-US" dirty="0">
                <a:cs typeface="Calibri"/>
              </a:rPr>
              <a:t>Work on format – detail v simple</a:t>
            </a:r>
          </a:p>
          <a:p>
            <a:r>
              <a:rPr lang="en-US" dirty="0">
                <a:cs typeface="Calibri"/>
              </a:rPr>
              <a:t>Go electronic</a:t>
            </a:r>
          </a:p>
          <a:p>
            <a:r>
              <a:rPr lang="en-US" dirty="0">
                <a:cs typeface="Calibri"/>
              </a:rPr>
              <a:t>Leverage system</a:t>
            </a:r>
          </a:p>
          <a:p>
            <a:pPr lvl="1"/>
            <a:r>
              <a:rPr lang="en-US" dirty="0">
                <a:cs typeface="Calibri"/>
              </a:rPr>
              <a:t>Materials for Toxicology studies</a:t>
            </a:r>
          </a:p>
          <a:p>
            <a:pPr lvl="1"/>
            <a:r>
              <a:rPr lang="en-US" dirty="0">
                <a:cs typeface="Calibri"/>
              </a:rPr>
              <a:t>Food Trials</a:t>
            </a:r>
          </a:p>
          <a:p>
            <a:pPr lvl="1"/>
            <a:r>
              <a:rPr lang="en-US" dirty="0">
                <a:cs typeface="Calibri"/>
              </a:rPr>
              <a:t>GLP?</a:t>
            </a:r>
          </a:p>
          <a:p>
            <a:pPr lvl="1"/>
            <a:r>
              <a:rPr lang="en-US" dirty="0">
                <a:cs typeface="Calibri"/>
              </a:rPr>
              <a:t>GMP -&gt; Future??</a:t>
            </a:r>
          </a:p>
        </p:txBody>
      </p:sp>
      <p:pic>
        <p:nvPicPr>
          <p:cNvPr id="1026" name="Picture 2" descr="Image result for microsoft surface">
            <a:extLst>
              <a:ext uri="{FF2B5EF4-FFF2-40B4-BE49-F238E27FC236}">
                <a16:creationId xmlns:a16="http://schemas.microsoft.com/office/drawing/2014/main" id="{0CD75648-6B2B-704F-A56D-5C9D4DCF27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81" r="20397"/>
          <a:stretch/>
        </p:blipFill>
        <p:spPr bwMode="auto">
          <a:xfrm>
            <a:off x="5938462" y="681037"/>
            <a:ext cx="5671335" cy="547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259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Building a Quality Management System (QMS) in a Core Facility:  </a:t>
            </a:r>
            <a:br>
              <a:rPr lang="en-US" dirty="0"/>
            </a:br>
            <a:r>
              <a:rPr lang="en-US" dirty="0"/>
              <a:t>A Genomics Core Case Study</a:t>
            </a:r>
          </a:p>
        </p:txBody>
      </p:sp>
      <p:sp>
        <p:nvSpPr>
          <p:cNvPr id="3" name="Subtitle 2"/>
          <p:cNvSpPr>
            <a:spLocks noGrp="1"/>
          </p:cNvSpPr>
          <p:nvPr>
            <p:ph type="subTitle" idx="1"/>
          </p:nvPr>
        </p:nvSpPr>
        <p:spPr/>
        <p:txBody>
          <a:bodyPr/>
          <a:lstStyle/>
          <a:p>
            <a:r>
              <a:rPr lang="en-US" dirty="0"/>
              <a:t>Christopher W. Gregory, PhD</a:t>
            </a:r>
          </a:p>
          <a:p>
            <a:r>
              <a:rPr lang="en-US" dirty="0"/>
              <a:t>Associate Professor/Director of Research, Department of Genetics</a:t>
            </a:r>
          </a:p>
          <a:p>
            <a:r>
              <a:rPr lang="en-US" dirty="0"/>
              <a:t>Director, Office of Research Technologies, School of Medicine</a:t>
            </a:r>
          </a:p>
        </p:txBody>
      </p:sp>
      <p:sp>
        <p:nvSpPr>
          <p:cNvPr id="4" name="TextBox 3">
            <a:extLst>
              <a:ext uri="{FF2B5EF4-FFF2-40B4-BE49-F238E27FC236}">
                <a16:creationId xmlns:a16="http://schemas.microsoft.com/office/drawing/2014/main" id="{6D14AFD7-A567-D140-A1D7-58A9616F90E8}"/>
              </a:ext>
            </a:extLst>
          </p:cNvPr>
          <p:cNvSpPr txBox="1"/>
          <p:nvPr/>
        </p:nvSpPr>
        <p:spPr>
          <a:xfrm>
            <a:off x="8686800" y="6275070"/>
            <a:ext cx="3291840" cy="369332"/>
          </a:xfrm>
          <a:prstGeom prst="rect">
            <a:avLst/>
          </a:prstGeom>
          <a:noFill/>
        </p:spPr>
        <p:txBody>
          <a:bodyPr wrap="square" rtlCol="0">
            <a:spAutoFit/>
          </a:bodyPr>
          <a:lstStyle/>
          <a:p>
            <a:r>
              <a:rPr lang="en-US" dirty="0">
                <a:hlinkClick r:id="rId2"/>
              </a:rPr>
              <a:t>www.slido.com</a:t>
            </a:r>
            <a:r>
              <a:rPr lang="en-US" dirty="0"/>
              <a:t>, enter code P413</a:t>
            </a:r>
          </a:p>
        </p:txBody>
      </p:sp>
    </p:spTree>
    <p:extLst>
      <p:ext uri="{BB962C8B-B14F-4D97-AF65-F5344CB8AC3E}">
        <p14:creationId xmlns:p14="http://schemas.microsoft.com/office/powerpoint/2010/main" val="593278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4CB2-58AA-3C43-B83A-5229A057228B}"/>
              </a:ext>
            </a:extLst>
          </p:cNvPr>
          <p:cNvSpPr>
            <a:spLocks noGrp="1"/>
          </p:cNvSpPr>
          <p:nvPr>
            <p:ph type="title"/>
          </p:nvPr>
        </p:nvSpPr>
        <p:spPr>
          <a:xfrm>
            <a:off x="2346643" y="28675"/>
            <a:ext cx="9367520" cy="1325563"/>
          </a:xfrm>
        </p:spPr>
        <p:txBody>
          <a:bodyPr>
            <a:normAutofit/>
          </a:bodyPr>
          <a:lstStyle/>
          <a:p>
            <a:pPr algn="ctr"/>
            <a:r>
              <a:rPr lang="en-US" sz="4000" dirty="0"/>
              <a:t>Continuous Improvement</a:t>
            </a:r>
          </a:p>
        </p:txBody>
      </p:sp>
      <p:graphicFrame>
        <p:nvGraphicFramePr>
          <p:cNvPr id="4" name="Content Placeholder 3">
            <a:extLst>
              <a:ext uri="{FF2B5EF4-FFF2-40B4-BE49-F238E27FC236}">
                <a16:creationId xmlns:a16="http://schemas.microsoft.com/office/drawing/2014/main" id="{8512BE86-3E20-204E-8B2B-60268F081909}"/>
              </a:ext>
            </a:extLst>
          </p:cNvPr>
          <p:cNvGraphicFramePr>
            <a:graphicFrameLocks noGrp="1"/>
          </p:cNvGraphicFramePr>
          <p:nvPr>
            <p:ph idx="1"/>
          </p:nvPr>
        </p:nvGraphicFramePr>
        <p:xfrm>
          <a:off x="0" y="1377385"/>
          <a:ext cx="9367838" cy="4873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FFD6F72-943A-DA4E-8388-7570AC8772E9}"/>
              </a:ext>
            </a:extLst>
          </p:cNvPr>
          <p:cNvSpPr txBox="1"/>
          <p:nvPr/>
        </p:nvSpPr>
        <p:spPr>
          <a:xfrm>
            <a:off x="7713785" y="2798484"/>
            <a:ext cx="3626464" cy="2031325"/>
          </a:xfrm>
          <a:prstGeom prst="rect">
            <a:avLst/>
          </a:prstGeom>
          <a:noFill/>
        </p:spPr>
        <p:txBody>
          <a:bodyPr wrap="square" rtlCol="0">
            <a:spAutoFit/>
          </a:bodyPr>
          <a:lstStyle/>
          <a:p>
            <a:r>
              <a:rPr lang="en-US" dirty="0"/>
              <a:t>-Ongoing effort to improve products, services or processes</a:t>
            </a:r>
          </a:p>
          <a:p>
            <a:r>
              <a:rPr lang="en-US" dirty="0"/>
              <a:t>-Incremental or breakthrough in nature</a:t>
            </a:r>
          </a:p>
          <a:p>
            <a:r>
              <a:rPr lang="en-US" dirty="0"/>
              <a:t>-Method for identifying opportunities for streamlining work and reducing waste</a:t>
            </a:r>
          </a:p>
        </p:txBody>
      </p:sp>
    </p:spTree>
    <p:extLst>
      <p:ext uri="{BB962C8B-B14F-4D97-AF65-F5344CB8AC3E}">
        <p14:creationId xmlns:p14="http://schemas.microsoft.com/office/powerpoint/2010/main" val="212856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64" y="914401"/>
            <a:ext cx="2947482" cy="2667000"/>
          </a:xfrm>
        </p:spPr>
        <p:txBody>
          <a:bodyPr>
            <a:normAutofit fontScale="90000"/>
          </a:bodyPr>
          <a:lstStyle/>
          <a:p>
            <a:r>
              <a:rPr lang="en-US" dirty="0"/>
              <a:t>Topics</a:t>
            </a:r>
            <a:br>
              <a:rPr lang="en-US" dirty="0"/>
            </a:br>
            <a:br>
              <a:rPr lang="en-US" dirty="0"/>
            </a:br>
            <a:r>
              <a:rPr lang="en-US" sz="2800" dirty="0"/>
              <a:t>Quality connections between research and core laboratories</a:t>
            </a:r>
            <a:endParaRPr lang="en-US" dirty="0"/>
          </a:p>
        </p:txBody>
      </p:sp>
      <p:sp>
        <p:nvSpPr>
          <p:cNvPr id="3" name="Content Placeholder 2"/>
          <p:cNvSpPr>
            <a:spLocks noGrp="1"/>
          </p:cNvSpPr>
          <p:nvPr>
            <p:ph idx="1"/>
          </p:nvPr>
        </p:nvSpPr>
        <p:spPr>
          <a:xfrm>
            <a:off x="4267200" y="762000"/>
            <a:ext cx="7239000" cy="5334000"/>
          </a:xfrm>
        </p:spPr>
        <p:txBody>
          <a:bodyPr>
            <a:normAutofit/>
          </a:bodyPr>
          <a:lstStyle/>
          <a:p>
            <a:pPr marL="502920" lvl="1" indent="0">
              <a:spcBef>
                <a:spcPts val="400"/>
              </a:spcBef>
              <a:buNone/>
            </a:pPr>
            <a:endParaRPr lang="en-US" sz="2400" dirty="0"/>
          </a:p>
          <a:p>
            <a:pPr lvl="1">
              <a:spcBef>
                <a:spcPts val="400"/>
              </a:spcBef>
            </a:pPr>
            <a:r>
              <a:rPr lang="en-US" sz="2400" dirty="0"/>
              <a:t>The Total Testing Process</a:t>
            </a:r>
          </a:p>
          <a:p>
            <a:pPr lvl="1">
              <a:spcBef>
                <a:spcPts val="400"/>
              </a:spcBef>
            </a:pPr>
            <a:endParaRPr lang="en-US" sz="2400" dirty="0"/>
          </a:p>
          <a:p>
            <a:pPr lvl="1">
              <a:spcBef>
                <a:spcPts val="400"/>
              </a:spcBef>
            </a:pPr>
            <a:r>
              <a:rPr lang="en-US" sz="2400" dirty="0"/>
              <a:t> Laboratory Error Analyses</a:t>
            </a:r>
          </a:p>
          <a:p>
            <a:pPr lvl="1">
              <a:spcBef>
                <a:spcPts val="400"/>
              </a:spcBef>
            </a:pPr>
            <a:endParaRPr lang="en-US" sz="2400" dirty="0"/>
          </a:p>
          <a:p>
            <a:pPr lvl="1">
              <a:spcBef>
                <a:spcPts val="400"/>
              </a:spcBef>
            </a:pPr>
            <a:r>
              <a:rPr lang="en-US" sz="2400" dirty="0"/>
              <a:t>Importance of Pre-Analytical Error</a:t>
            </a:r>
          </a:p>
          <a:p>
            <a:pPr lvl="1">
              <a:spcBef>
                <a:spcPts val="400"/>
              </a:spcBef>
            </a:pPr>
            <a:endParaRPr lang="en-US" sz="2400" dirty="0"/>
          </a:p>
          <a:p>
            <a:pPr lvl="1">
              <a:spcBef>
                <a:spcPts val="400"/>
              </a:spcBef>
            </a:pPr>
            <a:r>
              <a:rPr lang="en-US" sz="2400" dirty="0"/>
              <a:t>QA as a tool for improving pre-analytical error rates</a:t>
            </a:r>
          </a:p>
          <a:p>
            <a:pPr lvl="1">
              <a:spcBef>
                <a:spcPts val="400"/>
              </a:spcBef>
            </a:pPr>
            <a:endParaRPr lang="en-US" sz="2400" dirty="0"/>
          </a:p>
          <a:p>
            <a:pPr lvl="1"/>
            <a:r>
              <a:rPr lang="en-US" sz="2400" dirty="0"/>
              <a:t>QA as a collaborative strategy for addressing risk to data reliability and research reproducibility</a:t>
            </a:r>
          </a:p>
          <a:p>
            <a:endParaRPr lang="en-US" dirty="0"/>
          </a:p>
        </p:txBody>
      </p:sp>
      <p:sp>
        <p:nvSpPr>
          <p:cNvPr id="4" name="Slide Number Placeholder 3">
            <a:extLst>
              <a:ext uri="{FF2B5EF4-FFF2-40B4-BE49-F238E27FC236}">
                <a16:creationId xmlns:a16="http://schemas.microsoft.com/office/drawing/2014/main" id="{3394E797-22B7-4E88-8DB9-7C0917F305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38EC-1756-46EF-AABA-4C7E8801F7D6}" type="slidenum">
              <a:rPr kumimoji="0" lang="en-US" sz="1200" b="1" i="0" u="none" strike="noStrike" kern="1200" cap="none" spc="0" normalizeH="0" baseline="0" noProof="0" smtClean="0">
                <a:ln>
                  <a:noFill/>
                </a:ln>
                <a:solidFill>
                  <a:srgbClr val="3494BA"/>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3494BA"/>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FBB18441-6045-4C0E-AE90-E322C8C6A84B}"/>
              </a:ext>
            </a:extLst>
          </p:cNvPr>
          <p:cNvPicPr>
            <a:picLocks noChangeAspect="1"/>
          </p:cNvPicPr>
          <p:nvPr/>
        </p:nvPicPr>
        <p:blipFill>
          <a:blip r:embed="rId2"/>
          <a:stretch>
            <a:fillRect/>
          </a:stretch>
        </p:blipFill>
        <p:spPr>
          <a:xfrm>
            <a:off x="762000" y="3581401"/>
            <a:ext cx="1410105" cy="1410105"/>
          </a:xfrm>
          <a:prstGeom prst="rect">
            <a:avLst/>
          </a:prstGeom>
        </p:spPr>
      </p:pic>
      <p:sp>
        <p:nvSpPr>
          <p:cNvPr id="6" name="TextBox 5"/>
          <p:cNvSpPr txBox="1"/>
          <p:nvPr/>
        </p:nvSpPr>
        <p:spPr>
          <a:xfrm>
            <a:off x="77010" y="5562600"/>
            <a:ext cx="311163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Collaborative Best Practices</a:t>
            </a:r>
          </a:p>
        </p:txBody>
      </p:sp>
    </p:spTree>
    <p:extLst>
      <p:ext uri="{BB962C8B-B14F-4D97-AF65-F5344CB8AC3E}">
        <p14:creationId xmlns:p14="http://schemas.microsoft.com/office/powerpoint/2010/main" val="469277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52BF2-FB35-B14D-868D-F98069CA215B}"/>
              </a:ext>
            </a:extLst>
          </p:cNvPr>
          <p:cNvSpPr>
            <a:spLocks noGrp="1"/>
          </p:cNvSpPr>
          <p:nvPr>
            <p:ph type="title"/>
          </p:nvPr>
        </p:nvSpPr>
        <p:spPr/>
        <p:txBody>
          <a:bodyPr>
            <a:normAutofit/>
          </a:bodyPr>
          <a:lstStyle/>
          <a:p>
            <a:pPr algn="ctr"/>
            <a:r>
              <a:rPr lang="en-US" sz="4000" dirty="0"/>
              <a:t>Models and Systems for Continuous Improvement</a:t>
            </a:r>
          </a:p>
        </p:txBody>
      </p:sp>
      <p:sp>
        <p:nvSpPr>
          <p:cNvPr id="3" name="Content Placeholder 2">
            <a:extLst>
              <a:ext uri="{FF2B5EF4-FFF2-40B4-BE49-F238E27FC236}">
                <a16:creationId xmlns:a16="http://schemas.microsoft.com/office/drawing/2014/main" id="{2F5A9E6B-D022-8749-8A58-58CA927DBEDF}"/>
              </a:ext>
            </a:extLst>
          </p:cNvPr>
          <p:cNvSpPr>
            <a:spLocks noGrp="1"/>
          </p:cNvSpPr>
          <p:nvPr>
            <p:ph sz="half" idx="1"/>
          </p:nvPr>
        </p:nvSpPr>
        <p:spPr/>
        <p:txBody>
          <a:bodyPr>
            <a:normAutofit fontScale="85000" lnSpcReduction="20000"/>
          </a:bodyPr>
          <a:lstStyle/>
          <a:p>
            <a:r>
              <a:rPr lang="en-US" dirty="0"/>
              <a:t>Lean Management</a:t>
            </a:r>
          </a:p>
          <a:p>
            <a:r>
              <a:rPr lang="en-US" dirty="0"/>
              <a:t>Six Sigma</a:t>
            </a:r>
          </a:p>
          <a:p>
            <a:r>
              <a:rPr lang="en-US" dirty="0"/>
              <a:t>Lean Six Sigma</a:t>
            </a:r>
          </a:p>
          <a:p>
            <a:r>
              <a:rPr lang="en-US" dirty="0"/>
              <a:t>Agile Management</a:t>
            </a:r>
          </a:p>
          <a:p>
            <a:r>
              <a:rPr lang="en-US" dirty="0"/>
              <a:t>Total Quality Management</a:t>
            </a:r>
          </a:p>
          <a:p>
            <a:r>
              <a:rPr lang="en-US" dirty="0"/>
              <a:t>Just-in-Time</a:t>
            </a:r>
          </a:p>
          <a:p>
            <a:r>
              <a:rPr lang="en-US" dirty="0"/>
              <a:t>Kaizen (“change for better”)</a:t>
            </a:r>
          </a:p>
          <a:p>
            <a:r>
              <a:rPr lang="en-US" dirty="0"/>
              <a:t>Poka-Yoke (“mistake proofing”)</a:t>
            </a:r>
          </a:p>
          <a:p>
            <a:r>
              <a:rPr lang="en-US" dirty="0"/>
              <a:t>Design of Experiments</a:t>
            </a:r>
          </a:p>
          <a:p>
            <a:r>
              <a:rPr lang="en-US" dirty="0"/>
              <a:t>Process Excellence</a:t>
            </a:r>
          </a:p>
          <a:p>
            <a:r>
              <a:rPr lang="en-US" dirty="0"/>
              <a:t>ISO 9001</a:t>
            </a:r>
          </a:p>
          <a:p>
            <a:endParaRPr lang="en-US" dirty="0"/>
          </a:p>
        </p:txBody>
      </p:sp>
      <p:sp>
        <p:nvSpPr>
          <p:cNvPr id="4" name="Content Placeholder 3">
            <a:extLst>
              <a:ext uri="{FF2B5EF4-FFF2-40B4-BE49-F238E27FC236}">
                <a16:creationId xmlns:a16="http://schemas.microsoft.com/office/drawing/2014/main" id="{6C15C645-F22A-DC4D-9D99-7EE6A4C94715}"/>
              </a:ext>
            </a:extLst>
          </p:cNvPr>
          <p:cNvSpPr>
            <a:spLocks noGrp="1"/>
          </p:cNvSpPr>
          <p:nvPr>
            <p:ph sz="half" idx="2"/>
          </p:nvPr>
        </p:nvSpPr>
        <p:spPr/>
        <p:txBody>
          <a:bodyPr>
            <a:normAutofit fontScale="85000" lnSpcReduction="20000"/>
          </a:bodyPr>
          <a:lstStyle/>
          <a:p>
            <a:pPr marL="0" indent="0">
              <a:buNone/>
            </a:pPr>
            <a:endParaRPr lang="en-US" dirty="0"/>
          </a:p>
          <a:p>
            <a:r>
              <a:rPr lang="en-US" dirty="0"/>
              <a:t>Lean Management – eliminates waste, focused on all work processes</a:t>
            </a:r>
          </a:p>
          <a:p>
            <a:r>
              <a:rPr lang="en-US" dirty="0"/>
              <a:t>Six Sigma – rigorous, focused and highly effective implementation of proven quality principles and techniques</a:t>
            </a:r>
          </a:p>
          <a:p>
            <a:r>
              <a:rPr lang="en-US" dirty="0"/>
              <a:t>ISO 9001 – specifies requirements for quality management system</a:t>
            </a:r>
          </a:p>
        </p:txBody>
      </p:sp>
      <p:sp>
        <p:nvSpPr>
          <p:cNvPr id="5" name="Right Arrow 4">
            <a:extLst>
              <a:ext uri="{FF2B5EF4-FFF2-40B4-BE49-F238E27FC236}">
                <a16:creationId xmlns:a16="http://schemas.microsoft.com/office/drawing/2014/main" id="{20E55263-B968-454A-92A8-5988C446F654}"/>
              </a:ext>
            </a:extLst>
          </p:cNvPr>
          <p:cNvSpPr/>
          <p:nvPr/>
        </p:nvSpPr>
        <p:spPr>
          <a:xfrm>
            <a:off x="6096000" y="3265714"/>
            <a:ext cx="1178560" cy="841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31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A28C-1F81-1840-8CC9-1B8C04A84EC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7DB22426-3F98-AF4C-A509-54F45911EB9E}"/>
              </a:ext>
            </a:extLst>
          </p:cNvPr>
          <p:cNvSpPr>
            <a:spLocks noGrp="1"/>
          </p:cNvSpPr>
          <p:nvPr>
            <p:ph idx="1"/>
          </p:nvPr>
        </p:nvSpPr>
        <p:spPr/>
        <p:txBody>
          <a:bodyPr>
            <a:normAutofit/>
          </a:bodyPr>
          <a:lstStyle/>
          <a:p>
            <a:r>
              <a:rPr lang="en-US" sz="3600" dirty="0"/>
              <a:t>The Core</a:t>
            </a:r>
          </a:p>
          <a:p>
            <a:r>
              <a:rPr lang="en-US" sz="3600" dirty="0"/>
              <a:t>The Challenges</a:t>
            </a:r>
          </a:p>
          <a:p>
            <a:r>
              <a:rPr lang="en-US" sz="3600" dirty="0"/>
              <a:t>The Improvement Process</a:t>
            </a:r>
          </a:p>
          <a:p>
            <a:r>
              <a:rPr lang="en-US" sz="3600" dirty="0"/>
              <a:t>The Control Processes</a:t>
            </a:r>
          </a:p>
          <a:p>
            <a:r>
              <a:rPr lang="en-US" sz="3600" dirty="0"/>
              <a:t>The Outcomes</a:t>
            </a:r>
          </a:p>
          <a:p>
            <a:r>
              <a:rPr lang="en-US" sz="3600" dirty="0"/>
              <a:t>The Benefits</a:t>
            </a:r>
          </a:p>
        </p:txBody>
      </p:sp>
    </p:spTree>
    <p:extLst>
      <p:ext uri="{BB962C8B-B14F-4D97-AF65-F5344CB8AC3E}">
        <p14:creationId xmlns:p14="http://schemas.microsoft.com/office/powerpoint/2010/main" val="4223768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EEEBB8-4083-7045-8311-AACA1527C169}"/>
              </a:ext>
            </a:extLst>
          </p:cNvPr>
          <p:cNvSpPr>
            <a:spLocks noGrp="1"/>
          </p:cNvSpPr>
          <p:nvPr>
            <p:ph sz="half" idx="1"/>
          </p:nvPr>
        </p:nvSpPr>
        <p:spPr/>
        <p:txBody>
          <a:bodyPr>
            <a:normAutofit fontScale="85000" lnSpcReduction="20000"/>
          </a:bodyPr>
          <a:lstStyle/>
          <a:p>
            <a:pPr marL="0" indent="0">
              <a:buNone/>
            </a:pPr>
            <a:endParaRPr lang="en-US" dirty="0"/>
          </a:p>
          <a:p>
            <a:r>
              <a:rPr lang="en-US" dirty="0"/>
              <a:t>Established in 2007, grew through consolidation (Sanger sequencing, microarray, functional genomics)</a:t>
            </a:r>
          </a:p>
          <a:p>
            <a:r>
              <a:rPr lang="en-US" dirty="0"/>
              <a:t>&gt;25 permanent and temporary employees in two locations</a:t>
            </a:r>
          </a:p>
          <a:p>
            <a:r>
              <a:rPr lang="en-US" dirty="0"/>
              <a:t>Technologies include Illumina, Oxford Nanopore, Perkin Elmer, Agilent, Affymetrix, 10X Genomics and </a:t>
            </a:r>
            <a:r>
              <a:rPr lang="en-US" dirty="0" err="1"/>
              <a:t>BioNano</a:t>
            </a:r>
            <a:r>
              <a:rPr lang="en-US" dirty="0"/>
              <a:t> Genomics</a:t>
            </a:r>
          </a:p>
          <a:p>
            <a:r>
              <a:rPr lang="en-US" dirty="0"/>
              <a:t>~135 internal and external users</a:t>
            </a:r>
          </a:p>
        </p:txBody>
      </p:sp>
      <p:pic>
        <p:nvPicPr>
          <p:cNvPr id="8" name="Content Placeholder 7">
            <a:extLst>
              <a:ext uri="{FF2B5EF4-FFF2-40B4-BE49-F238E27FC236}">
                <a16:creationId xmlns:a16="http://schemas.microsoft.com/office/drawing/2014/main" id="{35E12214-6885-D74C-9DC0-2D1A37E1B4AC}"/>
              </a:ext>
            </a:extLst>
          </p:cNvPr>
          <p:cNvPicPr>
            <a:picLocks noGrp="1" noChangeAspect="1"/>
          </p:cNvPicPr>
          <p:nvPr>
            <p:ph sz="half" idx="2"/>
          </p:nvPr>
        </p:nvPicPr>
        <p:blipFill>
          <a:blip r:embed="rId2"/>
          <a:stretch>
            <a:fillRect/>
          </a:stretch>
        </p:blipFill>
        <p:spPr>
          <a:xfrm>
            <a:off x="7273925" y="2336205"/>
            <a:ext cx="4440238" cy="3330178"/>
          </a:xfrm>
        </p:spPr>
      </p:pic>
      <p:sp>
        <p:nvSpPr>
          <p:cNvPr id="9" name="Title 1">
            <a:extLst>
              <a:ext uri="{FF2B5EF4-FFF2-40B4-BE49-F238E27FC236}">
                <a16:creationId xmlns:a16="http://schemas.microsoft.com/office/drawing/2014/main" id="{CF89E130-6062-2049-B454-5690FF05074C}"/>
              </a:ext>
            </a:extLst>
          </p:cNvPr>
          <p:cNvSpPr>
            <a:spLocks noGrp="1"/>
          </p:cNvSpPr>
          <p:nvPr>
            <p:ph type="title"/>
          </p:nvPr>
        </p:nvSpPr>
        <p:spPr/>
        <p:txBody>
          <a:bodyPr>
            <a:normAutofit/>
          </a:bodyPr>
          <a:lstStyle/>
          <a:p>
            <a:pPr algn="ctr"/>
            <a:r>
              <a:rPr lang="en-US" sz="3600" u="sng" dirty="0"/>
              <a:t>THE CORE</a:t>
            </a:r>
            <a:br>
              <a:rPr lang="en-US" sz="3600" dirty="0"/>
            </a:br>
            <a:r>
              <a:rPr lang="en-US" sz="3600" dirty="0"/>
              <a:t>UNC High-Throughput Sequencing Facility (HTSF)</a:t>
            </a:r>
          </a:p>
        </p:txBody>
      </p:sp>
    </p:spTree>
    <p:extLst>
      <p:ext uri="{BB962C8B-B14F-4D97-AF65-F5344CB8AC3E}">
        <p14:creationId xmlns:p14="http://schemas.microsoft.com/office/powerpoint/2010/main" val="2534964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 name="_s2058">
            <a:extLst>
              <a:ext uri="{FF2B5EF4-FFF2-40B4-BE49-F238E27FC236}">
                <a16:creationId xmlns:a16="http://schemas.microsoft.com/office/drawing/2014/main" id="{89801E60-9E93-B142-85E7-175EA8CD19E7}"/>
              </a:ext>
            </a:extLst>
          </p:cNvPr>
          <p:cNvSpPr>
            <a:spLocks noChangeArrowheads="1"/>
          </p:cNvSpPr>
          <p:nvPr/>
        </p:nvSpPr>
        <p:spPr bwMode="auto">
          <a:xfrm>
            <a:off x="6037953" y="2246244"/>
            <a:ext cx="1911350" cy="473075"/>
          </a:xfrm>
          <a:prstGeom prst="roundRect">
            <a:avLst>
              <a:gd name="adj" fmla="val 12523"/>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200" dirty="0">
                <a:solidFill>
                  <a:srgbClr val="000000"/>
                </a:solidFill>
                <a:latin typeface="Calibri" panose="020F0502020204030204" pitchFamily="34" charset="0"/>
              </a:rPr>
              <a:t>Faculty Director </a:t>
            </a:r>
          </a:p>
        </p:txBody>
      </p:sp>
      <p:cxnSp>
        <p:nvCxnSpPr>
          <p:cNvPr id="22" name="Straight Connector 21">
            <a:extLst>
              <a:ext uri="{FF2B5EF4-FFF2-40B4-BE49-F238E27FC236}">
                <a16:creationId xmlns:a16="http://schemas.microsoft.com/office/drawing/2014/main" id="{AC347C03-F134-4BDB-B050-B1501B513FD0}"/>
              </a:ext>
            </a:extLst>
          </p:cNvPr>
          <p:cNvCxnSpPr>
            <a:cxnSpLocks/>
          </p:cNvCxnSpPr>
          <p:nvPr/>
        </p:nvCxnSpPr>
        <p:spPr>
          <a:xfrm>
            <a:off x="3224904" y="3347969"/>
            <a:ext cx="7500937" cy="34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11DD908F-1448-4B3C-8814-D67810F000DD}"/>
              </a:ext>
            </a:extLst>
          </p:cNvPr>
          <p:cNvCxnSpPr/>
          <p:nvPr/>
        </p:nvCxnSpPr>
        <p:spPr>
          <a:xfrm>
            <a:off x="8801100" y="17573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14F0CF1-1E15-4ED8-8F3D-372BB26EF39C}"/>
              </a:ext>
            </a:extLst>
          </p:cNvPr>
          <p:cNvCxnSpPr/>
          <p:nvPr/>
        </p:nvCxnSpPr>
        <p:spPr>
          <a:xfrm>
            <a:off x="4114800" y="140811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9B0C1AA-39E6-47C8-A071-1FA4F4982270}"/>
              </a:ext>
            </a:extLst>
          </p:cNvPr>
          <p:cNvCxnSpPr>
            <a:cxnSpLocks/>
          </p:cNvCxnSpPr>
          <p:nvPr/>
        </p:nvCxnSpPr>
        <p:spPr>
          <a:xfrm>
            <a:off x="4372665" y="3374957"/>
            <a:ext cx="0" cy="2301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826778-FBB5-4DCD-AB4C-6A0A3A4FD58E}"/>
              </a:ext>
            </a:extLst>
          </p:cNvPr>
          <p:cNvCxnSpPr>
            <a:cxnSpLocks/>
            <a:endCxn id="2072" idx="0"/>
          </p:cNvCxnSpPr>
          <p:nvPr/>
        </p:nvCxnSpPr>
        <p:spPr>
          <a:xfrm>
            <a:off x="6830115" y="3373368"/>
            <a:ext cx="0" cy="230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_s2084">
            <a:extLst>
              <a:ext uri="{FF2B5EF4-FFF2-40B4-BE49-F238E27FC236}">
                <a16:creationId xmlns:a16="http://schemas.microsoft.com/office/drawing/2014/main" id="{58103165-52F9-0C46-AB6E-BC0A8562F6B5}"/>
              </a:ext>
            </a:extLst>
          </p:cNvPr>
          <p:cNvSpPr>
            <a:spLocks noChangeArrowheads="1"/>
          </p:cNvSpPr>
          <p:nvPr/>
        </p:nvSpPr>
        <p:spPr bwMode="auto">
          <a:xfrm>
            <a:off x="2705790" y="3586094"/>
            <a:ext cx="1035050" cy="474663"/>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defRPr/>
            </a:pPr>
            <a:r>
              <a:rPr lang="en-US" altLang="en-US" sz="1200" dirty="0">
                <a:solidFill>
                  <a:srgbClr val="000000"/>
                </a:solidFill>
                <a:latin typeface="Calibri" panose="020F0502020204030204" pitchFamily="34" charset="0"/>
              </a:rPr>
              <a:t>Research Spec</a:t>
            </a:r>
          </a:p>
          <a:p>
            <a:pPr algn="ctr">
              <a:buFontTx/>
              <a:buNone/>
              <a:defRPr/>
            </a:pPr>
            <a:r>
              <a:rPr lang="en-US" altLang="en-US" sz="1200" dirty="0">
                <a:solidFill>
                  <a:srgbClr val="000000"/>
                </a:solidFill>
                <a:latin typeface="Calibri" panose="020F0502020204030204" pitchFamily="34" charset="0"/>
              </a:rPr>
              <a:t>Project </a:t>
            </a:r>
            <a:r>
              <a:rPr lang="en-US" altLang="en-US" sz="1200" dirty="0" err="1">
                <a:solidFill>
                  <a:srgbClr val="000000"/>
                </a:solidFill>
                <a:latin typeface="Calibri" panose="020F0502020204030204" pitchFamily="34" charset="0"/>
              </a:rPr>
              <a:t>Mngmt</a:t>
            </a:r>
            <a:endParaRPr lang="en-US" altLang="en-US" sz="1200" dirty="0">
              <a:solidFill>
                <a:srgbClr val="000000"/>
              </a:solidFill>
              <a:latin typeface="Calibri" panose="020F0502020204030204" pitchFamily="34" charset="0"/>
            </a:endParaRPr>
          </a:p>
        </p:txBody>
      </p:sp>
      <p:cxnSp>
        <p:nvCxnSpPr>
          <p:cNvPr id="46" name="Straight Connector 45">
            <a:extLst>
              <a:ext uri="{FF2B5EF4-FFF2-40B4-BE49-F238E27FC236}">
                <a16:creationId xmlns:a16="http://schemas.microsoft.com/office/drawing/2014/main" id="{2A6925AE-7766-4956-A282-C5732A1CBDB9}"/>
              </a:ext>
            </a:extLst>
          </p:cNvPr>
          <p:cNvCxnSpPr>
            <a:cxnSpLocks/>
            <a:endCxn id="2073" idx="0"/>
          </p:cNvCxnSpPr>
          <p:nvPr/>
        </p:nvCxnSpPr>
        <p:spPr>
          <a:xfrm>
            <a:off x="8073128" y="3382893"/>
            <a:ext cx="0" cy="222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B76DB90-3E83-46AF-B4C1-261E813D5661}"/>
              </a:ext>
            </a:extLst>
          </p:cNvPr>
          <p:cNvCxnSpPr>
            <a:cxnSpLocks/>
          </p:cNvCxnSpPr>
          <p:nvPr/>
        </p:nvCxnSpPr>
        <p:spPr>
          <a:xfrm>
            <a:off x="9316140" y="3405119"/>
            <a:ext cx="0" cy="180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AB451A7-1E1F-4B3F-A5B8-85056A985F6B}"/>
              </a:ext>
            </a:extLst>
          </p:cNvPr>
          <p:cNvCxnSpPr>
            <a:cxnSpLocks/>
          </p:cNvCxnSpPr>
          <p:nvPr/>
        </p:nvCxnSpPr>
        <p:spPr>
          <a:xfrm flipV="1">
            <a:off x="10725840" y="3374956"/>
            <a:ext cx="0" cy="203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6CD04E-4E81-4081-9744-91537F4AEBFD}"/>
              </a:ext>
            </a:extLst>
          </p:cNvPr>
          <p:cNvCxnSpPr>
            <a:cxnSpLocks/>
          </p:cNvCxnSpPr>
          <p:nvPr/>
        </p:nvCxnSpPr>
        <p:spPr>
          <a:xfrm flipV="1">
            <a:off x="5599803" y="3357493"/>
            <a:ext cx="0" cy="236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66" name="_s2098">
            <a:extLst>
              <a:ext uri="{FF2B5EF4-FFF2-40B4-BE49-F238E27FC236}">
                <a16:creationId xmlns:a16="http://schemas.microsoft.com/office/drawing/2014/main" id="{AB3E2439-8958-DA4F-A25A-4024AC4FDD91}"/>
              </a:ext>
            </a:extLst>
          </p:cNvPr>
          <p:cNvSpPr>
            <a:spLocks noChangeArrowheads="1"/>
          </p:cNvSpPr>
          <p:nvPr/>
        </p:nvSpPr>
        <p:spPr bwMode="auto">
          <a:xfrm>
            <a:off x="5104503" y="3603556"/>
            <a:ext cx="1033462"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200" dirty="0">
                <a:latin typeface="Calibri" panose="020F0502020204030204" pitchFamily="34" charset="0"/>
              </a:rPr>
              <a:t>Research Spec</a:t>
            </a:r>
          </a:p>
          <a:p>
            <a:pPr algn="ctr" eaLnBrk="1" hangingPunct="1">
              <a:spcBef>
                <a:spcPct val="0"/>
              </a:spcBef>
              <a:buFontTx/>
              <a:buNone/>
              <a:defRPr/>
            </a:pPr>
            <a:r>
              <a:rPr lang="en-US" altLang="en-US" sz="1200" dirty="0" err="1">
                <a:latin typeface="Calibri" panose="020F0502020204030204" pitchFamily="34" charset="0"/>
              </a:rPr>
              <a:t>Seq</a:t>
            </a:r>
            <a:r>
              <a:rPr lang="en-US" altLang="en-US" sz="1200" dirty="0">
                <a:latin typeface="Calibri" panose="020F0502020204030204" pitchFamily="34" charset="0"/>
              </a:rPr>
              <a:t> (Illumina)</a:t>
            </a:r>
          </a:p>
          <a:p>
            <a:pPr algn="ctr" eaLnBrk="1" hangingPunct="1">
              <a:spcBef>
                <a:spcPct val="0"/>
              </a:spcBef>
              <a:buFontTx/>
              <a:buNone/>
              <a:defRPr/>
            </a:pPr>
            <a:endParaRPr lang="en-US" altLang="en-US" sz="300" dirty="0"/>
          </a:p>
        </p:txBody>
      </p:sp>
      <p:cxnSp>
        <p:nvCxnSpPr>
          <p:cNvPr id="66" name="Straight Connector 65">
            <a:extLst>
              <a:ext uri="{FF2B5EF4-FFF2-40B4-BE49-F238E27FC236}">
                <a16:creationId xmlns:a16="http://schemas.microsoft.com/office/drawing/2014/main" id="{693244CF-E7DD-47A7-96D9-4F9D2E93559E}"/>
              </a:ext>
            </a:extLst>
          </p:cNvPr>
          <p:cNvCxnSpPr>
            <a:cxnSpLocks/>
          </p:cNvCxnSpPr>
          <p:nvPr/>
        </p:nvCxnSpPr>
        <p:spPr>
          <a:xfrm>
            <a:off x="6990454" y="2719318"/>
            <a:ext cx="7937" cy="63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2BD937-0692-4107-A02F-3E749A618023}"/>
              </a:ext>
            </a:extLst>
          </p:cNvPr>
          <p:cNvCxnSpPr>
            <a:cxnSpLocks/>
            <a:endCxn id="2061" idx="0"/>
          </p:cNvCxnSpPr>
          <p:nvPr/>
        </p:nvCxnSpPr>
        <p:spPr>
          <a:xfrm flipH="1">
            <a:off x="3223315" y="3341619"/>
            <a:ext cx="7938" cy="244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71" name="_s2098">
            <a:extLst>
              <a:ext uri="{FF2B5EF4-FFF2-40B4-BE49-F238E27FC236}">
                <a16:creationId xmlns:a16="http://schemas.microsoft.com/office/drawing/2014/main" id="{95761FD3-21C6-4044-8C7B-A93650452C0A}"/>
              </a:ext>
            </a:extLst>
          </p:cNvPr>
          <p:cNvSpPr>
            <a:spLocks noChangeArrowheads="1"/>
          </p:cNvSpPr>
          <p:nvPr/>
        </p:nvSpPr>
        <p:spPr bwMode="auto">
          <a:xfrm>
            <a:off x="3877365" y="3603556"/>
            <a:ext cx="1085850"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200" dirty="0">
                <a:latin typeface="Calibri" panose="020F0502020204030204" pitchFamily="34" charset="0"/>
              </a:rPr>
              <a:t>Research Spec</a:t>
            </a:r>
          </a:p>
          <a:p>
            <a:pPr algn="ctr" eaLnBrk="1" hangingPunct="1">
              <a:spcBef>
                <a:spcPct val="0"/>
              </a:spcBef>
              <a:buFontTx/>
              <a:buNone/>
              <a:defRPr/>
            </a:pPr>
            <a:r>
              <a:rPr lang="en-US" altLang="en-US" sz="1200" dirty="0">
                <a:latin typeface="Calibri" panose="020F0502020204030204" pitchFamily="34" charset="0"/>
              </a:rPr>
              <a:t>Library Prep</a:t>
            </a:r>
          </a:p>
          <a:p>
            <a:pPr algn="ctr" eaLnBrk="1" hangingPunct="1">
              <a:spcBef>
                <a:spcPct val="0"/>
              </a:spcBef>
              <a:buFontTx/>
              <a:buNone/>
              <a:defRPr/>
            </a:pPr>
            <a:endParaRPr lang="en-US" altLang="en-US" sz="300" dirty="0"/>
          </a:p>
        </p:txBody>
      </p:sp>
      <p:sp>
        <p:nvSpPr>
          <p:cNvPr id="2072" name="_s2098">
            <a:extLst>
              <a:ext uri="{FF2B5EF4-FFF2-40B4-BE49-F238E27FC236}">
                <a16:creationId xmlns:a16="http://schemas.microsoft.com/office/drawing/2014/main" id="{CA6D107D-387A-0147-A0E7-954A93F79A67}"/>
              </a:ext>
            </a:extLst>
          </p:cNvPr>
          <p:cNvSpPr>
            <a:spLocks noChangeArrowheads="1"/>
          </p:cNvSpPr>
          <p:nvPr/>
        </p:nvSpPr>
        <p:spPr bwMode="auto">
          <a:xfrm>
            <a:off x="6272904" y="3603556"/>
            <a:ext cx="1114425"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100" dirty="0">
                <a:latin typeface="Calibri" panose="020F0502020204030204" pitchFamily="34" charset="0"/>
              </a:rPr>
              <a:t>Research Spec</a:t>
            </a:r>
          </a:p>
          <a:p>
            <a:pPr algn="ctr" eaLnBrk="1" hangingPunct="1">
              <a:spcBef>
                <a:spcPct val="0"/>
              </a:spcBef>
              <a:buFontTx/>
              <a:buNone/>
              <a:defRPr/>
            </a:pPr>
            <a:r>
              <a:rPr lang="en-US" altLang="en-US" sz="1100" dirty="0">
                <a:latin typeface="Calibri" panose="020F0502020204030204" pitchFamily="34" charset="0"/>
              </a:rPr>
              <a:t>Seq (Non-Illumina)</a:t>
            </a:r>
            <a:endParaRPr lang="en-US" altLang="en-US" sz="900" dirty="0">
              <a:latin typeface="Calibri" panose="020F0502020204030204" pitchFamily="34" charset="0"/>
            </a:endParaRPr>
          </a:p>
          <a:p>
            <a:pPr algn="ctr" eaLnBrk="1" hangingPunct="1">
              <a:spcBef>
                <a:spcPct val="0"/>
              </a:spcBef>
              <a:buFontTx/>
              <a:buNone/>
              <a:defRPr/>
            </a:pPr>
            <a:endParaRPr lang="en-US" altLang="en-US" sz="300" dirty="0"/>
          </a:p>
        </p:txBody>
      </p:sp>
      <p:sp>
        <p:nvSpPr>
          <p:cNvPr id="2073" name="_s2098">
            <a:extLst>
              <a:ext uri="{FF2B5EF4-FFF2-40B4-BE49-F238E27FC236}">
                <a16:creationId xmlns:a16="http://schemas.microsoft.com/office/drawing/2014/main" id="{4D852A95-765B-1C43-BCD5-EDBFFC48A5FD}"/>
              </a:ext>
            </a:extLst>
          </p:cNvPr>
          <p:cNvSpPr>
            <a:spLocks noChangeArrowheads="1"/>
          </p:cNvSpPr>
          <p:nvPr/>
        </p:nvSpPr>
        <p:spPr bwMode="auto">
          <a:xfrm>
            <a:off x="7536554" y="3605144"/>
            <a:ext cx="1074737" cy="468313"/>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050" dirty="0">
                <a:latin typeface="Calibri" panose="020F0502020204030204" pitchFamily="34" charset="0"/>
              </a:rPr>
              <a:t>Research </a:t>
            </a:r>
            <a:r>
              <a:rPr lang="en-US" altLang="en-US" sz="1050" dirty="0" err="1">
                <a:latin typeface="Calibri" panose="020F0502020204030204" pitchFamily="34" charset="0"/>
              </a:rPr>
              <a:t>Scient</a:t>
            </a:r>
            <a:endParaRPr lang="en-US" altLang="en-US" sz="1050" dirty="0">
              <a:latin typeface="Calibri" panose="020F0502020204030204" pitchFamily="34" charset="0"/>
            </a:endParaRPr>
          </a:p>
          <a:p>
            <a:pPr algn="ctr" eaLnBrk="1" hangingPunct="1">
              <a:spcBef>
                <a:spcPct val="0"/>
              </a:spcBef>
              <a:buFontTx/>
              <a:buNone/>
              <a:defRPr/>
            </a:pPr>
            <a:r>
              <a:rPr lang="en-US" altLang="en-US" sz="1050" dirty="0" err="1">
                <a:latin typeface="Calibri" panose="020F0502020204030204" pitchFamily="34" charset="0"/>
              </a:rPr>
              <a:t>Fnctl</a:t>
            </a:r>
            <a:r>
              <a:rPr lang="en-US" altLang="en-US" sz="1050" dirty="0">
                <a:latin typeface="Calibri" panose="020F0502020204030204" pitchFamily="34" charset="0"/>
              </a:rPr>
              <a:t> Genomics</a:t>
            </a:r>
          </a:p>
          <a:p>
            <a:pPr algn="ctr" eaLnBrk="1" hangingPunct="1">
              <a:spcBef>
                <a:spcPct val="0"/>
              </a:spcBef>
              <a:buFontTx/>
              <a:buNone/>
              <a:defRPr/>
            </a:pPr>
            <a:endParaRPr lang="en-US" altLang="en-US" sz="300" dirty="0"/>
          </a:p>
        </p:txBody>
      </p:sp>
      <p:sp>
        <p:nvSpPr>
          <p:cNvPr id="2074" name="_s2098">
            <a:extLst>
              <a:ext uri="{FF2B5EF4-FFF2-40B4-BE49-F238E27FC236}">
                <a16:creationId xmlns:a16="http://schemas.microsoft.com/office/drawing/2014/main" id="{6B598A93-B402-1145-94F5-0B17B9CE1FDD}"/>
              </a:ext>
            </a:extLst>
          </p:cNvPr>
          <p:cNvSpPr>
            <a:spLocks noChangeArrowheads="1"/>
          </p:cNvSpPr>
          <p:nvPr/>
        </p:nvSpPr>
        <p:spPr bwMode="auto">
          <a:xfrm>
            <a:off x="10065440" y="3592444"/>
            <a:ext cx="1322388" cy="468313"/>
          </a:xfrm>
          <a:prstGeom prst="roundRect">
            <a:avLst>
              <a:gd name="adj" fmla="val 16667"/>
            </a:avLst>
          </a:prstGeom>
          <a:solidFill>
            <a:srgbClr val="88B9E7"/>
          </a:solidFill>
          <a:ln w="9525">
            <a:solidFill>
              <a:schemeClr val="tx1"/>
            </a:solidFill>
            <a:round/>
            <a:headEnd/>
            <a:tailEnd/>
          </a:ln>
        </p:spPr>
        <p:txBody>
          <a:bodyPr wrap="none" lIns="0" tIns="0" rIns="0" bIns="0" anchor="b" anchorCtr="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1050" dirty="0">
              <a:latin typeface="Calibri" panose="020F0502020204030204" pitchFamily="34" charset="0"/>
            </a:endParaRPr>
          </a:p>
          <a:p>
            <a:pPr algn="ctr" eaLnBrk="1" hangingPunct="1">
              <a:spcBef>
                <a:spcPct val="0"/>
              </a:spcBef>
              <a:buFontTx/>
              <a:buNone/>
              <a:defRPr/>
            </a:pPr>
            <a:r>
              <a:rPr lang="en-US" altLang="en-US" sz="1200" dirty="0">
                <a:latin typeface="Calibri" panose="020F0502020204030204" pitchFamily="34" charset="0"/>
              </a:rPr>
              <a:t>IT and Informatics </a:t>
            </a:r>
          </a:p>
          <a:p>
            <a:pPr algn="ctr" eaLnBrk="1" hangingPunct="1">
              <a:spcBef>
                <a:spcPct val="0"/>
              </a:spcBef>
              <a:buFontTx/>
              <a:buNone/>
              <a:defRPr/>
            </a:pPr>
            <a:r>
              <a:rPr lang="en-US" altLang="en-US" sz="1200" dirty="0">
                <a:latin typeface="Calibri" panose="020F0502020204030204" pitchFamily="34" charset="0"/>
              </a:rPr>
              <a:t>Leads</a:t>
            </a:r>
          </a:p>
          <a:p>
            <a:pPr algn="ctr" eaLnBrk="1" hangingPunct="1">
              <a:spcBef>
                <a:spcPct val="0"/>
              </a:spcBef>
              <a:buFontTx/>
              <a:buNone/>
              <a:defRPr/>
            </a:pPr>
            <a:endParaRPr lang="en-US" altLang="en-US" sz="300" dirty="0"/>
          </a:p>
        </p:txBody>
      </p:sp>
      <p:sp>
        <p:nvSpPr>
          <p:cNvPr id="2" name="_s2098">
            <a:extLst>
              <a:ext uri="{FF2B5EF4-FFF2-40B4-BE49-F238E27FC236}">
                <a16:creationId xmlns:a16="http://schemas.microsoft.com/office/drawing/2014/main" id="{3D5DC592-578D-844A-BDA3-86603BF61488}"/>
              </a:ext>
            </a:extLst>
          </p:cNvPr>
          <p:cNvSpPr>
            <a:spLocks noChangeArrowheads="1"/>
          </p:cNvSpPr>
          <p:nvPr/>
        </p:nvSpPr>
        <p:spPr bwMode="auto">
          <a:xfrm>
            <a:off x="8741465" y="3592444"/>
            <a:ext cx="1150938" cy="468313"/>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200" dirty="0">
                <a:latin typeface="Calibri" panose="020F0502020204030204" pitchFamily="34" charset="0"/>
              </a:rPr>
              <a:t>Research </a:t>
            </a:r>
            <a:r>
              <a:rPr lang="en-US" altLang="en-US" sz="1200" dirty="0" err="1">
                <a:latin typeface="Calibri" panose="020F0502020204030204" pitchFamily="34" charset="0"/>
              </a:rPr>
              <a:t>Assoc</a:t>
            </a:r>
            <a:endParaRPr lang="en-US" altLang="en-US" sz="1200" dirty="0">
              <a:latin typeface="Calibri" panose="020F0502020204030204" pitchFamily="34" charset="0"/>
            </a:endParaRPr>
          </a:p>
          <a:p>
            <a:pPr algn="ctr" eaLnBrk="1" hangingPunct="1">
              <a:spcBef>
                <a:spcPct val="0"/>
              </a:spcBef>
              <a:buFontTx/>
              <a:buNone/>
              <a:defRPr/>
            </a:pPr>
            <a:r>
              <a:rPr lang="en-US" altLang="en-US" sz="1200" dirty="0">
                <a:latin typeface="Calibri" panose="020F0502020204030204" pitchFamily="34" charset="0"/>
              </a:rPr>
              <a:t>Microarrays</a:t>
            </a:r>
          </a:p>
          <a:p>
            <a:pPr algn="ctr" eaLnBrk="1" hangingPunct="1">
              <a:spcBef>
                <a:spcPct val="0"/>
              </a:spcBef>
              <a:buFontTx/>
              <a:buNone/>
              <a:defRPr/>
            </a:pPr>
            <a:endParaRPr lang="en-US" altLang="en-US" sz="300" dirty="0"/>
          </a:p>
        </p:txBody>
      </p:sp>
      <p:cxnSp>
        <p:nvCxnSpPr>
          <p:cNvPr id="13" name="Straight Connector 12">
            <a:extLst>
              <a:ext uri="{FF2B5EF4-FFF2-40B4-BE49-F238E27FC236}">
                <a16:creationId xmlns:a16="http://schemas.microsoft.com/office/drawing/2014/main" id="{654815C2-628B-49B9-9D3C-2A3763B8B67E}"/>
              </a:ext>
            </a:extLst>
          </p:cNvPr>
          <p:cNvCxnSpPr>
            <a:cxnSpLocks/>
          </p:cNvCxnSpPr>
          <p:nvPr/>
        </p:nvCxnSpPr>
        <p:spPr>
          <a:xfrm flipH="1">
            <a:off x="7006329" y="3036818"/>
            <a:ext cx="1163637" cy="0"/>
          </a:xfrm>
          <a:prstGeom prst="line">
            <a:avLst/>
          </a:prstGeom>
        </p:spPr>
        <p:style>
          <a:lnRef idx="2">
            <a:schemeClr val="dk1"/>
          </a:lnRef>
          <a:fillRef idx="0">
            <a:schemeClr val="dk1"/>
          </a:fillRef>
          <a:effectRef idx="1">
            <a:schemeClr val="dk1"/>
          </a:effectRef>
          <a:fontRef idx="minor">
            <a:schemeClr val="tx1"/>
          </a:fontRef>
        </p:style>
      </p:cxnSp>
      <p:sp>
        <p:nvSpPr>
          <p:cNvPr id="2077" name="_s2098">
            <a:extLst>
              <a:ext uri="{FF2B5EF4-FFF2-40B4-BE49-F238E27FC236}">
                <a16:creationId xmlns:a16="http://schemas.microsoft.com/office/drawing/2014/main" id="{0ADE67C5-4AAA-9C47-B750-162F71C2CB15}"/>
              </a:ext>
            </a:extLst>
          </p:cNvPr>
          <p:cNvSpPr>
            <a:spLocks noChangeArrowheads="1"/>
          </p:cNvSpPr>
          <p:nvPr/>
        </p:nvSpPr>
        <p:spPr bwMode="auto">
          <a:xfrm>
            <a:off x="8177904" y="2781231"/>
            <a:ext cx="1114425"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900" dirty="0">
                <a:latin typeface="Calibri" panose="020F0502020204030204" pitchFamily="34" charset="0"/>
              </a:rPr>
              <a:t> </a:t>
            </a:r>
            <a:r>
              <a:rPr lang="en-US" altLang="en-US" sz="1200" dirty="0">
                <a:latin typeface="Calibri" panose="020F0502020204030204" pitchFamily="34" charset="0"/>
              </a:rPr>
              <a:t>Project </a:t>
            </a:r>
          </a:p>
          <a:p>
            <a:pPr algn="ctr" eaLnBrk="1" hangingPunct="1">
              <a:spcBef>
                <a:spcPct val="0"/>
              </a:spcBef>
              <a:buFontTx/>
              <a:buNone/>
              <a:defRPr/>
            </a:pPr>
            <a:r>
              <a:rPr lang="en-US" altLang="en-US" sz="1200" dirty="0">
                <a:latin typeface="Calibri" panose="020F0502020204030204" pitchFamily="34" charset="0"/>
              </a:rPr>
              <a:t>Manager</a:t>
            </a:r>
          </a:p>
          <a:p>
            <a:pPr algn="ctr" eaLnBrk="1" hangingPunct="1">
              <a:spcBef>
                <a:spcPct val="0"/>
              </a:spcBef>
              <a:buFontTx/>
              <a:buNone/>
              <a:defRPr/>
            </a:pPr>
            <a:endParaRPr lang="en-US" altLang="en-US" sz="300" dirty="0"/>
          </a:p>
        </p:txBody>
      </p:sp>
      <p:cxnSp>
        <p:nvCxnSpPr>
          <p:cNvPr id="5" name="Straight Connector 4">
            <a:extLst>
              <a:ext uri="{FF2B5EF4-FFF2-40B4-BE49-F238E27FC236}">
                <a16:creationId xmlns:a16="http://schemas.microsoft.com/office/drawing/2014/main" id="{56B26F5F-7B29-4FBC-918D-24E39B8B0CD6}"/>
              </a:ext>
            </a:extLst>
          </p:cNvPr>
          <p:cNvCxnSpPr/>
          <p:nvPr/>
        </p:nvCxnSpPr>
        <p:spPr>
          <a:xfrm flipH="1">
            <a:off x="5852423" y="3036818"/>
            <a:ext cx="1106488" cy="0"/>
          </a:xfrm>
          <a:prstGeom prst="line">
            <a:avLst/>
          </a:prstGeom>
        </p:spPr>
        <p:style>
          <a:lnRef idx="2">
            <a:schemeClr val="dk1"/>
          </a:lnRef>
          <a:fillRef idx="0">
            <a:schemeClr val="dk1"/>
          </a:fillRef>
          <a:effectRef idx="1">
            <a:schemeClr val="dk1"/>
          </a:effectRef>
          <a:fontRef idx="minor">
            <a:schemeClr val="tx1"/>
          </a:fontRef>
        </p:style>
      </p:cxnSp>
      <p:sp>
        <p:nvSpPr>
          <p:cNvPr id="2083" name="_s2098">
            <a:extLst>
              <a:ext uri="{FF2B5EF4-FFF2-40B4-BE49-F238E27FC236}">
                <a16:creationId xmlns:a16="http://schemas.microsoft.com/office/drawing/2014/main" id="{A0605796-18F4-BD48-8642-0EC5B8A48CD4}"/>
              </a:ext>
            </a:extLst>
          </p:cNvPr>
          <p:cNvSpPr>
            <a:spLocks noChangeArrowheads="1"/>
          </p:cNvSpPr>
          <p:nvPr/>
        </p:nvSpPr>
        <p:spPr bwMode="auto">
          <a:xfrm>
            <a:off x="4769541" y="2784406"/>
            <a:ext cx="1114425"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200" dirty="0">
                <a:latin typeface="Calibri" panose="020F0502020204030204" pitchFamily="34" charset="0"/>
              </a:rPr>
              <a:t>Technical </a:t>
            </a:r>
          </a:p>
          <a:p>
            <a:pPr algn="ctr" eaLnBrk="1" hangingPunct="1">
              <a:spcBef>
                <a:spcPct val="0"/>
              </a:spcBef>
              <a:buFontTx/>
              <a:buNone/>
              <a:defRPr/>
            </a:pPr>
            <a:r>
              <a:rPr lang="en-US" altLang="en-US" sz="1200" dirty="0">
                <a:latin typeface="Calibri" panose="020F0502020204030204" pitchFamily="34" charset="0"/>
              </a:rPr>
              <a:t>Director</a:t>
            </a:r>
          </a:p>
          <a:p>
            <a:pPr algn="ctr" eaLnBrk="1" hangingPunct="1">
              <a:spcBef>
                <a:spcPct val="0"/>
              </a:spcBef>
              <a:buFontTx/>
              <a:buNone/>
              <a:defRPr/>
            </a:pPr>
            <a:endParaRPr lang="en-US" altLang="en-US" sz="300" dirty="0"/>
          </a:p>
        </p:txBody>
      </p:sp>
      <p:sp>
        <p:nvSpPr>
          <p:cNvPr id="42" name="_s2098">
            <a:extLst>
              <a:ext uri="{FF2B5EF4-FFF2-40B4-BE49-F238E27FC236}">
                <a16:creationId xmlns:a16="http://schemas.microsoft.com/office/drawing/2014/main" id="{FD6EC87C-FDBC-1E44-B190-000E50F7A7AA}"/>
              </a:ext>
            </a:extLst>
          </p:cNvPr>
          <p:cNvSpPr>
            <a:spLocks noChangeArrowheads="1"/>
          </p:cNvSpPr>
          <p:nvPr/>
        </p:nvSpPr>
        <p:spPr bwMode="auto">
          <a:xfrm>
            <a:off x="3877365" y="4359206"/>
            <a:ext cx="1085850"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100" dirty="0">
                <a:latin typeface="Calibri" panose="020F0502020204030204" pitchFamily="34" charset="0"/>
              </a:rPr>
              <a:t>Library Prep Team</a:t>
            </a:r>
          </a:p>
          <a:p>
            <a:pPr algn="ctr" eaLnBrk="1" hangingPunct="1">
              <a:spcBef>
                <a:spcPct val="0"/>
              </a:spcBef>
              <a:buFontTx/>
              <a:buNone/>
              <a:defRPr/>
            </a:pPr>
            <a:endParaRPr lang="en-US" altLang="en-US" sz="300" dirty="0"/>
          </a:p>
        </p:txBody>
      </p:sp>
      <p:sp>
        <p:nvSpPr>
          <p:cNvPr id="43" name="_s2098">
            <a:extLst>
              <a:ext uri="{FF2B5EF4-FFF2-40B4-BE49-F238E27FC236}">
                <a16:creationId xmlns:a16="http://schemas.microsoft.com/office/drawing/2014/main" id="{57599CCC-9954-2E42-90F2-C8B30979FDE6}"/>
              </a:ext>
            </a:extLst>
          </p:cNvPr>
          <p:cNvSpPr>
            <a:spLocks noChangeArrowheads="1"/>
          </p:cNvSpPr>
          <p:nvPr/>
        </p:nvSpPr>
        <p:spPr bwMode="auto">
          <a:xfrm>
            <a:off x="5056878" y="4359206"/>
            <a:ext cx="1085850"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100" dirty="0">
                <a:latin typeface="Calibri" panose="020F0502020204030204" pitchFamily="34" charset="0"/>
              </a:rPr>
              <a:t>Sequencing Team</a:t>
            </a:r>
          </a:p>
          <a:p>
            <a:pPr algn="ctr" eaLnBrk="1" hangingPunct="1">
              <a:spcBef>
                <a:spcPct val="0"/>
              </a:spcBef>
              <a:buFontTx/>
              <a:buNone/>
              <a:defRPr/>
            </a:pPr>
            <a:endParaRPr lang="en-US" altLang="en-US" sz="300" dirty="0"/>
          </a:p>
        </p:txBody>
      </p:sp>
      <p:sp>
        <p:nvSpPr>
          <p:cNvPr id="44" name="_s2098">
            <a:extLst>
              <a:ext uri="{FF2B5EF4-FFF2-40B4-BE49-F238E27FC236}">
                <a16:creationId xmlns:a16="http://schemas.microsoft.com/office/drawing/2014/main" id="{A1F972C2-DD67-4B4F-B914-A8DCB2B80C8C}"/>
              </a:ext>
            </a:extLst>
          </p:cNvPr>
          <p:cNvSpPr>
            <a:spLocks noChangeArrowheads="1"/>
          </p:cNvSpPr>
          <p:nvPr/>
        </p:nvSpPr>
        <p:spPr bwMode="auto">
          <a:xfrm>
            <a:off x="6280840" y="4359206"/>
            <a:ext cx="1085850"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100" dirty="0">
                <a:latin typeface="Calibri" panose="020F0502020204030204" pitchFamily="34" charset="0"/>
              </a:rPr>
              <a:t>Sequencing Team</a:t>
            </a:r>
          </a:p>
          <a:p>
            <a:pPr algn="ctr" eaLnBrk="1" hangingPunct="1">
              <a:spcBef>
                <a:spcPct val="0"/>
              </a:spcBef>
              <a:buFontTx/>
              <a:buNone/>
              <a:defRPr/>
            </a:pPr>
            <a:endParaRPr lang="en-US" altLang="en-US" sz="300" dirty="0"/>
          </a:p>
        </p:txBody>
      </p:sp>
      <p:sp>
        <p:nvSpPr>
          <p:cNvPr id="48" name="_s2098">
            <a:extLst>
              <a:ext uri="{FF2B5EF4-FFF2-40B4-BE49-F238E27FC236}">
                <a16:creationId xmlns:a16="http://schemas.microsoft.com/office/drawing/2014/main" id="{0DDBB9E0-8BEF-1843-B3C3-C9E964005B68}"/>
              </a:ext>
            </a:extLst>
          </p:cNvPr>
          <p:cNvSpPr>
            <a:spLocks noChangeArrowheads="1"/>
          </p:cNvSpPr>
          <p:nvPr/>
        </p:nvSpPr>
        <p:spPr bwMode="auto">
          <a:xfrm>
            <a:off x="10182915" y="4359206"/>
            <a:ext cx="1085850"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100" dirty="0">
                <a:latin typeface="Calibri" panose="020F0502020204030204" pitchFamily="34" charset="0"/>
              </a:rPr>
              <a:t>IT and Informatics </a:t>
            </a:r>
          </a:p>
          <a:p>
            <a:pPr algn="ctr" eaLnBrk="1" hangingPunct="1">
              <a:spcBef>
                <a:spcPct val="0"/>
              </a:spcBef>
              <a:buFontTx/>
              <a:buNone/>
              <a:defRPr/>
            </a:pPr>
            <a:r>
              <a:rPr lang="en-US" altLang="en-US" sz="1100" dirty="0">
                <a:latin typeface="Calibri" panose="020F0502020204030204" pitchFamily="34" charset="0"/>
              </a:rPr>
              <a:t>Teams</a:t>
            </a:r>
          </a:p>
          <a:p>
            <a:pPr algn="ctr" eaLnBrk="1" hangingPunct="1">
              <a:spcBef>
                <a:spcPct val="0"/>
              </a:spcBef>
              <a:buFontTx/>
              <a:buNone/>
              <a:defRPr/>
            </a:pPr>
            <a:endParaRPr lang="en-US" altLang="en-US" sz="300" dirty="0"/>
          </a:p>
        </p:txBody>
      </p:sp>
      <p:cxnSp>
        <p:nvCxnSpPr>
          <p:cNvPr id="49" name="Straight Connector 48">
            <a:extLst>
              <a:ext uri="{FF2B5EF4-FFF2-40B4-BE49-F238E27FC236}">
                <a16:creationId xmlns:a16="http://schemas.microsoft.com/office/drawing/2014/main" id="{2DD75BA8-D268-AF4A-B04B-46792A5511D2}"/>
              </a:ext>
            </a:extLst>
          </p:cNvPr>
          <p:cNvCxnSpPr>
            <a:cxnSpLocks/>
            <a:endCxn id="44" idx="0"/>
          </p:cNvCxnSpPr>
          <p:nvPr/>
        </p:nvCxnSpPr>
        <p:spPr>
          <a:xfrm>
            <a:off x="6823765" y="4071868"/>
            <a:ext cx="0" cy="287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7D155A4-297E-344F-ABCF-815C13741441}"/>
              </a:ext>
            </a:extLst>
          </p:cNvPr>
          <p:cNvCxnSpPr>
            <a:cxnSpLocks/>
          </p:cNvCxnSpPr>
          <p:nvPr/>
        </p:nvCxnSpPr>
        <p:spPr>
          <a:xfrm>
            <a:off x="5599803" y="4071868"/>
            <a:ext cx="0" cy="287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8E48D07-1773-034D-A17F-B4368A56450C}"/>
              </a:ext>
            </a:extLst>
          </p:cNvPr>
          <p:cNvCxnSpPr>
            <a:cxnSpLocks/>
          </p:cNvCxnSpPr>
          <p:nvPr/>
        </p:nvCxnSpPr>
        <p:spPr>
          <a:xfrm>
            <a:off x="4386953" y="4071868"/>
            <a:ext cx="0" cy="287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A4672B3-01AC-774C-94FE-C786EEE0BF9C}"/>
              </a:ext>
            </a:extLst>
          </p:cNvPr>
          <p:cNvCxnSpPr>
            <a:cxnSpLocks/>
          </p:cNvCxnSpPr>
          <p:nvPr/>
        </p:nvCxnSpPr>
        <p:spPr>
          <a:xfrm>
            <a:off x="10725840" y="4071868"/>
            <a:ext cx="0" cy="287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_s2098">
            <a:extLst>
              <a:ext uri="{FF2B5EF4-FFF2-40B4-BE49-F238E27FC236}">
                <a16:creationId xmlns:a16="http://schemas.microsoft.com/office/drawing/2014/main" id="{B0701D66-99F7-C54E-9358-019E7297B4CF}"/>
              </a:ext>
            </a:extLst>
          </p:cNvPr>
          <p:cNvSpPr>
            <a:spLocks noChangeArrowheads="1"/>
          </p:cNvSpPr>
          <p:nvPr/>
        </p:nvSpPr>
        <p:spPr bwMode="auto">
          <a:xfrm>
            <a:off x="2699440" y="4359206"/>
            <a:ext cx="1085850" cy="468312"/>
          </a:xfrm>
          <a:prstGeom prst="roundRect">
            <a:avLst>
              <a:gd name="adj" fmla="val 16667"/>
            </a:avLst>
          </a:prstGeom>
          <a:solidFill>
            <a:srgbClr val="88B9E7"/>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1100" dirty="0">
                <a:latin typeface="Calibri" panose="020F0502020204030204" pitchFamily="34" charset="0"/>
              </a:rPr>
              <a:t>Customer</a:t>
            </a:r>
          </a:p>
          <a:p>
            <a:pPr algn="ctr" eaLnBrk="1" hangingPunct="1">
              <a:spcBef>
                <a:spcPct val="0"/>
              </a:spcBef>
              <a:buFontTx/>
              <a:buNone/>
              <a:defRPr/>
            </a:pPr>
            <a:r>
              <a:rPr lang="en-US" altLang="en-US" sz="1100" dirty="0">
                <a:latin typeface="Calibri" panose="020F0502020204030204" pitchFamily="34" charset="0"/>
              </a:rPr>
              <a:t>Service Team</a:t>
            </a:r>
          </a:p>
          <a:p>
            <a:pPr algn="ctr" eaLnBrk="1" hangingPunct="1">
              <a:spcBef>
                <a:spcPct val="0"/>
              </a:spcBef>
              <a:buFontTx/>
              <a:buNone/>
              <a:defRPr/>
            </a:pPr>
            <a:endParaRPr lang="en-US" altLang="en-US" sz="300" dirty="0"/>
          </a:p>
        </p:txBody>
      </p:sp>
      <p:cxnSp>
        <p:nvCxnSpPr>
          <p:cNvPr id="60" name="Straight Connector 59">
            <a:extLst>
              <a:ext uri="{FF2B5EF4-FFF2-40B4-BE49-F238E27FC236}">
                <a16:creationId xmlns:a16="http://schemas.microsoft.com/office/drawing/2014/main" id="{80388EF9-7FBD-794F-95B6-7F9EC80C0C2F}"/>
              </a:ext>
            </a:extLst>
          </p:cNvPr>
          <p:cNvCxnSpPr>
            <a:cxnSpLocks/>
          </p:cNvCxnSpPr>
          <p:nvPr/>
        </p:nvCxnSpPr>
        <p:spPr>
          <a:xfrm>
            <a:off x="3247128" y="4071868"/>
            <a:ext cx="0" cy="287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46DD4310-5993-724F-A13A-755B493F37CC}"/>
              </a:ext>
            </a:extLst>
          </p:cNvPr>
          <p:cNvSpPr>
            <a:spLocks noGrp="1"/>
          </p:cNvSpPr>
          <p:nvPr>
            <p:ph type="title"/>
          </p:nvPr>
        </p:nvSpPr>
        <p:spPr/>
        <p:txBody>
          <a:bodyPr>
            <a:normAutofit/>
          </a:bodyPr>
          <a:lstStyle/>
          <a:p>
            <a:pPr algn="ctr"/>
            <a:r>
              <a:rPr lang="en-US" sz="3600" u="sng" dirty="0"/>
              <a:t>THE CORE</a:t>
            </a:r>
            <a:br>
              <a:rPr lang="en-US" sz="3600" dirty="0"/>
            </a:br>
            <a:r>
              <a:rPr lang="en-US" sz="3600" dirty="0"/>
              <a:t>UNC High-Throughput Sequencing Facility (HTSF)</a:t>
            </a:r>
          </a:p>
        </p:txBody>
      </p:sp>
    </p:spTree>
    <p:extLst>
      <p:ext uri="{BB962C8B-B14F-4D97-AF65-F5344CB8AC3E}">
        <p14:creationId xmlns:p14="http://schemas.microsoft.com/office/powerpoint/2010/main" val="2997502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6B18-5CEE-FD4C-B996-D6CFB92B8DAD}"/>
              </a:ext>
            </a:extLst>
          </p:cNvPr>
          <p:cNvSpPr>
            <a:spLocks noGrp="1"/>
          </p:cNvSpPr>
          <p:nvPr>
            <p:ph type="title"/>
          </p:nvPr>
        </p:nvSpPr>
        <p:spPr>
          <a:xfrm>
            <a:off x="2346325" y="225977"/>
            <a:ext cx="9367520" cy="1036293"/>
          </a:xfrm>
        </p:spPr>
        <p:txBody>
          <a:bodyPr>
            <a:noAutofit/>
          </a:bodyPr>
          <a:lstStyle/>
          <a:p>
            <a:pPr algn="ctr"/>
            <a:r>
              <a:rPr lang="en-US" sz="3600" u="sng" dirty="0"/>
              <a:t>THE CHALLENGES</a:t>
            </a:r>
            <a:br>
              <a:rPr lang="en-US" sz="3600" dirty="0"/>
            </a:br>
            <a:r>
              <a:rPr lang="en-US" sz="3600" dirty="0"/>
              <a:t>“Growing Pains”</a:t>
            </a:r>
          </a:p>
        </p:txBody>
      </p:sp>
      <p:graphicFrame>
        <p:nvGraphicFramePr>
          <p:cNvPr id="4" name="Content Placeholder 3">
            <a:extLst>
              <a:ext uri="{FF2B5EF4-FFF2-40B4-BE49-F238E27FC236}">
                <a16:creationId xmlns:a16="http://schemas.microsoft.com/office/drawing/2014/main" id="{B32224A5-0E84-6445-A07F-08B400A04347}"/>
              </a:ext>
            </a:extLst>
          </p:cNvPr>
          <p:cNvGraphicFramePr>
            <a:graphicFrameLocks noGrp="1"/>
          </p:cNvGraphicFramePr>
          <p:nvPr>
            <p:ph idx="1"/>
            <p:extLst>
              <p:ext uri="{D42A27DB-BD31-4B8C-83A1-F6EECF244321}">
                <p14:modId xmlns:p14="http://schemas.microsoft.com/office/powerpoint/2010/main" val="2028530956"/>
              </p:ext>
            </p:extLst>
          </p:nvPr>
        </p:nvGraphicFramePr>
        <p:xfrm>
          <a:off x="2346325" y="1262270"/>
          <a:ext cx="9367838" cy="4965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0385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FBD1-5BC1-8D45-8876-443B88CAF880}"/>
              </a:ext>
            </a:extLst>
          </p:cNvPr>
          <p:cNvSpPr>
            <a:spLocks noGrp="1"/>
          </p:cNvSpPr>
          <p:nvPr>
            <p:ph type="title"/>
          </p:nvPr>
        </p:nvSpPr>
        <p:spPr/>
        <p:txBody>
          <a:bodyPr/>
          <a:lstStyle/>
          <a:p>
            <a:r>
              <a:rPr lang="en-US" dirty="0"/>
              <a:t>Quality Management in NGS and -Omics</a:t>
            </a:r>
          </a:p>
        </p:txBody>
      </p:sp>
      <p:sp>
        <p:nvSpPr>
          <p:cNvPr id="3" name="Content Placeholder 2">
            <a:extLst>
              <a:ext uri="{FF2B5EF4-FFF2-40B4-BE49-F238E27FC236}">
                <a16:creationId xmlns:a16="http://schemas.microsoft.com/office/drawing/2014/main" id="{8CBEBB99-5307-8446-A928-E03014267D27}"/>
              </a:ext>
            </a:extLst>
          </p:cNvPr>
          <p:cNvSpPr>
            <a:spLocks noGrp="1"/>
          </p:cNvSpPr>
          <p:nvPr>
            <p:ph idx="1"/>
          </p:nvPr>
        </p:nvSpPr>
        <p:spPr/>
        <p:txBody>
          <a:bodyPr>
            <a:normAutofit fontScale="92500" lnSpcReduction="20000"/>
          </a:bodyPr>
          <a:lstStyle/>
          <a:p>
            <a:r>
              <a:rPr lang="en-US" i="1" dirty="0" err="1"/>
              <a:t>Endrullat</a:t>
            </a:r>
            <a:r>
              <a:rPr lang="en-US" i="1" dirty="0"/>
              <a:t> et al. Standardization and quality management in next-generation sequencing.  Appl </a:t>
            </a:r>
            <a:r>
              <a:rPr lang="en-US" i="1" dirty="0" err="1"/>
              <a:t>Transl</a:t>
            </a:r>
            <a:r>
              <a:rPr lang="en-US" i="1" dirty="0"/>
              <a:t> Genomics 2016</a:t>
            </a:r>
          </a:p>
          <a:p>
            <a:pPr lvl="1"/>
            <a:r>
              <a:rPr lang="en-US" dirty="0"/>
              <a:t>Use of NGS standardization from clinical diagnostics (GLP) as a guide for non-clinical sequencing labs</a:t>
            </a:r>
          </a:p>
          <a:p>
            <a:r>
              <a:rPr lang="en-US" i="1" dirty="0"/>
              <a:t>Kauffmann et al. Framework for the quality assurance of ‘omics technologies considering GLP requirements.  </a:t>
            </a:r>
            <a:r>
              <a:rPr lang="en-US" i="1" dirty="0" err="1"/>
              <a:t>Regul</a:t>
            </a:r>
            <a:r>
              <a:rPr lang="en-US" i="1" dirty="0"/>
              <a:t> </a:t>
            </a:r>
            <a:r>
              <a:rPr lang="en-US" i="1" dirty="0" err="1"/>
              <a:t>Toxicol</a:t>
            </a:r>
            <a:r>
              <a:rPr lang="en-US" i="1" dirty="0"/>
              <a:t> </a:t>
            </a:r>
            <a:r>
              <a:rPr lang="en-US" i="1" dirty="0" err="1"/>
              <a:t>Pharmacol</a:t>
            </a:r>
            <a:r>
              <a:rPr lang="en-US" i="1" dirty="0"/>
              <a:t> 2017</a:t>
            </a:r>
          </a:p>
          <a:p>
            <a:pPr lvl="1"/>
            <a:r>
              <a:rPr lang="en-US" dirty="0"/>
              <a:t>Use of GLP principles to ensure quality control, reproducibility and traceability</a:t>
            </a:r>
          </a:p>
          <a:p>
            <a:r>
              <a:rPr lang="en-US" i="1" dirty="0" err="1"/>
              <a:t>Lanati</a:t>
            </a:r>
            <a:r>
              <a:rPr lang="en-US" i="1" dirty="0"/>
              <a:t> et al. Management at the service of research: </a:t>
            </a:r>
            <a:r>
              <a:rPr lang="en-US" i="1" dirty="0" err="1"/>
              <a:t>ReOmicS</a:t>
            </a:r>
            <a:r>
              <a:rPr lang="en-US" i="1" dirty="0"/>
              <a:t>, a quality management system for omics sciences. Palgrave Comm 2019</a:t>
            </a:r>
          </a:p>
          <a:p>
            <a:pPr lvl="1"/>
            <a:r>
              <a:rPr lang="en-US" dirty="0"/>
              <a:t>Use of </a:t>
            </a:r>
            <a:r>
              <a:rPr lang="en-US" dirty="0" err="1"/>
              <a:t>ReOmicS</a:t>
            </a:r>
            <a:r>
              <a:rPr lang="en-US" dirty="0"/>
              <a:t> system to incorporate GLP-like QMS in NGS research environment</a:t>
            </a:r>
          </a:p>
          <a:p>
            <a:pPr lvl="1"/>
            <a:endParaRPr lang="en-US" dirty="0"/>
          </a:p>
        </p:txBody>
      </p:sp>
    </p:spTree>
    <p:extLst>
      <p:ext uri="{BB962C8B-B14F-4D97-AF65-F5344CB8AC3E}">
        <p14:creationId xmlns:p14="http://schemas.microsoft.com/office/powerpoint/2010/main" val="1860409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CF5A-440C-434A-8C52-DE8811847053}"/>
              </a:ext>
            </a:extLst>
          </p:cNvPr>
          <p:cNvSpPr>
            <a:spLocks noGrp="1"/>
          </p:cNvSpPr>
          <p:nvPr>
            <p:ph type="title"/>
          </p:nvPr>
        </p:nvSpPr>
        <p:spPr/>
        <p:txBody>
          <a:bodyPr>
            <a:normAutofit/>
          </a:bodyPr>
          <a:lstStyle/>
          <a:p>
            <a:pPr algn="ctr"/>
            <a:r>
              <a:rPr lang="en-US" sz="3600" u="sng" dirty="0"/>
              <a:t>QMS</a:t>
            </a:r>
            <a:br>
              <a:rPr lang="en-US" sz="3600" dirty="0"/>
            </a:br>
            <a:r>
              <a:rPr lang="en-US" sz="3600" dirty="0"/>
              <a:t>Why?  What?  How?</a:t>
            </a:r>
          </a:p>
        </p:txBody>
      </p:sp>
      <p:sp>
        <p:nvSpPr>
          <p:cNvPr id="3" name="Content Placeholder 2">
            <a:extLst>
              <a:ext uri="{FF2B5EF4-FFF2-40B4-BE49-F238E27FC236}">
                <a16:creationId xmlns:a16="http://schemas.microsoft.com/office/drawing/2014/main" id="{25E5FF64-5C42-3947-BC01-F066385DDBDD}"/>
              </a:ext>
            </a:extLst>
          </p:cNvPr>
          <p:cNvSpPr>
            <a:spLocks noGrp="1"/>
          </p:cNvSpPr>
          <p:nvPr>
            <p:ph idx="1"/>
          </p:nvPr>
        </p:nvSpPr>
        <p:spPr/>
        <p:txBody>
          <a:bodyPr>
            <a:normAutofit/>
          </a:bodyPr>
          <a:lstStyle/>
          <a:p>
            <a:r>
              <a:rPr lang="en-US" sz="2400" i="1" dirty="0"/>
              <a:t>Why QMS?  </a:t>
            </a:r>
          </a:p>
          <a:p>
            <a:pPr lvl="1"/>
            <a:r>
              <a:rPr lang="en-US" sz="2000" dirty="0"/>
              <a:t>Most cores use best practices and provide services supporting rigorous and reproducible research but are not required to implement a formal QMS</a:t>
            </a:r>
          </a:p>
          <a:p>
            <a:pPr lvl="1"/>
            <a:r>
              <a:rPr lang="en-US" sz="2000" dirty="0"/>
              <a:t>QMS can be a competitive differentiator (GLP-like system that is auditable)</a:t>
            </a:r>
          </a:p>
          <a:p>
            <a:r>
              <a:rPr lang="en-US" sz="2400" i="1" dirty="0"/>
              <a:t>What is QMS?</a:t>
            </a:r>
          </a:p>
          <a:p>
            <a:pPr lvl="1"/>
            <a:r>
              <a:rPr lang="en-US" sz="2000" dirty="0"/>
              <a:t>Formalized system that documents processes, procedures and responsibilities that guide an organization’s activities to meet customer and regulatory requirements</a:t>
            </a:r>
          </a:p>
          <a:p>
            <a:pPr lvl="1"/>
            <a:r>
              <a:rPr lang="en-US" sz="2000" dirty="0"/>
              <a:t>Based on Code of Federal Regulations (CFR) Title 21 (Food and Drugs); guided by Intl. Org. for Standardization (ISO) 9001</a:t>
            </a:r>
          </a:p>
          <a:p>
            <a:r>
              <a:rPr lang="en-US" sz="2400" i="1" dirty="0"/>
              <a:t>How is a QMS implemented?</a:t>
            </a:r>
          </a:p>
          <a:p>
            <a:pPr lvl="1"/>
            <a:r>
              <a:rPr lang="en-US" sz="2000" dirty="0"/>
              <a:t>Six Sigma or Lean Management tools (or others) can be used to guide process improvement and control (including process mapping, training, root cause analysis, visual control boards, metrics tracking, voice of the customer meetings)</a:t>
            </a:r>
          </a:p>
        </p:txBody>
      </p:sp>
    </p:spTree>
    <p:extLst>
      <p:ext uri="{BB962C8B-B14F-4D97-AF65-F5344CB8AC3E}">
        <p14:creationId xmlns:p14="http://schemas.microsoft.com/office/powerpoint/2010/main" val="21779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0C4377E-D096-7C43-A7C9-503C514393E5}"/>
              </a:ext>
            </a:extLst>
          </p:cNvPr>
          <p:cNvSpPr/>
          <p:nvPr/>
        </p:nvSpPr>
        <p:spPr>
          <a:xfrm>
            <a:off x="3425463" y="2248365"/>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DEFINE</a:t>
            </a:r>
          </a:p>
        </p:txBody>
      </p:sp>
      <p:sp>
        <p:nvSpPr>
          <p:cNvPr id="7" name="Rounded Rectangle 6">
            <a:extLst>
              <a:ext uri="{FF2B5EF4-FFF2-40B4-BE49-F238E27FC236}">
                <a16:creationId xmlns:a16="http://schemas.microsoft.com/office/drawing/2014/main" id="{F4BF2FF2-5B10-BD46-8E9A-43C810369678}"/>
              </a:ext>
            </a:extLst>
          </p:cNvPr>
          <p:cNvSpPr/>
          <p:nvPr/>
        </p:nvSpPr>
        <p:spPr>
          <a:xfrm>
            <a:off x="3425463" y="3129371"/>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MEASURE</a:t>
            </a:r>
          </a:p>
        </p:txBody>
      </p:sp>
      <p:sp>
        <p:nvSpPr>
          <p:cNvPr id="8" name="Rounded Rectangle 7">
            <a:extLst>
              <a:ext uri="{FF2B5EF4-FFF2-40B4-BE49-F238E27FC236}">
                <a16:creationId xmlns:a16="http://schemas.microsoft.com/office/drawing/2014/main" id="{D9B41949-C1B7-D049-BE5D-9E954F9C0972}"/>
              </a:ext>
            </a:extLst>
          </p:cNvPr>
          <p:cNvSpPr/>
          <p:nvPr/>
        </p:nvSpPr>
        <p:spPr>
          <a:xfrm>
            <a:off x="3425463" y="4012094"/>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ANALYZE</a:t>
            </a:r>
          </a:p>
        </p:txBody>
      </p:sp>
      <p:sp>
        <p:nvSpPr>
          <p:cNvPr id="9" name="Rounded Rectangle 8">
            <a:extLst>
              <a:ext uri="{FF2B5EF4-FFF2-40B4-BE49-F238E27FC236}">
                <a16:creationId xmlns:a16="http://schemas.microsoft.com/office/drawing/2014/main" id="{7BF7C685-9768-A04D-96A2-D5B53E674901}"/>
              </a:ext>
            </a:extLst>
          </p:cNvPr>
          <p:cNvSpPr/>
          <p:nvPr/>
        </p:nvSpPr>
        <p:spPr>
          <a:xfrm>
            <a:off x="3425463" y="4893960"/>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IMPROVE</a:t>
            </a:r>
          </a:p>
        </p:txBody>
      </p:sp>
      <p:sp>
        <p:nvSpPr>
          <p:cNvPr id="10" name="Rounded Rectangle 9">
            <a:extLst>
              <a:ext uri="{FF2B5EF4-FFF2-40B4-BE49-F238E27FC236}">
                <a16:creationId xmlns:a16="http://schemas.microsoft.com/office/drawing/2014/main" id="{64357DBE-7B8A-024C-9544-72B09B06E34E}"/>
              </a:ext>
            </a:extLst>
          </p:cNvPr>
          <p:cNvSpPr/>
          <p:nvPr/>
        </p:nvSpPr>
        <p:spPr>
          <a:xfrm>
            <a:off x="3425463" y="5775826"/>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CONTROL</a:t>
            </a:r>
          </a:p>
        </p:txBody>
      </p:sp>
      <p:sp>
        <p:nvSpPr>
          <p:cNvPr id="11" name="TextBox 10">
            <a:extLst>
              <a:ext uri="{FF2B5EF4-FFF2-40B4-BE49-F238E27FC236}">
                <a16:creationId xmlns:a16="http://schemas.microsoft.com/office/drawing/2014/main" id="{393F30FF-F7FB-574D-BDB6-DB5BB9E22014}"/>
              </a:ext>
            </a:extLst>
          </p:cNvPr>
          <p:cNvSpPr txBox="1"/>
          <p:nvPr/>
        </p:nvSpPr>
        <p:spPr>
          <a:xfrm>
            <a:off x="3024771" y="1394754"/>
            <a:ext cx="2280863" cy="646331"/>
          </a:xfrm>
          <a:prstGeom prst="rect">
            <a:avLst/>
          </a:prstGeom>
          <a:noFill/>
        </p:spPr>
        <p:txBody>
          <a:bodyPr wrap="square" rtlCol="0">
            <a:spAutoFit/>
          </a:bodyPr>
          <a:lstStyle/>
          <a:p>
            <a:pPr algn="ctr"/>
            <a:r>
              <a:rPr lang="en-US" b="1" dirty="0"/>
              <a:t>Standard Six Sigma Framework</a:t>
            </a:r>
          </a:p>
        </p:txBody>
      </p:sp>
      <p:sp>
        <p:nvSpPr>
          <p:cNvPr id="12" name="Rounded Rectangle 11">
            <a:extLst>
              <a:ext uri="{FF2B5EF4-FFF2-40B4-BE49-F238E27FC236}">
                <a16:creationId xmlns:a16="http://schemas.microsoft.com/office/drawing/2014/main" id="{8C552BFD-7472-7749-AA4C-091FF0AB4108}"/>
              </a:ext>
            </a:extLst>
          </p:cNvPr>
          <p:cNvSpPr/>
          <p:nvPr/>
        </p:nvSpPr>
        <p:spPr>
          <a:xfrm>
            <a:off x="5987148" y="2252958"/>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DISCOVERY</a:t>
            </a:r>
          </a:p>
        </p:txBody>
      </p:sp>
      <p:sp>
        <p:nvSpPr>
          <p:cNvPr id="13" name="Rounded Rectangle 12">
            <a:extLst>
              <a:ext uri="{FF2B5EF4-FFF2-40B4-BE49-F238E27FC236}">
                <a16:creationId xmlns:a16="http://schemas.microsoft.com/office/drawing/2014/main" id="{87819773-16FE-2E40-8D52-41453BE8E1BA}"/>
              </a:ext>
            </a:extLst>
          </p:cNvPr>
          <p:cNvSpPr/>
          <p:nvPr/>
        </p:nvSpPr>
        <p:spPr>
          <a:xfrm>
            <a:off x="5987147" y="3047607"/>
            <a:ext cx="1489753" cy="492300"/>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PROCESS MAPPING</a:t>
            </a:r>
          </a:p>
        </p:txBody>
      </p:sp>
      <p:sp>
        <p:nvSpPr>
          <p:cNvPr id="14" name="Rounded Rectangle 13">
            <a:extLst>
              <a:ext uri="{FF2B5EF4-FFF2-40B4-BE49-F238E27FC236}">
                <a16:creationId xmlns:a16="http://schemas.microsoft.com/office/drawing/2014/main" id="{A3644A3F-9D46-D943-A09E-049097EE91EB}"/>
              </a:ext>
            </a:extLst>
          </p:cNvPr>
          <p:cNvSpPr/>
          <p:nvPr/>
        </p:nvSpPr>
        <p:spPr>
          <a:xfrm>
            <a:off x="5987147" y="4270691"/>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TRAINING</a:t>
            </a:r>
          </a:p>
        </p:txBody>
      </p:sp>
      <p:sp>
        <p:nvSpPr>
          <p:cNvPr id="15" name="Rounded Rectangle 14">
            <a:extLst>
              <a:ext uri="{FF2B5EF4-FFF2-40B4-BE49-F238E27FC236}">
                <a16:creationId xmlns:a16="http://schemas.microsoft.com/office/drawing/2014/main" id="{B4843CBE-E5F5-A74E-B264-870BE3BAAB79}"/>
              </a:ext>
            </a:extLst>
          </p:cNvPr>
          <p:cNvSpPr/>
          <p:nvPr/>
        </p:nvSpPr>
        <p:spPr>
          <a:xfrm>
            <a:off x="5987147" y="4629431"/>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SOPs / QMS</a:t>
            </a:r>
          </a:p>
        </p:txBody>
      </p:sp>
      <p:sp>
        <p:nvSpPr>
          <p:cNvPr id="16" name="Rounded Rectangle 15">
            <a:extLst>
              <a:ext uri="{FF2B5EF4-FFF2-40B4-BE49-F238E27FC236}">
                <a16:creationId xmlns:a16="http://schemas.microsoft.com/office/drawing/2014/main" id="{40B8123B-D871-A64D-80C4-7A7C8EF6B53B}"/>
              </a:ext>
            </a:extLst>
          </p:cNvPr>
          <p:cNvSpPr/>
          <p:nvPr/>
        </p:nvSpPr>
        <p:spPr>
          <a:xfrm>
            <a:off x="5987147" y="5228867"/>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VOC / RCA</a:t>
            </a:r>
          </a:p>
        </p:txBody>
      </p:sp>
      <p:sp>
        <p:nvSpPr>
          <p:cNvPr id="17" name="TextBox 16">
            <a:extLst>
              <a:ext uri="{FF2B5EF4-FFF2-40B4-BE49-F238E27FC236}">
                <a16:creationId xmlns:a16="http://schemas.microsoft.com/office/drawing/2014/main" id="{5A46D144-669F-0B4B-83E1-2A322CD152B7}"/>
              </a:ext>
            </a:extLst>
          </p:cNvPr>
          <p:cNvSpPr txBox="1"/>
          <p:nvPr/>
        </p:nvSpPr>
        <p:spPr>
          <a:xfrm>
            <a:off x="5591598" y="1394754"/>
            <a:ext cx="2280863" cy="646331"/>
          </a:xfrm>
          <a:prstGeom prst="rect">
            <a:avLst/>
          </a:prstGeom>
          <a:noFill/>
        </p:spPr>
        <p:txBody>
          <a:bodyPr wrap="square" rtlCol="0">
            <a:spAutoFit/>
          </a:bodyPr>
          <a:lstStyle/>
          <a:p>
            <a:pPr algn="ctr"/>
            <a:r>
              <a:rPr lang="en-US" b="1" dirty="0"/>
              <a:t>Adapted Framework for HTSF</a:t>
            </a:r>
          </a:p>
        </p:txBody>
      </p:sp>
      <p:sp>
        <p:nvSpPr>
          <p:cNvPr id="18" name="Rounded Rectangle 17">
            <a:extLst>
              <a:ext uri="{FF2B5EF4-FFF2-40B4-BE49-F238E27FC236}">
                <a16:creationId xmlns:a16="http://schemas.microsoft.com/office/drawing/2014/main" id="{954605B9-42A3-4744-B52A-F5B3C84FF1D1}"/>
              </a:ext>
            </a:extLst>
          </p:cNvPr>
          <p:cNvSpPr/>
          <p:nvPr/>
        </p:nvSpPr>
        <p:spPr>
          <a:xfrm>
            <a:off x="8548830" y="2246491"/>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INTERVIEWS</a:t>
            </a:r>
          </a:p>
        </p:txBody>
      </p:sp>
      <p:sp>
        <p:nvSpPr>
          <p:cNvPr id="19" name="Rounded Rectangle 18">
            <a:extLst>
              <a:ext uri="{FF2B5EF4-FFF2-40B4-BE49-F238E27FC236}">
                <a16:creationId xmlns:a16="http://schemas.microsoft.com/office/drawing/2014/main" id="{658BF743-D971-BB4E-A00E-613BC6853AE4}"/>
              </a:ext>
            </a:extLst>
          </p:cNvPr>
          <p:cNvSpPr/>
          <p:nvPr/>
        </p:nvSpPr>
        <p:spPr>
          <a:xfrm>
            <a:off x="8309113" y="2921503"/>
            <a:ext cx="2030857" cy="744508"/>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TEAM BUILDING</a:t>
            </a:r>
          </a:p>
          <a:p>
            <a:pPr algn="ctr"/>
            <a:r>
              <a:rPr lang="en-US" sz="1600" dirty="0">
                <a:ln w="0"/>
                <a:solidFill>
                  <a:schemeClr val="tx1"/>
                </a:solidFill>
                <a:effectLst>
                  <a:outerShdw blurRad="38100" dist="19050" dir="2700000" algn="tl" rotWithShape="0">
                    <a:schemeClr val="dk1">
                      <a:alpha val="40000"/>
                    </a:schemeClr>
                  </a:outerShdw>
                </a:effectLst>
              </a:rPr>
              <a:t>FUNCTIONAL TALKS</a:t>
            </a:r>
          </a:p>
          <a:p>
            <a:pPr algn="ctr"/>
            <a:r>
              <a:rPr lang="en-US" sz="1600" dirty="0">
                <a:ln w="0"/>
                <a:solidFill>
                  <a:schemeClr val="tx1"/>
                </a:solidFill>
                <a:effectLst>
                  <a:outerShdw blurRad="38100" dist="19050" dir="2700000" algn="tl" rotWithShape="0">
                    <a:schemeClr val="dk1">
                      <a:alpha val="40000"/>
                    </a:schemeClr>
                  </a:outerShdw>
                </a:effectLst>
              </a:rPr>
              <a:t>SIPOC</a:t>
            </a:r>
          </a:p>
        </p:txBody>
      </p:sp>
      <p:sp>
        <p:nvSpPr>
          <p:cNvPr id="20" name="Rounded Rectangle 19">
            <a:extLst>
              <a:ext uri="{FF2B5EF4-FFF2-40B4-BE49-F238E27FC236}">
                <a16:creationId xmlns:a16="http://schemas.microsoft.com/office/drawing/2014/main" id="{E83E7421-25EE-8842-B25F-74F1FAD7B44E}"/>
              </a:ext>
            </a:extLst>
          </p:cNvPr>
          <p:cNvSpPr/>
          <p:nvPr/>
        </p:nvSpPr>
        <p:spPr>
          <a:xfrm>
            <a:off x="8309114" y="3926796"/>
            <a:ext cx="2030856" cy="499368"/>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FORMAL TRAINING FOR GROUP AND 1:1</a:t>
            </a:r>
          </a:p>
        </p:txBody>
      </p:sp>
      <p:sp>
        <p:nvSpPr>
          <p:cNvPr id="21" name="Rounded Rectangle 20">
            <a:extLst>
              <a:ext uri="{FF2B5EF4-FFF2-40B4-BE49-F238E27FC236}">
                <a16:creationId xmlns:a16="http://schemas.microsoft.com/office/drawing/2014/main" id="{AF815D20-5680-884F-905F-62A784C1094A}"/>
              </a:ext>
            </a:extLst>
          </p:cNvPr>
          <p:cNvSpPr/>
          <p:nvPr/>
        </p:nvSpPr>
        <p:spPr>
          <a:xfrm>
            <a:off x="8309113" y="4529230"/>
            <a:ext cx="2030857" cy="976636"/>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ln w="0"/>
                <a:solidFill>
                  <a:schemeClr val="tx1"/>
                </a:solidFill>
                <a:effectLst>
                  <a:outerShdw blurRad="38100" dist="19050" dir="2700000" algn="tl" rotWithShape="0">
                    <a:schemeClr val="dk1">
                      <a:alpha val="40000"/>
                    </a:schemeClr>
                  </a:outerShdw>
                </a:effectLst>
              </a:rPr>
              <a:t>SOP PREPARATION</a:t>
            </a:r>
          </a:p>
          <a:p>
            <a:pPr algn="ctr"/>
            <a:r>
              <a:rPr lang="en-US" sz="1600" dirty="0">
                <a:ln w="0"/>
                <a:solidFill>
                  <a:schemeClr val="tx1"/>
                </a:solidFill>
                <a:effectLst>
                  <a:outerShdw blurRad="38100" dist="19050" dir="2700000" algn="tl" rotWithShape="0">
                    <a:schemeClr val="dk1">
                      <a:alpha val="40000"/>
                    </a:schemeClr>
                  </a:outerShdw>
                </a:effectLst>
              </a:rPr>
              <a:t>SOP TRAINING</a:t>
            </a:r>
          </a:p>
          <a:p>
            <a:pPr algn="ctr"/>
            <a:r>
              <a:rPr lang="en-US" sz="1600" dirty="0">
                <a:ln w="0"/>
                <a:solidFill>
                  <a:schemeClr val="tx1"/>
                </a:solidFill>
                <a:effectLst>
                  <a:outerShdw blurRad="38100" dist="19050" dir="2700000" algn="tl" rotWithShape="0">
                    <a:schemeClr val="dk1">
                      <a:alpha val="40000"/>
                    </a:schemeClr>
                  </a:outerShdw>
                </a:effectLst>
              </a:rPr>
              <a:t>AUDIT TRAINING</a:t>
            </a:r>
          </a:p>
          <a:p>
            <a:pPr algn="ctr"/>
            <a:r>
              <a:rPr lang="en-US" sz="1600" dirty="0">
                <a:ln w="0"/>
                <a:solidFill>
                  <a:schemeClr val="tx1"/>
                </a:solidFill>
                <a:effectLst>
                  <a:outerShdw blurRad="38100" dist="19050" dir="2700000" algn="tl" rotWithShape="0">
                    <a:schemeClr val="dk1">
                      <a:alpha val="40000"/>
                    </a:schemeClr>
                  </a:outerShdw>
                </a:effectLst>
              </a:rPr>
              <a:t>MOCK AUDITS</a:t>
            </a:r>
          </a:p>
        </p:txBody>
      </p:sp>
      <p:sp>
        <p:nvSpPr>
          <p:cNvPr id="22" name="Rounded Rectangle 21">
            <a:extLst>
              <a:ext uri="{FF2B5EF4-FFF2-40B4-BE49-F238E27FC236}">
                <a16:creationId xmlns:a16="http://schemas.microsoft.com/office/drawing/2014/main" id="{DD8EC548-E8AE-254F-BC3F-9BD42625E278}"/>
              </a:ext>
            </a:extLst>
          </p:cNvPr>
          <p:cNvSpPr/>
          <p:nvPr/>
        </p:nvSpPr>
        <p:spPr>
          <a:xfrm>
            <a:off x="8309114" y="5608932"/>
            <a:ext cx="2030856" cy="692487"/>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n w="0"/>
                <a:solidFill>
                  <a:schemeClr val="tx1"/>
                </a:solidFill>
                <a:effectLst>
                  <a:outerShdw blurRad="38100" dist="19050" dir="2700000" algn="tl" rotWithShape="0">
                    <a:schemeClr val="dk1">
                      <a:alpha val="40000"/>
                    </a:schemeClr>
                  </a:outerShdw>
                </a:effectLst>
              </a:rPr>
              <a:t>VOC / RCA MEETINGS</a:t>
            </a:r>
          </a:p>
          <a:p>
            <a:pPr algn="ctr"/>
            <a:r>
              <a:rPr lang="en-US" sz="1600" dirty="0">
                <a:ln w="0"/>
                <a:solidFill>
                  <a:schemeClr val="tx1"/>
                </a:solidFill>
                <a:effectLst>
                  <a:outerShdw blurRad="38100" dist="19050" dir="2700000" algn="tl" rotWithShape="0">
                    <a:schemeClr val="dk1">
                      <a:alpha val="40000"/>
                    </a:schemeClr>
                  </a:outerShdw>
                </a:effectLst>
              </a:rPr>
              <a:t>METRIC TRACKING</a:t>
            </a:r>
          </a:p>
        </p:txBody>
      </p:sp>
      <p:sp>
        <p:nvSpPr>
          <p:cNvPr id="23" name="TextBox 22">
            <a:extLst>
              <a:ext uri="{FF2B5EF4-FFF2-40B4-BE49-F238E27FC236}">
                <a16:creationId xmlns:a16="http://schemas.microsoft.com/office/drawing/2014/main" id="{A9406CFE-FF00-7A44-9785-7E5EDDE6A905}"/>
              </a:ext>
            </a:extLst>
          </p:cNvPr>
          <p:cNvSpPr txBox="1"/>
          <p:nvPr/>
        </p:nvSpPr>
        <p:spPr>
          <a:xfrm>
            <a:off x="8158425" y="1394754"/>
            <a:ext cx="2280863" cy="646331"/>
          </a:xfrm>
          <a:prstGeom prst="rect">
            <a:avLst/>
          </a:prstGeom>
          <a:noFill/>
        </p:spPr>
        <p:txBody>
          <a:bodyPr wrap="square" rtlCol="0">
            <a:spAutoFit/>
          </a:bodyPr>
          <a:lstStyle/>
          <a:p>
            <a:pPr algn="ctr"/>
            <a:r>
              <a:rPr lang="en-US" b="1" dirty="0"/>
              <a:t>Specific Tools Employed</a:t>
            </a:r>
          </a:p>
        </p:txBody>
      </p:sp>
      <p:sp>
        <p:nvSpPr>
          <p:cNvPr id="24" name="Rounded Rectangle 23">
            <a:extLst>
              <a:ext uri="{FF2B5EF4-FFF2-40B4-BE49-F238E27FC236}">
                <a16:creationId xmlns:a16="http://schemas.microsoft.com/office/drawing/2014/main" id="{AE696C03-05E9-6D45-B763-F38DEA7A247A}"/>
              </a:ext>
            </a:extLst>
          </p:cNvPr>
          <p:cNvSpPr/>
          <p:nvPr/>
        </p:nvSpPr>
        <p:spPr>
          <a:xfrm>
            <a:off x="5987147" y="5771234"/>
            <a:ext cx="1489753" cy="328773"/>
          </a:xfrm>
          <a:prstGeom prst="roundRect">
            <a:avLst/>
          </a:prstGeom>
          <a:solidFill>
            <a:srgbClr val="88B9E7"/>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METRICS</a:t>
            </a:r>
          </a:p>
        </p:txBody>
      </p:sp>
      <p:sp>
        <p:nvSpPr>
          <p:cNvPr id="26" name="Right Arrow 25">
            <a:extLst>
              <a:ext uri="{FF2B5EF4-FFF2-40B4-BE49-F238E27FC236}">
                <a16:creationId xmlns:a16="http://schemas.microsoft.com/office/drawing/2014/main" id="{90C18851-1706-B042-9BAD-85CDF978D9F5}"/>
              </a:ext>
            </a:extLst>
          </p:cNvPr>
          <p:cNvSpPr/>
          <p:nvPr/>
        </p:nvSpPr>
        <p:spPr>
          <a:xfrm>
            <a:off x="4997410" y="2329703"/>
            <a:ext cx="914400" cy="164386"/>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ight Arrow 26">
            <a:extLst>
              <a:ext uri="{FF2B5EF4-FFF2-40B4-BE49-F238E27FC236}">
                <a16:creationId xmlns:a16="http://schemas.microsoft.com/office/drawing/2014/main" id="{A0814597-7730-A842-AC35-52FFC31DDB52}"/>
              </a:ext>
            </a:extLst>
          </p:cNvPr>
          <p:cNvSpPr/>
          <p:nvPr/>
        </p:nvSpPr>
        <p:spPr>
          <a:xfrm>
            <a:off x="4983040" y="3253022"/>
            <a:ext cx="914400" cy="164386"/>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ight Arrow 27">
            <a:extLst>
              <a:ext uri="{FF2B5EF4-FFF2-40B4-BE49-F238E27FC236}">
                <a16:creationId xmlns:a16="http://schemas.microsoft.com/office/drawing/2014/main" id="{BA03643B-D4CC-7A48-AF7F-5B33E3532D45}"/>
              </a:ext>
            </a:extLst>
          </p:cNvPr>
          <p:cNvSpPr/>
          <p:nvPr/>
        </p:nvSpPr>
        <p:spPr>
          <a:xfrm rot="19493544">
            <a:off x="4882943" y="2822002"/>
            <a:ext cx="1149458" cy="168181"/>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ight Arrow 28">
            <a:extLst>
              <a:ext uri="{FF2B5EF4-FFF2-40B4-BE49-F238E27FC236}">
                <a16:creationId xmlns:a16="http://schemas.microsoft.com/office/drawing/2014/main" id="{C20C80CE-A3F5-234F-B825-A841546AD927}"/>
              </a:ext>
            </a:extLst>
          </p:cNvPr>
          <p:cNvSpPr/>
          <p:nvPr/>
        </p:nvSpPr>
        <p:spPr>
          <a:xfrm rot="19493544">
            <a:off x="4895546" y="3756057"/>
            <a:ext cx="1076986" cy="153338"/>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ight Arrow 29">
            <a:extLst>
              <a:ext uri="{FF2B5EF4-FFF2-40B4-BE49-F238E27FC236}">
                <a16:creationId xmlns:a16="http://schemas.microsoft.com/office/drawing/2014/main" id="{2E9D6A66-E3BB-344B-97AA-0375A3D546C6}"/>
              </a:ext>
            </a:extLst>
          </p:cNvPr>
          <p:cNvSpPr/>
          <p:nvPr/>
        </p:nvSpPr>
        <p:spPr>
          <a:xfrm rot="20080048">
            <a:off x="4933460" y="4767578"/>
            <a:ext cx="1070312" cy="162834"/>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ight Arrow 30">
            <a:extLst>
              <a:ext uri="{FF2B5EF4-FFF2-40B4-BE49-F238E27FC236}">
                <a16:creationId xmlns:a16="http://schemas.microsoft.com/office/drawing/2014/main" id="{BB147DBE-FC97-1E49-B85B-7821097D46B4}"/>
              </a:ext>
            </a:extLst>
          </p:cNvPr>
          <p:cNvSpPr/>
          <p:nvPr/>
        </p:nvSpPr>
        <p:spPr>
          <a:xfrm rot="1250600">
            <a:off x="4966931" y="5174516"/>
            <a:ext cx="1019427" cy="191929"/>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ight Arrow 31">
            <a:extLst>
              <a:ext uri="{FF2B5EF4-FFF2-40B4-BE49-F238E27FC236}">
                <a16:creationId xmlns:a16="http://schemas.microsoft.com/office/drawing/2014/main" id="{B3B7E4FB-1243-CE45-B1F1-3DB9442BEC15}"/>
              </a:ext>
            </a:extLst>
          </p:cNvPr>
          <p:cNvSpPr/>
          <p:nvPr/>
        </p:nvSpPr>
        <p:spPr>
          <a:xfrm>
            <a:off x="5004260" y="5853426"/>
            <a:ext cx="914400" cy="164386"/>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ight Arrow 32">
            <a:extLst>
              <a:ext uri="{FF2B5EF4-FFF2-40B4-BE49-F238E27FC236}">
                <a16:creationId xmlns:a16="http://schemas.microsoft.com/office/drawing/2014/main" id="{C10DA463-7477-CA42-8B85-1626CCAB1F44}"/>
              </a:ext>
            </a:extLst>
          </p:cNvPr>
          <p:cNvSpPr/>
          <p:nvPr/>
        </p:nvSpPr>
        <p:spPr>
          <a:xfrm>
            <a:off x="7552239" y="2335151"/>
            <a:ext cx="914400" cy="164386"/>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ight Arrow 33">
            <a:extLst>
              <a:ext uri="{FF2B5EF4-FFF2-40B4-BE49-F238E27FC236}">
                <a16:creationId xmlns:a16="http://schemas.microsoft.com/office/drawing/2014/main" id="{50B14CFD-4375-BA46-9F41-4F2A0FD5025A}"/>
              </a:ext>
            </a:extLst>
          </p:cNvPr>
          <p:cNvSpPr/>
          <p:nvPr/>
        </p:nvSpPr>
        <p:spPr>
          <a:xfrm>
            <a:off x="7552239" y="3202964"/>
            <a:ext cx="689050" cy="164386"/>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ight Arrow 34">
            <a:extLst>
              <a:ext uri="{FF2B5EF4-FFF2-40B4-BE49-F238E27FC236}">
                <a16:creationId xmlns:a16="http://schemas.microsoft.com/office/drawing/2014/main" id="{AC5C5005-79D1-EF48-9BA9-5662D24FD1BB}"/>
              </a:ext>
            </a:extLst>
          </p:cNvPr>
          <p:cNvSpPr/>
          <p:nvPr/>
        </p:nvSpPr>
        <p:spPr>
          <a:xfrm rot="20650756">
            <a:off x="7542588" y="4258674"/>
            <a:ext cx="689050" cy="164386"/>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ight Arrow 35">
            <a:extLst>
              <a:ext uri="{FF2B5EF4-FFF2-40B4-BE49-F238E27FC236}">
                <a16:creationId xmlns:a16="http://schemas.microsoft.com/office/drawing/2014/main" id="{64C4D8C2-20DD-0C4D-BF97-E07AD198E0DC}"/>
              </a:ext>
            </a:extLst>
          </p:cNvPr>
          <p:cNvSpPr/>
          <p:nvPr/>
        </p:nvSpPr>
        <p:spPr>
          <a:xfrm rot="945021">
            <a:off x="7552239" y="4811767"/>
            <a:ext cx="689050" cy="164386"/>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Right Arrow 36">
            <a:extLst>
              <a:ext uri="{FF2B5EF4-FFF2-40B4-BE49-F238E27FC236}">
                <a16:creationId xmlns:a16="http://schemas.microsoft.com/office/drawing/2014/main" id="{51EEA586-5B24-4B48-8771-695CF54C0153}"/>
              </a:ext>
            </a:extLst>
          </p:cNvPr>
          <p:cNvSpPr/>
          <p:nvPr/>
        </p:nvSpPr>
        <p:spPr>
          <a:xfrm rot="1549172" flipV="1">
            <a:off x="7533066" y="5450465"/>
            <a:ext cx="689050" cy="179684"/>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Right Arrow 37">
            <a:extLst>
              <a:ext uri="{FF2B5EF4-FFF2-40B4-BE49-F238E27FC236}">
                <a16:creationId xmlns:a16="http://schemas.microsoft.com/office/drawing/2014/main" id="{CCDF7F4F-9DDF-5C43-B219-B2D37F1CC3E4}"/>
              </a:ext>
            </a:extLst>
          </p:cNvPr>
          <p:cNvSpPr/>
          <p:nvPr/>
        </p:nvSpPr>
        <p:spPr>
          <a:xfrm>
            <a:off x="7561615" y="5853426"/>
            <a:ext cx="689050" cy="164386"/>
          </a:xfrm>
          <a:prstGeom prst="rightArrow">
            <a:avLst/>
          </a:prstGeom>
          <a:solidFill>
            <a:schemeClr val="bg2">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A72A53C-3EB0-3040-9815-1472C8E17D17}"/>
              </a:ext>
            </a:extLst>
          </p:cNvPr>
          <p:cNvSpPr>
            <a:spLocks noGrp="1"/>
          </p:cNvSpPr>
          <p:nvPr>
            <p:ph type="title"/>
          </p:nvPr>
        </p:nvSpPr>
        <p:spPr>
          <a:xfrm>
            <a:off x="2346960" y="60036"/>
            <a:ext cx="9367520" cy="1325563"/>
          </a:xfrm>
        </p:spPr>
        <p:txBody>
          <a:bodyPr>
            <a:normAutofit/>
          </a:bodyPr>
          <a:lstStyle/>
          <a:p>
            <a:pPr algn="ctr"/>
            <a:r>
              <a:rPr lang="en-US" sz="3600" u="sng" dirty="0"/>
              <a:t>THE IMPROVEMENT PROCESS</a:t>
            </a:r>
            <a:br>
              <a:rPr lang="en-US" sz="3600" dirty="0"/>
            </a:br>
            <a:r>
              <a:rPr lang="en-US" sz="3600" dirty="0"/>
              <a:t>Six Sigma-Based</a:t>
            </a:r>
          </a:p>
        </p:txBody>
      </p:sp>
      <p:sp>
        <p:nvSpPr>
          <p:cNvPr id="3" name="TextBox 2">
            <a:extLst>
              <a:ext uri="{FF2B5EF4-FFF2-40B4-BE49-F238E27FC236}">
                <a16:creationId xmlns:a16="http://schemas.microsoft.com/office/drawing/2014/main" id="{11D09D2F-1E02-B54F-97F2-7F19A6A45D36}"/>
              </a:ext>
            </a:extLst>
          </p:cNvPr>
          <p:cNvSpPr txBox="1"/>
          <p:nvPr/>
        </p:nvSpPr>
        <p:spPr>
          <a:xfrm>
            <a:off x="1964724" y="6301419"/>
            <a:ext cx="4831492" cy="577081"/>
          </a:xfrm>
          <a:prstGeom prst="rect">
            <a:avLst/>
          </a:prstGeom>
          <a:noFill/>
        </p:spPr>
        <p:txBody>
          <a:bodyPr wrap="square" rtlCol="0">
            <a:spAutoFit/>
          </a:bodyPr>
          <a:lstStyle/>
          <a:p>
            <a:r>
              <a:rPr lang="en-US" sz="1050" i="1" dirty="0" err="1"/>
              <a:t>Snee</a:t>
            </a:r>
            <a:r>
              <a:rPr lang="en-US" sz="1050" i="1" dirty="0"/>
              <a:t> and </a:t>
            </a:r>
            <a:r>
              <a:rPr lang="en-US" sz="1050" i="1" dirty="0" err="1"/>
              <a:t>Hoerl</a:t>
            </a:r>
            <a:r>
              <a:rPr lang="en-US" sz="1050" i="1" dirty="0"/>
              <a:t>, Six Sigma-Beyond the Factory Floor, 2005</a:t>
            </a:r>
          </a:p>
          <a:p>
            <a:r>
              <a:rPr lang="en-US" sz="1050" i="1" dirty="0" err="1"/>
              <a:t>Jacka</a:t>
            </a:r>
            <a:r>
              <a:rPr lang="en-US" sz="1050" i="1" dirty="0"/>
              <a:t> and Keller, Business Process Mapping, Improving Customer Satisfaction, 2009</a:t>
            </a:r>
          </a:p>
          <a:p>
            <a:r>
              <a:rPr lang="en-US" sz="1050" i="1" dirty="0" err="1"/>
              <a:t>Damelio</a:t>
            </a:r>
            <a:r>
              <a:rPr lang="en-US" sz="1050" i="1" dirty="0"/>
              <a:t>, The Basics of Process Mapping, 2011</a:t>
            </a:r>
          </a:p>
        </p:txBody>
      </p:sp>
    </p:spTree>
    <p:extLst>
      <p:ext uri="{BB962C8B-B14F-4D97-AF65-F5344CB8AC3E}">
        <p14:creationId xmlns:p14="http://schemas.microsoft.com/office/powerpoint/2010/main" val="240290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animBg="1"/>
      <p:bldP spid="13" grpId="0" animBg="1"/>
      <p:bldP spid="14" grpId="0" animBg="1"/>
      <p:bldP spid="15" grpId="0" animBg="1"/>
      <p:bldP spid="16" grpId="0" animBg="1"/>
      <p:bldP spid="17" grpId="0"/>
      <p:bldP spid="18" grpId="0" animBg="1"/>
      <p:bldP spid="19" grpId="0" animBg="1"/>
      <p:bldP spid="20" grpId="0" animBg="1"/>
      <p:bldP spid="21" grpId="0" animBg="1"/>
      <p:bldP spid="22" grpId="0" animBg="1"/>
      <p:bldP spid="23" grpId="0"/>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B0385E-D9EA-ED43-B1D3-D4DD7246C022}"/>
              </a:ext>
            </a:extLst>
          </p:cNvPr>
          <p:cNvSpPr>
            <a:spLocks noGrp="1"/>
          </p:cNvSpPr>
          <p:nvPr>
            <p:ph type="title"/>
          </p:nvPr>
        </p:nvSpPr>
        <p:spPr>
          <a:xfrm>
            <a:off x="2346325" y="0"/>
            <a:ext cx="9367520" cy="1325563"/>
          </a:xfrm>
        </p:spPr>
        <p:txBody>
          <a:bodyPr>
            <a:normAutofit/>
          </a:bodyPr>
          <a:lstStyle/>
          <a:p>
            <a:pPr algn="ctr"/>
            <a:r>
              <a:rPr lang="en-US" sz="3600" u="sng" dirty="0"/>
              <a:t>THE IMPROVEMENT PROCESS</a:t>
            </a:r>
            <a:br>
              <a:rPr lang="en-US" sz="3600" dirty="0"/>
            </a:br>
            <a:r>
              <a:rPr lang="en-US" sz="3600" dirty="0"/>
              <a:t>Six Sigma-Based</a:t>
            </a:r>
          </a:p>
        </p:txBody>
      </p:sp>
      <p:graphicFrame>
        <p:nvGraphicFramePr>
          <p:cNvPr id="5" name="Content Placeholder 4">
            <a:extLst>
              <a:ext uri="{FF2B5EF4-FFF2-40B4-BE49-F238E27FC236}">
                <a16:creationId xmlns:a16="http://schemas.microsoft.com/office/drawing/2014/main" id="{7A7AF134-C472-0B46-BCCC-FCCE367C00CA}"/>
              </a:ext>
            </a:extLst>
          </p:cNvPr>
          <p:cNvGraphicFramePr>
            <a:graphicFrameLocks noGrp="1"/>
          </p:cNvGraphicFramePr>
          <p:nvPr>
            <p:ph idx="1"/>
            <p:extLst>
              <p:ext uri="{D42A27DB-BD31-4B8C-83A1-F6EECF244321}">
                <p14:modId xmlns:p14="http://schemas.microsoft.com/office/powerpoint/2010/main" val="813493683"/>
              </p:ext>
            </p:extLst>
          </p:nvPr>
        </p:nvGraphicFramePr>
        <p:xfrm>
          <a:off x="2346325" y="1258957"/>
          <a:ext cx="9367838" cy="4968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9621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01353A-331A-BD4E-9823-B1808ACB1EE7}"/>
              </a:ext>
            </a:extLst>
          </p:cNvPr>
          <p:cNvGrpSpPr/>
          <p:nvPr/>
        </p:nvGrpSpPr>
        <p:grpSpPr>
          <a:xfrm>
            <a:off x="3516623" y="448187"/>
            <a:ext cx="2808521" cy="1123408"/>
            <a:chOff x="1294314" y="1669"/>
            <a:chExt cx="2808521" cy="1123408"/>
          </a:xfrm>
        </p:grpSpPr>
        <p:sp>
          <p:nvSpPr>
            <p:cNvPr id="11" name="Chevron 10">
              <a:extLst>
                <a:ext uri="{FF2B5EF4-FFF2-40B4-BE49-F238E27FC236}">
                  <a16:creationId xmlns:a16="http://schemas.microsoft.com/office/drawing/2014/main" id="{C00F9248-770D-D041-A613-B741F38CF834}"/>
                </a:ext>
              </a:extLst>
            </p:cNvPr>
            <p:cNvSpPr/>
            <p:nvPr/>
          </p:nvSpPr>
          <p:spPr>
            <a:xfrm>
              <a:off x="1294314" y="1669"/>
              <a:ext cx="2808521" cy="112340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4">
              <a:extLst>
                <a:ext uri="{FF2B5EF4-FFF2-40B4-BE49-F238E27FC236}">
                  <a16:creationId xmlns:a16="http://schemas.microsoft.com/office/drawing/2014/main" id="{69A2D2E5-9320-E740-9D24-2A1A5079E0FF}"/>
                </a:ext>
              </a:extLst>
            </p:cNvPr>
            <p:cNvSpPr txBox="1"/>
            <p:nvPr/>
          </p:nvSpPr>
          <p:spPr>
            <a:xfrm>
              <a:off x="1856018" y="1669"/>
              <a:ext cx="1685113" cy="11234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Discovery</a:t>
              </a:r>
            </a:p>
          </p:txBody>
        </p:sp>
      </p:grpSp>
      <p:grpSp>
        <p:nvGrpSpPr>
          <p:cNvPr id="5" name="Group 4">
            <a:extLst>
              <a:ext uri="{FF2B5EF4-FFF2-40B4-BE49-F238E27FC236}">
                <a16:creationId xmlns:a16="http://schemas.microsoft.com/office/drawing/2014/main" id="{6D4BF2DF-6351-1549-9CDC-92A373890FC3}"/>
              </a:ext>
            </a:extLst>
          </p:cNvPr>
          <p:cNvGrpSpPr/>
          <p:nvPr/>
        </p:nvGrpSpPr>
        <p:grpSpPr>
          <a:xfrm>
            <a:off x="5960037" y="543677"/>
            <a:ext cx="2331073" cy="932429"/>
            <a:chOff x="3737728" y="97159"/>
            <a:chExt cx="2331073" cy="932429"/>
          </a:xfrm>
        </p:grpSpPr>
        <p:sp>
          <p:nvSpPr>
            <p:cNvPr id="9" name="Chevron 8">
              <a:extLst>
                <a:ext uri="{FF2B5EF4-FFF2-40B4-BE49-F238E27FC236}">
                  <a16:creationId xmlns:a16="http://schemas.microsoft.com/office/drawing/2014/main" id="{50422072-39A8-714A-93AA-FBE18A1DE242}"/>
                </a:ext>
              </a:extLst>
            </p:cNvPr>
            <p:cNvSpPr/>
            <p:nvPr/>
          </p:nvSpPr>
          <p:spPr>
            <a:xfrm>
              <a:off x="3737728" y="97159"/>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Chevron 6">
              <a:extLst>
                <a:ext uri="{FF2B5EF4-FFF2-40B4-BE49-F238E27FC236}">
                  <a16:creationId xmlns:a16="http://schemas.microsoft.com/office/drawing/2014/main" id="{EE4130CF-85EB-9544-A578-B41CAA17C94E}"/>
                </a:ext>
              </a:extLst>
            </p:cNvPr>
            <p:cNvSpPr txBox="1"/>
            <p:nvPr/>
          </p:nvSpPr>
          <p:spPr>
            <a:xfrm>
              <a:off x="4203943" y="97159"/>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Structured Interviews</a:t>
              </a:r>
            </a:p>
          </p:txBody>
        </p:sp>
      </p:grpSp>
      <p:grpSp>
        <p:nvGrpSpPr>
          <p:cNvPr id="6" name="Group 5">
            <a:extLst>
              <a:ext uri="{FF2B5EF4-FFF2-40B4-BE49-F238E27FC236}">
                <a16:creationId xmlns:a16="http://schemas.microsoft.com/office/drawing/2014/main" id="{282E9993-8772-294E-B219-F48C01CE2217}"/>
              </a:ext>
            </a:extLst>
          </p:cNvPr>
          <p:cNvGrpSpPr/>
          <p:nvPr/>
        </p:nvGrpSpPr>
        <p:grpSpPr>
          <a:xfrm>
            <a:off x="7964759" y="543677"/>
            <a:ext cx="2331073" cy="932429"/>
            <a:chOff x="5742450" y="97159"/>
            <a:chExt cx="2331073" cy="932429"/>
          </a:xfrm>
        </p:grpSpPr>
        <p:sp>
          <p:nvSpPr>
            <p:cNvPr id="7" name="Chevron 6">
              <a:extLst>
                <a:ext uri="{FF2B5EF4-FFF2-40B4-BE49-F238E27FC236}">
                  <a16:creationId xmlns:a16="http://schemas.microsoft.com/office/drawing/2014/main" id="{02AF471A-5E6D-E448-97CB-B9DE06F0AF2E}"/>
                </a:ext>
              </a:extLst>
            </p:cNvPr>
            <p:cNvSpPr/>
            <p:nvPr/>
          </p:nvSpPr>
          <p:spPr>
            <a:xfrm>
              <a:off x="5742450" y="97159"/>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Chevron 8">
              <a:extLst>
                <a:ext uri="{FF2B5EF4-FFF2-40B4-BE49-F238E27FC236}">
                  <a16:creationId xmlns:a16="http://schemas.microsoft.com/office/drawing/2014/main" id="{F51DAF81-E809-744B-86DA-49A96C88E25D}"/>
                </a:ext>
              </a:extLst>
            </p:cNvPr>
            <p:cNvSpPr txBox="1"/>
            <p:nvPr/>
          </p:nvSpPr>
          <p:spPr>
            <a:xfrm>
              <a:off x="6208665" y="97159"/>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Staff and customers</a:t>
              </a:r>
            </a:p>
          </p:txBody>
        </p:sp>
      </p:grpSp>
      <p:sp>
        <p:nvSpPr>
          <p:cNvPr id="14" name="Content Placeholder 13">
            <a:extLst>
              <a:ext uri="{FF2B5EF4-FFF2-40B4-BE49-F238E27FC236}">
                <a16:creationId xmlns:a16="http://schemas.microsoft.com/office/drawing/2014/main" id="{FA8BF4D8-BC84-6146-8E0A-F7AD0BC04D83}"/>
              </a:ext>
            </a:extLst>
          </p:cNvPr>
          <p:cNvSpPr>
            <a:spLocks noGrp="1"/>
          </p:cNvSpPr>
          <p:nvPr>
            <p:ph idx="4294967295"/>
          </p:nvPr>
        </p:nvSpPr>
        <p:spPr>
          <a:xfrm>
            <a:off x="2824163" y="1825625"/>
            <a:ext cx="9367837" cy="4402138"/>
          </a:xfrm>
        </p:spPr>
        <p:txBody>
          <a:bodyPr/>
          <a:lstStyle/>
          <a:p>
            <a:r>
              <a:rPr lang="en-US" dirty="0"/>
              <a:t>Conducted structured interviews with core management, including all supervisors/customer service staff and with selected customers</a:t>
            </a:r>
          </a:p>
          <a:p>
            <a:r>
              <a:rPr lang="en-US" dirty="0"/>
              <a:t>Gathered feedback on:</a:t>
            </a:r>
          </a:p>
          <a:p>
            <a:pPr lvl="1"/>
            <a:r>
              <a:rPr lang="en-US" dirty="0"/>
              <a:t>Day-to-day core operations</a:t>
            </a:r>
          </a:p>
          <a:p>
            <a:pPr lvl="1"/>
            <a:r>
              <a:rPr lang="en-US" dirty="0"/>
              <a:t>Challenges and barriers to success</a:t>
            </a:r>
          </a:p>
          <a:p>
            <a:pPr lvl="1"/>
            <a:r>
              <a:rPr lang="en-US" dirty="0"/>
              <a:t>Ideas for improvement</a:t>
            </a:r>
          </a:p>
          <a:p>
            <a:pPr lvl="1"/>
            <a:r>
              <a:rPr lang="en-US" dirty="0"/>
              <a:t>Level of satisfaction</a:t>
            </a:r>
          </a:p>
          <a:p>
            <a:pPr lvl="1"/>
            <a:r>
              <a:rPr lang="en-US" dirty="0"/>
              <a:t>Timeliness and quality</a:t>
            </a:r>
          </a:p>
          <a:p>
            <a:r>
              <a:rPr lang="en-US" dirty="0"/>
              <a:t>Feedback used to design training and improvement plan</a:t>
            </a:r>
          </a:p>
        </p:txBody>
      </p:sp>
    </p:spTree>
    <p:extLst>
      <p:ext uri="{BB962C8B-B14F-4D97-AF65-F5344CB8AC3E}">
        <p14:creationId xmlns:p14="http://schemas.microsoft.com/office/powerpoint/2010/main" val="153350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64" y="914401"/>
            <a:ext cx="3111636" cy="2667000"/>
          </a:xfrm>
        </p:spPr>
        <p:txBody>
          <a:bodyPr>
            <a:normAutofit fontScale="90000"/>
          </a:bodyPr>
          <a:lstStyle/>
          <a:p>
            <a:r>
              <a:rPr lang="en-US" dirty="0"/>
              <a:t>The Importance of Laboratory Data</a:t>
            </a:r>
            <a:br>
              <a:rPr lang="en-US" dirty="0"/>
            </a:br>
            <a:br>
              <a:rPr lang="en-US" dirty="0"/>
            </a:br>
            <a:br>
              <a:rPr lang="en-US" dirty="0"/>
            </a:br>
            <a:br>
              <a:rPr lang="en-US" dirty="0"/>
            </a:br>
            <a:r>
              <a:rPr lang="en-US" dirty="0"/>
              <a:t>The Importance of Laboratory Data</a:t>
            </a:r>
            <a:br>
              <a:rPr lang="en-US" dirty="0"/>
            </a:br>
            <a:br>
              <a:rPr lang="en-US" dirty="0"/>
            </a:br>
            <a:br>
              <a:rPr lang="en-US" dirty="0"/>
            </a:br>
            <a:br>
              <a:rPr lang="en-US" dirty="0"/>
            </a:br>
            <a:br>
              <a:rPr lang="en-US" dirty="0"/>
            </a:br>
            <a:r>
              <a:rPr lang="en-US" sz="2200" dirty="0"/>
              <a:t>Why is the laboratory an afterthought for managed care organizations?</a:t>
            </a:r>
            <a:br>
              <a:rPr lang="en-US" sz="2200" dirty="0"/>
            </a:br>
            <a:br>
              <a:rPr lang="en-US" dirty="0"/>
            </a:br>
            <a:r>
              <a:rPr lang="en-US" sz="1800" dirty="0"/>
              <a:t>Forsman R.  Clin Chem 42:813. 1996.</a:t>
            </a:r>
            <a:endParaRPr lang="en-US" dirty="0"/>
          </a:p>
        </p:txBody>
      </p:sp>
      <p:sp>
        <p:nvSpPr>
          <p:cNvPr id="3" name="Content Placeholder 2"/>
          <p:cNvSpPr>
            <a:spLocks noGrp="1"/>
          </p:cNvSpPr>
          <p:nvPr>
            <p:ph idx="1"/>
          </p:nvPr>
        </p:nvSpPr>
        <p:spPr>
          <a:xfrm>
            <a:off x="4267200" y="762000"/>
            <a:ext cx="6096000" cy="5791200"/>
          </a:xfrm>
        </p:spPr>
        <p:txBody>
          <a:bodyPr>
            <a:normAutofit fontScale="92500" lnSpcReduction="10000"/>
          </a:bodyPr>
          <a:lstStyle/>
          <a:p>
            <a:pPr marL="502920" lvl="1" indent="0">
              <a:spcBef>
                <a:spcPts val="400"/>
              </a:spcBef>
              <a:buNone/>
            </a:pPr>
            <a:endParaRPr lang="en-US" sz="2400" dirty="0"/>
          </a:p>
          <a:p>
            <a:r>
              <a:rPr lang="en-US" sz="2400" dirty="0"/>
              <a:t>Clinical Practice</a:t>
            </a:r>
          </a:p>
          <a:p>
            <a:pPr marL="0" indent="0">
              <a:buNone/>
            </a:pPr>
            <a:endParaRPr lang="en-US" sz="2400" dirty="0"/>
          </a:p>
          <a:p>
            <a:pPr lvl="1"/>
            <a:r>
              <a:rPr lang="en-US" sz="2400" dirty="0"/>
              <a:t>Major clinical management decisions are made based on </a:t>
            </a:r>
            <a:r>
              <a:rPr lang="en-US" sz="2400" b="1" dirty="0">
                <a:solidFill>
                  <a:schemeClr val="accent3"/>
                </a:solidFill>
              </a:rPr>
              <a:t>small changes </a:t>
            </a:r>
            <a:r>
              <a:rPr lang="en-US" sz="2400" dirty="0"/>
              <a:t>in lab data</a:t>
            </a:r>
          </a:p>
          <a:p>
            <a:pPr lvl="1"/>
            <a:endParaRPr lang="en-US" sz="2400" dirty="0"/>
          </a:p>
          <a:p>
            <a:pPr lvl="1"/>
            <a:r>
              <a:rPr lang="en-US" sz="2400" dirty="0"/>
              <a:t>60-70% of the most important decisions on admission, discharge and medication are based on lab results</a:t>
            </a:r>
          </a:p>
          <a:p>
            <a:pPr lvl="1"/>
            <a:endParaRPr lang="en-US" sz="2400" dirty="0"/>
          </a:p>
          <a:p>
            <a:r>
              <a:rPr lang="en-US" sz="2400" dirty="0"/>
              <a:t>Research Investigation</a:t>
            </a:r>
          </a:p>
          <a:p>
            <a:endParaRPr lang="en-US" sz="2400" dirty="0"/>
          </a:p>
          <a:p>
            <a:pPr lvl="1"/>
            <a:r>
              <a:rPr lang="en-US" sz="2400" dirty="0"/>
              <a:t>Prospective </a:t>
            </a:r>
          </a:p>
          <a:p>
            <a:pPr lvl="1"/>
            <a:r>
              <a:rPr lang="en-US" sz="2400" dirty="0"/>
              <a:t>Retrospective </a:t>
            </a:r>
          </a:p>
          <a:p>
            <a:pPr lvl="1"/>
            <a:r>
              <a:rPr lang="en-US" sz="2400" dirty="0"/>
              <a:t>Inclusion/Exclusion criteria</a:t>
            </a:r>
          </a:p>
          <a:p>
            <a:pPr lvl="1"/>
            <a:r>
              <a:rPr lang="en-US" sz="2400" dirty="0"/>
              <a:t>Data and meta data</a:t>
            </a:r>
          </a:p>
          <a:p>
            <a:endParaRPr lang="en-US" dirty="0"/>
          </a:p>
        </p:txBody>
      </p:sp>
      <p:sp>
        <p:nvSpPr>
          <p:cNvPr id="4" name="Slide Number Placeholder 3">
            <a:extLst>
              <a:ext uri="{FF2B5EF4-FFF2-40B4-BE49-F238E27FC236}">
                <a16:creationId xmlns:a16="http://schemas.microsoft.com/office/drawing/2014/main" id="{3394E797-22B7-4E88-8DB9-7C0917F305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38EC-1756-46EF-AABA-4C7E8801F7D6}" type="slidenum">
              <a:rPr kumimoji="0" lang="en-US" sz="1200" b="1" i="0" u="none" strike="noStrike" kern="1200" cap="none" spc="0" normalizeH="0" baseline="0" noProof="0" smtClean="0">
                <a:ln>
                  <a:noFill/>
                </a:ln>
                <a:solidFill>
                  <a:srgbClr val="3494BA"/>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3494BA"/>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70734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201DFC0-67A8-F846-A7F3-BA2D63AA1001}"/>
              </a:ext>
            </a:extLst>
          </p:cNvPr>
          <p:cNvPicPr>
            <a:picLocks noGrp="1" noChangeAspect="1"/>
          </p:cNvPicPr>
          <p:nvPr>
            <p:ph sz="half" idx="4294967295"/>
          </p:nvPr>
        </p:nvPicPr>
        <p:blipFill>
          <a:blip r:embed="rId2"/>
          <a:stretch>
            <a:fillRect/>
          </a:stretch>
        </p:blipFill>
        <p:spPr>
          <a:xfrm>
            <a:off x="2346960" y="1762931"/>
            <a:ext cx="4440238" cy="3106737"/>
          </a:xfrm>
        </p:spPr>
      </p:pic>
      <p:pic>
        <p:nvPicPr>
          <p:cNvPr id="16" name="Content Placeholder 15">
            <a:extLst>
              <a:ext uri="{FF2B5EF4-FFF2-40B4-BE49-F238E27FC236}">
                <a16:creationId xmlns:a16="http://schemas.microsoft.com/office/drawing/2014/main" id="{CAB485B0-7884-874F-9F94-B8F57936706B}"/>
              </a:ext>
            </a:extLst>
          </p:cNvPr>
          <p:cNvPicPr>
            <a:picLocks noGrp="1" noChangeAspect="1"/>
          </p:cNvPicPr>
          <p:nvPr>
            <p:ph sz="half" idx="4294967295"/>
          </p:nvPr>
        </p:nvPicPr>
        <p:blipFill>
          <a:blip r:embed="rId3"/>
          <a:stretch>
            <a:fillRect/>
          </a:stretch>
        </p:blipFill>
        <p:spPr>
          <a:xfrm>
            <a:off x="6979624" y="1762931"/>
            <a:ext cx="4440237" cy="3106737"/>
          </a:xfrm>
        </p:spPr>
      </p:pic>
      <p:grpSp>
        <p:nvGrpSpPr>
          <p:cNvPr id="17" name="Group 16">
            <a:extLst>
              <a:ext uri="{FF2B5EF4-FFF2-40B4-BE49-F238E27FC236}">
                <a16:creationId xmlns:a16="http://schemas.microsoft.com/office/drawing/2014/main" id="{22A208EA-A463-764E-A802-B3A9E07BBA0A}"/>
              </a:ext>
            </a:extLst>
          </p:cNvPr>
          <p:cNvGrpSpPr/>
          <p:nvPr/>
        </p:nvGrpSpPr>
        <p:grpSpPr>
          <a:xfrm>
            <a:off x="3586071" y="365125"/>
            <a:ext cx="2808521" cy="1123408"/>
            <a:chOff x="1294314" y="1282355"/>
            <a:chExt cx="2808521" cy="1123408"/>
          </a:xfrm>
        </p:grpSpPr>
        <p:sp>
          <p:nvSpPr>
            <p:cNvPr id="24" name="Chevron 23">
              <a:extLst>
                <a:ext uri="{FF2B5EF4-FFF2-40B4-BE49-F238E27FC236}">
                  <a16:creationId xmlns:a16="http://schemas.microsoft.com/office/drawing/2014/main" id="{A6394E81-7ED2-9145-8330-A60E70152C9A}"/>
                </a:ext>
              </a:extLst>
            </p:cNvPr>
            <p:cNvSpPr/>
            <p:nvPr/>
          </p:nvSpPr>
          <p:spPr>
            <a:xfrm>
              <a:off x="1294314" y="1282355"/>
              <a:ext cx="2808521" cy="112340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Chevron 4">
              <a:extLst>
                <a:ext uri="{FF2B5EF4-FFF2-40B4-BE49-F238E27FC236}">
                  <a16:creationId xmlns:a16="http://schemas.microsoft.com/office/drawing/2014/main" id="{FB885DEC-A684-5149-8A20-28A331E255D5}"/>
                </a:ext>
              </a:extLst>
            </p:cNvPr>
            <p:cNvSpPr txBox="1"/>
            <p:nvPr/>
          </p:nvSpPr>
          <p:spPr>
            <a:xfrm>
              <a:off x="1856018" y="1282355"/>
              <a:ext cx="1685113" cy="11234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Process Mapping</a:t>
              </a:r>
            </a:p>
          </p:txBody>
        </p:sp>
      </p:grpSp>
      <p:grpSp>
        <p:nvGrpSpPr>
          <p:cNvPr id="18" name="Group 17">
            <a:extLst>
              <a:ext uri="{FF2B5EF4-FFF2-40B4-BE49-F238E27FC236}">
                <a16:creationId xmlns:a16="http://schemas.microsoft.com/office/drawing/2014/main" id="{3E893C92-7DB6-114E-AE46-3719EE6E8BEF}"/>
              </a:ext>
            </a:extLst>
          </p:cNvPr>
          <p:cNvGrpSpPr/>
          <p:nvPr/>
        </p:nvGrpSpPr>
        <p:grpSpPr>
          <a:xfrm>
            <a:off x="6029485" y="460615"/>
            <a:ext cx="2331073" cy="932429"/>
            <a:chOff x="3737728" y="1377845"/>
            <a:chExt cx="2331073" cy="932429"/>
          </a:xfrm>
        </p:grpSpPr>
        <p:sp>
          <p:nvSpPr>
            <p:cNvPr id="22" name="Chevron 21">
              <a:extLst>
                <a:ext uri="{FF2B5EF4-FFF2-40B4-BE49-F238E27FC236}">
                  <a16:creationId xmlns:a16="http://schemas.microsoft.com/office/drawing/2014/main" id="{489219EC-6A06-6540-83CC-4C0F2EE71978}"/>
                </a:ext>
              </a:extLst>
            </p:cNvPr>
            <p:cNvSpPr/>
            <p:nvPr/>
          </p:nvSpPr>
          <p:spPr>
            <a:xfrm>
              <a:off x="3737728" y="1377845"/>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Chevron 6">
              <a:extLst>
                <a:ext uri="{FF2B5EF4-FFF2-40B4-BE49-F238E27FC236}">
                  <a16:creationId xmlns:a16="http://schemas.microsoft.com/office/drawing/2014/main" id="{3A6194DC-A0F8-2C48-8A98-05CD58B5E4FA}"/>
                </a:ext>
              </a:extLst>
            </p:cNvPr>
            <p:cNvSpPr txBox="1"/>
            <p:nvPr/>
          </p:nvSpPr>
          <p:spPr>
            <a:xfrm>
              <a:off x="4203943" y="1377845"/>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Functional area presentations</a:t>
              </a:r>
            </a:p>
          </p:txBody>
        </p:sp>
      </p:grpSp>
      <p:grpSp>
        <p:nvGrpSpPr>
          <p:cNvPr id="19" name="Group 18">
            <a:extLst>
              <a:ext uri="{FF2B5EF4-FFF2-40B4-BE49-F238E27FC236}">
                <a16:creationId xmlns:a16="http://schemas.microsoft.com/office/drawing/2014/main" id="{29844BB1-7C8B-8A47-8EDE-29C1FC0570B9}"/>
              </a:ext>
            </a:extLst>
          </p:cNvPr>
          <p:cNvGrpSpPr/>
          <p:nvPr/>
        </p:nvGrpSpPr>
        <p:grpSpPr>
          <a:xfrm>
            <a:off x="8034207" y="460615"/>
            <a:ext cx="2331073" cy="932429"/>
            <a:chOff x="5742450" y="1377845"/>
            <a:chExt cx="2331073" cy="932429"/>
          </a:xfrm>
        </p:grpSpPr>
        <p:sp>
          <p:nvSpPr>
            <p:cNvPr id="20" name="Chevron 19">
              <a:extLst>
                <a:ext uri="{FF2B5EF4-FFF2-40B4-BE49-F238E27FC236}">
                  <a16:creationId xmlns:a16="http://schemas.microsoft.com/office/drawing/2014/main" id="{B392C179-F357-EC4E-8F69-CADACDDA0D01}"/>
                </a:ext>
              </a:extLst>
            </p:cNvPr>
            <p:cNvSpPr/>
            <p:nvPr/>
          </p:nvSpPr>
          <p:spPr>
            <a:xfrm>
              <a:off x="5742450" y="1377845"/>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Chevron 8">
              <a:extLst>
                <a:ext uri="{FF2B5EF4-FFF2-40B4-BE49-F238E27FC236}">
                  <a16:creationId xmlns:a16="http://schemas.microsoft.com/office/drawing/2014/main" id="{A03CEAA7-4AC3-1B45-BA7C-FD433E871B19}"/>
                </a:ext>
              </a:extLst>
            </p:cNvPr>
            <p:cNvSpPr txBox="1"/>
            <p:nvPr/>
          </p:nvSpPr>
          <p:spPr>
            <a:xfrm>
              <a:off x="6208665" y="1377845"/>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Functional area mapping</a:t>
              </a:r>
            </a:p>
          </p:txBody>
        </p:sp>
      </p:grpSp>
      <p:sp>
        <p:nvSpPr>
          <p:cNvPr id="2" name="TextBox 1">
            <a:extLst>
              <a:ext uri="{FF2B5EF4-FFF2-40B4-BE49-F238E27FC236}">
                <a16:creationId xmlns:a16="http://schemas.microsoft.com/office/drawing/2014/main" id="{D404F0F5-6FFB-8C4B-8799-6E6C57AFF185}"/>
              </a:ext>
            </a:extLst>
          </p:cNvPr>
          <p:cNvSpPr txBox="1"/>
          <p:nvPr/>
        </p:nvSpPr>
        <p:spPr>
          <a:xfrm>
            <a:off x="2346960" y="4869668"/>
            <a:ext cx="9234681" cy="1754326"/>
          </a:xfrm>
          <a:prstGeom prst="rect">
            <a:avLst/>
          </a:prstGeom>
          <a:noFill/>
        </p:spPr>
        <p:txBody>
          <a:bodyPr wrap="square" rtlCol="0">
            <a:spAutoFit/>
          </a:bodyPr>
          <a:lstStyle/>
          <a:p>
            <a:r>
              <a:rPr lang="en-US" dirty="0"/>
              <a:t>Full day workshop for all core leaders and staff</a:t>
            </a:r>
          </a:p>
          <a:p>
            <a:pPr marL="285750" indent="-285750">
              <a:buFont typeface="Arial" panose="020B0604020202020204" pitchFamily="34" charset="0"/>
              <a:buChar char="•"/>
            </a:pPr>
            <a:r>
              <a:rPr lang="en-US" dirty="0"/>
              <a:t>Team building exercises</a:t>
            </a:r>
          </a:p>
          <a:p>
            <a:pPr marL="285750" indent="-285750">
              <a:buFont typeface="Arial" panose="020B0604020202020204" pitchFamily="34" charset="0"/>
              <a:buChar char="•"/>
            </a:pPr>
            <a:r>
              <a:rPr lang="en-US" dirty="0"/>
              <a:t>Presentations from each functional team</a:t>
            </a:r>
          </a:p>
          <a:p>
            <a:pPr marL="285750" indent="-285750">
              <a:buFont typeface="Arial" panose="020B0604020202020204" pitchFamily="34" charset="0"/>
              <a:buChar char="•"/>
            </a:pPr>
            <a:r>
              <a:rPr lang="en-US" dirty="0"/>
              <a:t>Training on SIPOC (supplier, input, process, output, customer) method for process mapping</a:t>
            </a:r>
          </a:p>
          <a:p>
            <a:pPr marL="285750" indent="-285750">
              <a:buFont typeface="Arial" panose="020B0604020202020204" pitchFamily="34" charset="0"/>
              <a:buChar char="•"/>
            </a:pPr>
            <a:r>
              <a:rPr lang="en-US" dirty="0"/>
              <a:t>Each team mapped their own process on white boards and then presented to group</a:t>
            </a:r>
          </a:p>
          <a:p>
            <a:pPr marL="285750" indent="-285750">
              <a:buFont typeface="Arial" panose="020B0604020202020204" pitchFamily="34" charset="0"/>
              <a:buChar char="•"/>
            </a:pPr>
            <a:r>
              <a:rPr lang="en-US" dirty="0"/>
              <a:t>Improvement opportunities identified and discussed by group</a:t>
            </a:r>
          </a:p>
        </p:txBody>
      </p:sp>
    </p:spTree>
    <p:extLst>
      <p:ext uri="{BB962C8B-B14F-4D97-AF65-F5344CB8AC3E}">
        <p14:creationId xmlns:p14="http://schemas.microsoft.com/office/powerpoint/2010/main" val="250577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A0174D-6E7E-A14B-92F9-899F52A87E04}"/>
              </a:ext>
            </a:extLst>
          </p:cNvPr>
          <p:cNvSpPr/>
          <p:nvPr/>
        </p:nvSpPr>
        <p:spPr>
          <a:xfrm>
            <a:off x="531291" y="1701442"/>
            <a:ext cx="11412187" cy="831272"/>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LIBRARY </a:t>
            </a:r>
          </a:p>
          <a:p>
            <a:r>
              <a:rPr lang="en-US" sz="1600" b="1" dirty="0">
                <a:solidFill>
                  <a:schemeClr val="tx1"/>
                </a:solidFill>
              </a:rPr>
              <a:t>PREPARATION</a:t>
            </a:r>
          </a:p>
        </p:txBody>
      </p:sp>
      <p:sp>
        <p:nvSpPr>
          <p:cNvPr id="3" name="Rectangle 2">
            <a:extLst>
              <a:ext uri="{FF2B5EF4-FFF2-40B4-BE49-F238E27FC236}">
                <a16:creationId xmlns:a16="http://schemas.microsoft.com/office/drawing/2014/main" id="{05F33D25-D871-224C-B860-C47BB0B2066E}"/>
              </a:ext>
            </a:extLst>
          </p:cNvPr>
          <p:cNvSpPr/>
          <p:nvPr/>
        </p:nvSpPr>
        <p:spPr>
          <a:xfrm>
            <a:off x="531290" y="2532714"/>
            <a:ext cx="11412187" cy="831272"/>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FLOW CELL </a:t>
            </a:r>
          </a:p>
          <a:p>
            <a:r>
              <a:rPr lang="en-US" sz="1600" b="1" dirty="0">
                <a:solidFill>
                  <a:schemeClr val="tx1"/>
                </a:solidFill>
              </a:rPr>
              <a:t>DESIGN</a:t>
            </a:r>
          </a:p>
        </p:txBody>
      </p:sp>
      <p:sp>
        <p:nvSpPr>
          <p:cNvPr id="4" name="Rectangle 3">
            <a:extLst>
              <a:ext uri="{FF2B5EF4-FFF2-40B4-BE49-F238E27FC236}">
                <a16:creationId xmlns:a16="http://schemas.microsoft.com/office/drawing/2014/main" id="{A7CE867C-DCA5-DB48-A148-FFC9AB96F047}"/>
              </a:ext>
            </a:extLst>
          </p:cNvPr>
          <p:cNvSpPr/>
          <p:nvPr/>
        </p:nvSpPr>
        <p:spPr>
          <a:xfrm>
            <a:off x="531289" y="3363986"/>
            <a:ext cx="11412187" cy="831272"/>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TECHNICAL </a:t>
            </a:r>
          </a:p>
          <a:p>
            <a:r>
              <a:rPr lang="en-US" sz="1600" b="1" dirty="0">
                <a:solidFill>
                  <a:schemeClr val="tx1"/>
                </a:solidFill>
              </a:rPr>
              <a:t>STAFF</a:t>
            </a:r>
          </a:p>
        </p:txBody>
      </p:sp>
      <p:sp>
        <p:nvSpPr>
          <p:cNvPr id="5" name="Rectangle 4">
            <a:extLst>
              <a:ext uri="{FF2B5EF4-FFF2-40B4-BE49-F238E27FC236}">
                <a16:creationId xmlns:a16="http://schemas.microsoft.com/office/drawing/2014/main" id="{874EBC2D-7F15-7A48-A8B1-7E4A6B77F86B}"/>
              </a:ext>
            </a:extLst>
          </p:cNvPr>
          <p:cNvSpPr/>
          <p:nvPr/>
        </p:nvSpPr>
        <p:spPr>
          <a:xfrm>
            <a:off x="531288" y="4195258"/>
            <a:ext cx="11412187" cy="831272"/>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SEQUENCER</a:t>
            </a:r>
          </a:p>
        </p:txBody>
      </p:sp>
      <p:sp>
        <p:nvSpPr>
          <p:cNvPr id="6" name="Rectangle 5">
            <a:extLst>
              <a:ext uri="{FF2B5EF4-FFF2-40B4-BE49-F238E27FC236}">
                <a16:creationId xmlns:a16="http://schemas.microsoft.com/office/drawing/2014/main" id="{AD2A804B-63C9-B541-B691-8B8F6700E7C0}"/>
              </a:ext>
            </a:extLst>
          </p:cNvPr>
          <p:cNvSpPr/>
          <p:nvPr/>
        </p:nvSpPr>
        <p:spPr>
          <a:xfrm>
            <a:off x="531288" y="5026530"/>
            <a:ext cx="11412187" cy="831272"/>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REAGENTS, </a:t>
            </a:r>
          </a:p>
          <a:p>
            <a:r>
              <a:rPr lang="en-US" sz="1600" b="1" dirty="0">
                <a:solidFill>
                  <a:schemeClr val="tx1"/>
                </a:solidFill>
              </a:rPr>
              <a:t>KITS &amp; TECH </a:t>
            </a:r>
          </a:p>
          <a:p>
            <a:r>
              <a:rPr lang="en-US" sz="1600" b="1" dirty="0">
                <a:solidFill>
                  <a:schemeClr val="tx1"/>
                </a:solidFill>
              </a:rPr>
              <a:t>SUPPORT</a:t>
            </a:r>
          </a:p>
        </p:txBody>
      </p:sp>
      <p:sp>
        <p:nvSpPr>
          <p:cNvPr id="7" name="Rectangle 6">
            <a:extLst>
              <a:ext uri="{FF2B5EF4-FFF2-40B4-BE49-F238E27FC236}">
                <a16:creationId xmlns:a16="http://schemas.microsoft.com/office/drawing/2014/main" id="{70142660-9CFA-EF44-980E-3CFBA1436BC1}"/>
              </a:ext>
            </a:extLst>
          </p:cNvPr>
          <p:cNvSpPr/>
          <p:nvPr/>
        </p:nvSpPr>
        <p:spPr>
          <a:xfrm rot="2695211">
            <a:off x="2134460" y="1808319"/>
            <a:ext cx="855023" cy="60564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SAMPLE TRANSFER</a:t>
            </a:r>
          </a:p>
        </p:txBody>
      </p:sp>
      <p:sp>
        <p:nvSpPr>
          <p:cNvPr id="8" name="Rectangle 7">
            <a:extLst>
              <a:ext uri="{FF2B5EF4-FFF2-40B4-BE49-F238E27FC236}">
                <a16:creationId xmlns:a16="http://schemas.microsoft.com/office/drawing/2014/main" id="{A746B309-E6B2-A944-A008-B51B17375D2B}"/>
              </a:ext>
            </a:extLst>
          </p:cNvPr>
          <p:cNvSpPr/>
          <p:nvPr/>
        </p:nvSpPr>
        <p:spPr>
          <a:xfrm>
            <a:off x="3177509" y="1808319"/>
            <a:ext cx="855023" cy="60564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SAMPLE CHECK-IN</a:t>
            </a:r>
          </a:p>
        </p:txBody>
      </p:sp>
      <p:sp>
        <p:nvSpPr>
          <p:cNvPr id="9" name="Rectangle 8">
            <a:extLst>
              <a:ext uri="{FF2B5EF4-FFF2-40B4-BE49-F238E27FC236}">
                <a16:creationId xmlns:a16="http://schemas.microsoft.com/office/drawing/2014/main" id="{2A4DE437-B022-0E41-8BA9-4388D6639BFF}"/>
              </a:ext>
            </a:extLst>
          </p:cNvPr>
          <p:cNvSpPr/>
          <p:nvPr/>
        </p:nvSpPr>
        <p:spPr>
          <a:xfrm>
            <a:off x="2134459" y="2639591"/>
            <a:ext cx="855023" cy="605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WAIT TO FILL FLOWCELL</a:t>
            </a:r>
          </a:p>
        </p:txBody>
      </p:sp>
      <p:sp>
        <p:nvSpPr>
          <p:cNvPr id="10" name="Rectangle 9">
            <a:extLst>
              <a:ext uri="{FF2B5EF4-FFF2-40B4-BE49-F238E27FC236}">
                <a16:creationId xmlns:a16="http://schemas.microsoft.com/office/drawing/2014/main" id="{749F7E98-E036-324B-8B3F-27BC9F8E2A9D}"/>
              </a:ext>
            </a:extLst>
          </p:cNvPr>
          <p:cNvSpPr/>
          <p:nvPr/>
        </p:nvSpPr>
        <p:spPr>
          <a:xfrm>
            <a:off x="2134458" y="3470863"/>
            <a:ext cx="855023" cy="605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WAIT ON FLOWCELL</a:t>
            </a:r>
          </a:p>
          <a:p>
            <a:pPr algn="ctr"/>
            <a:r>
              <a:rPr lang="en-US" sz="1200" dirty="0">
                <a:ln w="0"/>
                <a:solidFill>
                  <a:schemeClr val="bg1"/>
                </a:solidFill>
                <a:effectLst>
                  <a:outerShdw blurRad="38100" dist="19050" dir="2700000" algn="tl" rotWithShape="0">
                    <a:schemeClr val="dk1">
                      <a:alpha val="40000"/>
                    </a:schemeClr>
                  </a:outerShdw>
                </a:effectLst>
              </a:rPr>
              <a:t>DESIGN</a:t>
            </a:r>
          </a:p>
        </p:txBody>
      </p:sp>
      <p:sp>
        <p:nvSpPr>
          <p:cNvPr id="11" name="Rectangle 10">
            <a:extLst>
              <a:ext uri="{FF2B5EF4-FFF2-40B4-BE49-F238E27FC236}">
                <a16:creationId xmlns:a16="http://schemas.microsoft.com/office/drawing/2014/main" id="{A9CD474F-3E84-664C-AEEE-E04A8E8CEE97}"/>
              </a:ext>
            </a:extLst>
          </p:cNvPr>
          <p:cNvSpPr/>
          <p:nvPr/>
        </p:nvSpPr>
        <p:spPr>
          <a:xfrm>
            <a:off x="1991952" y="4302135"/>
            <a:ext cx="1140034" cy="605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AVAILABLE?</a:t>
            </a:r>
          </a:p>
          <a:p>
            <a:pPr algn="ctr"/>
            <a:r>
              <a:rPr lang="en-US" sz="1200" dirty="0">
                <a:ln w="0"/>
                <a:solidFill>
                  <a:schemeClr val="bg1"/>
                </a:solidFill>
                <a:effectLst>
                  <a:outerShdw blurRad="38100" dist="19050" dir="2700000" algn="tl" rotWithShape="0">
                    <a:schemeClr val="dk1">
                      <a:alpha val="40000"/>
                    </a:schemeClr>
                  </a:outerShdw>
                </a:effectLst>
              </a:rPr>
              <a:t>WASHED?</a:t>
            </a:r>
          </a:p>
          <a:p>
            <a:pPr algn="ctr"/>
            <a:r>
              <a:rPr lang="en-US" sz="1200" dirty="0">
                <a:ln w="0"/>
                <a:solidFill>
                  <a:schemeClr val="bg1"/>
                </a:solidFill>
                <a:effectLst>
                  <a:outerShdw blurRad="38100" dist="19050" dir="2700000" algn="tl" rotWithShape="0">
                    <a:schemeClr val="dk1">
                      <a:alpha val="40000"/>
                    </a:schemeClr>
                  </a:outerShdw>
                </a:effectLst>
              </a:rPr>
              <a:t>FUNCTIONAL?</a:t>
            </a:r>
          </a:p>
        </p:txBody>
      </p:sp>
      <p:sp>
        <p:nvSpPr>
          <p:cNvPr id="12" name="Rectangle 11">
            <a:extLst>
              <a:ext uri="{FF2B5EF4-FFF2-40B4-BE49-F238E27FC236}">
                <a16:creationId xmlns:a16="http://schemas.microsoft.com/office/drawing/2014/main" id="{13AAD798-E593-E243-95EA-71C17AA03CFE}"/>
              </a:ext>
            </a:extLst>
          </p:cNvPr>
          <p:cNvSpPr/>
          <p:nvPr/>
        </p:nvSpPr>
        <p:spPr>
          <a:xfrm>
            <a:off x="2134458" y="5133407"/>
            <a:ext cx="855023" cy="605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ORDER KITS, WAIT</a:t>
            </a:r>
          </a:p>
        </p:txBody>
      </p:sp>
      <p:sp>
        <p:nvSpPr>
          <p:cNvPr id="13" name="Rectangle 12">
            <a:extLst>
              <a:ext uri="{FF2B5EF4-FFF2-40B4-BE49-F238E27FC236}">
                <a16:creationId xmlns:a16="http://schemas.microsoft.com/office/drawing/2014/main" id="{D26C6BF1-9DD6-644B-BC2A-43D507470576}"/>
              </a:ext>
            </a:extLst>
          </p:cNvPr>
          <p:cNvSpPr/>
          <p:nvPr/>
        </p:nvSpPr>
        <p:spPr>
          <a:xfrm>
            <a:off x="3177509" y="2651467"/>
            <a:ext cx="1510146" cy="605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DESIGN FC</a:t>
            </a:r>
          </a:p>
          <a:p>
            <a:pPr algn="ctr"/>
            <a:r>
              <a:rPr lang="en-US" sz="1200" dirty="0">
                <a:ln w="0"/>
                <a:solidFill>
                  <a:schemeClr val="bg1"/>
                </a:solidFill>
                <a:effectLst>
                  <a:outerShdw blurRad="38100" dist="19050" dir="2700000" algn="tl" rotWithShape="0">
                    <a:schemeClr val="dk1">
                      <a:alpha val="40000"/>
                    </a:schemeClr>
                  </a:outerShdw>
                </a:effectLst>
              </a:rPr>
              <a:t>SET CYCLES, INDICES</a:t>
            </a:r>
          </a:p>
          <a:p>
            <a:pPr algn="ctr"/>
            <a:r>
              <a:rPr lang="en-US" sz="1200" dirty="0">
                <a:ln w="0"/>
                <a:solidFill>
                  <a:schemeClr val="bg1"/>
                </a:solidFill>
                <a:effectLst>
                  <a:outerShdw blurRad="38100" dist="19050" dir="2700000" algn="tl" rotWithShape="0">
                    <a:schemeClr val="dk1">
                      <a:alpha val="40000"/>
                    </a:schemeClr>
                  </a:outerShdw>
                </a:effectLst>
              </a:rPr>
              <a:t>UPDATE LIMS</a:t>
            </a:r>
          </a:p>
        </p:txBody>
      </p:sp>
      <p:sp>
        <p:nvSpPr>
          <p:cNvPr id="14" name="Rectangle 13">
            <a:extLst>
              <a:ext uri="{FF2B5EF4-FFF2-40B4-BE49-F238E27FC236}">
                <a16:creationId xmlns:a16="http://schemas.microsoft.com/office/drawing/2014/main" id="{DA599416-BD75-2E42-BDC0-6901C77FE0D5}"/>
              </a:ext>
            </a:extLst>
          </p:cNvPr>
          <p:cNvSpPr/>
          <p:nvPr/>
        </p:nvSpPr>
        <p:spPr>
          <a:xfrm>
            <a:off x="3177509" y="3470863"/>
            <a:ext cx="855023" cy="60564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ENTER FC DESIGN IN TRACKER</a:t>
            </a:r>
          </a:p>
        </p:txBody>
      </p:sp>
      <p:sp>
        <p:nvSpPr>
          <p:cNvPr id="15" name="Rectangle 14">
            <a:extLst>
              <a:ext uri="{FF2B5EF4-FFF2-40B4-BE49-F238E27FC236}">
                <a16:creationId xmlns:a16="http://schemas.microsoft.com/office/drawing/2014/main" id="{6ACEB3D1-6681-584C-9233-30E1EE9C23E1}"/>
              </a:ext>
            </a:extLst>
          </p:cNvPr>
          <p:cNvSpPr/>
          <p:nvPr/>
        </p:nvSpPr>
        <p:spPr>
          <a:xfrm>
            <a:off x="4875682" y="2639591"/>
            <a:ext cx="952004" cy="60564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FC DESIGN COMPLETE</a:t>
            </a:r>
          </a:p>
        </p:txBody>
      </p:sp>
      <p:sp>
        <p:nvSpPr>
          <p:cNvPr id="16" name="Rectangle 15">
            <a:extLst>
              <a:ext uri="{FF2B5EF4-FFF2-40B4-BE49-F238E27FC236}">
                <a16:creationId xmlns:a16="http://schemas.microsoft.com/office/drawing/2014/main" id="{D1762481-2417-1543-8425-1E49E0AD8B11}"/>
              </a:ext>
            </a:extLst>
          </p:cNvPr>
          <p:cNvSpPr/>
          <p:nvPr/>
        </p:nvSpPr>
        <p:spPr>
          <a:xfrm rot="2700551">
            <a:off x="4923182" y="3470863"/>
            <a:ext cx="855023" cy="605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ASSIGNED TO TECH STAFF</a:t>
            </a:r>
          </a:p>
        </p:txBody>
      </p:sp>
      <p:sp>
        <p:nvSpPr>
          <p:cNvPr id="17" name="Rectangle 16">
            <a:extLst>
              <a:ext uri="{FF2B5EF4-FFF2-40B4-BE49-F238E27FC236}">
                <a16:creationId xmlns:a16="http://schemas.microsoft.com/office/drawing/2014/main" id="{3C4BD365-80C2-924D-88A2-21B7F7F5E63C}"/>
              </a:ext>
            </a:extLst>
          </p:cNvPr>
          <p:cNvSpPr/>
          <p:nvPr/>
        </p:nvSpPr>
        <p:spPr>
          <a:xfrm>
            <a:off x="6013732" y="3470726"/>
            <a:ext cx="1510146" cy="605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UPDATE SYSTEMS</a:t>
            </a:r>
          </a:p>
          <a:p>
            <a:pPr algn="ctr"/>
            <a:r>
              <a:rPr lang="en-US" sz="1200" dirty="0">
                <a:ln w="0"/>
                <a:solidFill>
                  <a:schemeClr val="bg1"/>
                </a:solidFill>
                <a:effectLst>
                  <a:outerShdw blurRad="38100" dist="19050" dir="2700000" algn="tl" rotWithShape="0">
                    <a:schemeClr val="dk1">
                      <a:alpha val="40000"/>
                    </a:schemeClr>
                  </a:outerShdw>
                </a:effectLst>
              </a:rPr>
              <a:t>CORRECTIONS</a:t>
            </a:r>
          </a:p>
          <a:p>
            <a:pPr algn="ctr"/>
            <a:r>
              <a:rPr lang="en-US" sz="1200" dirty="0">
                <a:ln w="0"/>
                <a:solidFill>
                  <a:schemeClr val="bg1"/>
                </a:solidFill>
                <a:effectLst>
                  <a:outerShdw blurRad="38100" dist="19050" dir="2700000" algn="tl" rotWithShape="0">
                    <a:schemeClr val="dk1">
                      <a:alpha val="40000"/>
                    </a:schemeClr>
                  </a:outerShdw>
                </a:effectLst>
              </a:rPr>
              <a:t>SEQ STATUS?</a:t>
            </a:r>
          </a:p>
        </p:txBody>
      </p:sp>
      <p:sp>
        <p:nvSpPr>
          <p:cNvPr id="18" name="Rectangle 17">
            <a:extLst>
              <a:ext uri="{FF2B5EF4-FFF2-40B4-BE49-F238E27FC236}">
                <a16:creationId xmlns:a16="http://schemas.microsoft.com/office/drawing/2014/main" id="{0D3D61A7-6EC6-7D4B-B7E9-06414054CC86}"/>
              </a:ext>
            </a:extLst>
          </p:cNvPr>
          <p:cNvSpPr/>
          <p:nvPr/>
        </p:nvSpPr>
        <p:spPr>
          <a:xfrm>
            <a:off x="7663499" y="3892437"/>
            <a:ext cx="1595252" cy="60564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SAMPLE PREP</a:t>
            </a:r>
          </a:p>
          <a:p>
            <a:pPr algn="ctr"/>
            <a:r>
              <a:rPr lang="en-US" sz="1200" dirty="0">
                <a:ln w="0"/>
                <a:solidFill>
                  <a:schemeClr val="bg1"/>
                </a:solidFill>
                <a:effectLst>
                  <a:outerShdw blurRad="38100" dist="19050" dir="2700000" algn="tl" rotWithShape="0">
                    <a:schemeClr val="dk1">
                      <a:alpha val="40000"/>
                    </a:schemeClr>
                  </a:outerShdw>
                </a:effectLst>
              </a:rPr>
              <a:t>CLUSTER GENERATION</a:t>
            </a:r>
          </a:p>
          <a:p>
            <a:pPr algn="ctr"/>
            <a:r>
              <a:rPr lang="en-US" sz="1200" dirty="0">
                <a:ln w="0"/>
                <a:solidFill>
                  <a:schemeClr val="bg1"/>
                </a:solidFill>
                <a:effectLst>
                  <a:outerShdw blurRad="38100" dist="19050" dir="2700000" algn="tl" rotWithShape="0">
                    <a:schemeClr val="dk1">
                      <a:alpha val="40000"/>
                    </a:schemeClr>
                  </a:outerShdw>
                </a:effectLst>
              </a:rPr>
              <a:t>RUN SAMPLE - WAIT</a:t>
            </a:r>
          </a:p>
        </p:txBody>
      </p:sp>
      <p:sp>
        <p:nvSpPr>
          <p:cNvPr id="19" name="Rectangle 18">
            <a:extLst>
              <a:ext uri="{FF2B5EF4-FFF2-40B4-BE49-F238E27FC236}">
                <a16:creationId xmlns:a16="http://schemas.microsoft.com/office/drawing/2014/main" id="{2566B6EE-CC46-B44E-A6A8-4A4A3FBC9DE3}"/>
              </a:ext>
            </a:extLst>
          </p:cNvPr>
          <p:cNvSpPr/>
          <p:nvPr/>
        </p:nvSpPr>
        <p:spPr>
          <a:xfrm>
            <a:off x="9375770" y="3470726"/>
            <a:ext cx="1255818" cy="60564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SAVE DATA</a:t>
            </a:r>
          </a:p>
          <a:p>
            <a:pPr algn="ctr"/>
            <a:r>
              <a:rPr lang="en-US" sz="1200" dirty="0">
                <a:ln w="0"/>
                <a:solidFill>
                  <a:schemeClr val="bg1"/>
                </a:solidFill>
                <a:effectLst>
                  <a:outerShdw blurRad="38100" dist="19050" dir="2700000" algn="tl" rotWithShape="0">
                    <a:schemeClr val="dk1">
                      <a:alpha val="40000"/>
                    </a:schemeClr>
                  </a:outerShdw>
                </a:effectLst>
              </a:rPr>
              <a:t>ADD COMMENTS</a:t>
            </a:r>
          </a:p>
        </p:txBody>
      </p:sp>
      <p:sp>
        <p:nvSpPr>
          <p:cNvPr id="20" name="Rectangle 19">
            <a:extLst>
              <a:ext uri="{FF2B5EF4-FFF2-40B4-BE49-F238E27FC236}">
                <a16:creationId xmlns:a16="http://schemas.microsoft.com/office/drawing/2014/main" id="{07581C46-E3C4-E64D-91E3-8D1A94AB48CE}"/>
              </a:ext>
            </a:extLst>
          </p:cNvPr>
          <p:cNvSpPr/>
          <p:nvPr/>
        </p:nvSpPr>
        <p:spPr>
          <a:xfrm>
            <a:off x="9128120" y="5133270"/>
            <a:ext cx="1751117" cy="60564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TROUBLESHOOT</a:t>
            </a:r>
          </a:p>
          <a:p>
            <a:pPr algn="ctr"/>
            <a:r>
              <a:rPr lang="en-US" sz="1200" dirty="0">
                <a:ln w="0"/>
                <a:solidFill>
                  <a:schemeClr val="bg1"/>
                </a:solidFill>
                <a:effectLst>
                  <a:outerShdw blurRad="38100" dist="19050" dir="2700000" algn="tl" rotWithShape="0">
                    <a:schemeClr val="dk1">
                      <a:alpha val="40000"/>
                    </a:schemeClr>
                  </a:outerShdw>
                </a:effectLst>
              </a:rPr>
              <a:t>TECH SUPPORT</a:t>
            </a:r>
          </a:p>
          <a:p>
            <a:pPr algn="ctr"/>
            <a:r>
              <a:rPr lang="en-US" sz="1200" dirty="0">
                <a:ln w="0"/>
                <a:solidFill>
                  <a:schemeClr val="bg1"/>
                </a:solidFill>
                <a:effectLst>
                  <a:outerShdw blurRad="38100" dist="19050" dir="2700000" algn="tl" rotWithShape="0">
                    <a:schemeClr val="dk1">
                      <a:alpha val="40000"/>
                    </a:schemeClr>
                  </a:outerShdw>
                </a:effectLst>
              </a:rPr>
              <a:t>QAQC / RE-HYB</a:t>
            </a:r>
          </a:p>
        </p:txBody>
      </p:sp>
      <p:sp>
        <p:nvSpPr>
          <p:cNvPr id="21" name="Rectangle 20">
            <a:extLst>
              <a:ext uri="{FF2B5EF4-FFF2-40B4-BE49-F238E27FC236}">
                <a16:creationId xmlns:a16="http://schemas.microsoft.com/office/drawing/2014/main" id="{D8AFC5B7-9B0C-064F-9176-AB00B4433699}"/>
              </a:ext>
            </a:extLst>
          </p:cNvPr>
          <p:cNvSpPr/>
          <p:nvPr/>
        </p:nvSpPr>
        <p:spPr>
          <a:xfrm>
            <a:off x="10759908" y="3367092"/>
            <a:ext cx="1183567" cy="80724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bg1"/>
                </a:solidFill>
                <a:effectLst>
                  <a:outerShdw blurRad="38100" dist="19050" dir="2700000" algn="tl" rotWithShape="0">
                    <a:schemeClr val="dk1">
                      <a:alpha val="40000"/>
                    </a:schemeClr>
                  </a:outerShdw>
                </a:effectLst>
              </a:rPr>
              <a:t> </a:t>
            </a:r>
            <a:r>
              <a:rPr lang="en-US" sz="1150" dirty="0">
                <a:ln w="0"/>
                <a:solidFill>
                  <a:schemeClr val="bg1"/>
                </a:solidFill>
                <a:effectLst>
                  <a:outerShdw blurRad="38100" dist="19050" dir="2700000" algn="tl" rotWithShape="0">
                    <a:schemeClr val="dk1">
                      <a:alpha val="40000"/>
                    </a:schemeClr>
                  </a:outerShdw>
                </a:effectLst>
              </a:rPr>
              <a:t>COMPLETE RUN</a:t>
            </a:r>
          </a:p>
          <a:p>
            <a:pPr algn="ctr"/>
            <a:r>
              <a:rPr lang="en-US" sz="1200" dirty="0">
                <a:ln w="0"/>
                <a:solidFill>
                  <a:schemeClr val="bg1"/>
                </a:solidFill>
                <a:effectLst>
                  <a:outerShdw blurRad="38100" dist="19050" dir="2700000" algn="tl" rotWithShape="0">
                    <a:schemeClr val="dk1">
                      <a:alpha val="40000"/>
                    </a:schemeClr>
                  </a:outerShdw>
                </a:effectLst>
              </a:rPr>
              <a:t>TRANSFER DATA</a:t>
            </a:r>
          </a:p>
          <a:p>
            <a:pPr algn="ctr"/>
            <a:r>
              <a:rPr lang="en-US" sz="1200" dirty="0">
                <a:ln w="0"/>
                <a:solidFill>
                  <a:schemeClr val="bg1"/>
                </a:solidFill>
                <a:effectLst>
                  <a:outerShdw blurRad="38100" dist="19050" dir="2700000" algn="tl" rotWithShape="0">
                    <a:schemeClr val="dk1">
                      <a:alpha val="40000"/>
                    </a:schemeClr>
                  </a:outerShdw>
                </a:effectLst>
              </a:rPr>
              <a:t>CLOSE PROJECT</a:t>
            </a:r>
          </a:p>
        </p:txBody>
      </p:sp>
      <p:sp>
        <p:nvSpPr>
          <p:cNvPr id="22" name="Right Arrow 21">
            <a:extLst>
              <a:ext uri="{FF2B5EF4-FFF2-40B4-BE49-F238E27FC236}">
                <a16:creationId xmlns:a16="http://schemas.microsoft.com/office/drawing/2014/main" id="{07D26B04-5EE3-9640-8121-881C791B2B08}"/>
              </a:ext>
            </a:extLst>
          </p:cNvPr>
          <p:cNvSpPr/>
          <p:nvPr/>
        </p:nvSpPr>
        <p:spPr>
          <a:xfrm>
            <a:off x="3001358" y="1959729"/>
            <a:ext cx="20188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44825AD1-7935-B448-B352-8507D9ED72FB}"/>
              </a:ext>
            </a:extLst>
          </p:cNvPr>
          <p:cNvSpPr/>
          <p:nvPr/>
        </p:nvSpPr>
        <p:spPr>
          <a:xfrm>
            <a:off x="3001358" y="2789518"/>
            <a:ext cx="20188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312F9EC9-7665-174C-ADD5-66F08E6877DA}"/>
              </a:ext>
            </a:extLst>
          </p:cNvPr>
          <p:cNvSpPr/>
          <p:nvPr/>
        </p:nvSpPr>
        <p:spPr>
          <a:xfrm>
            <a:off x="2987051" y="3619306"/>
            <a:ext cx="20188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49FC2BE6-7F7F-2145-AD5E-E12F054AAD68}"/>
              </a:ext>
            </a:extLst>
          </p:cNvPr>
          <p:cNvSpPr/>
          <p:nvPr/>
        </p:nvSpPr>
        <p:spPr>
          <a:xfrm rot="19734984">
            <a:off x="4052248" y="3444105"/>
            <a:ext cx="925016" cy="30303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678FBC0D-9BBF-C14D-B868-FF7AB8C3AF9B}"/>
              </a:ext>
            </a:extLst>
          </p:cNvPr>
          <p:cNvSpPr/>
          <p:nvPr/>
        </p:nvSpPr>
        <p:spPr>
          <a:xfrm rot="5400000">
            <a:off x="5504080" y="3295703"/>
            <a:ext cx="344387" cy="30282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952C8151-850A-644C-B4DF-CA1813847AF2}"/>
              </a:ext>
            </a:extLst>
          </p:cNvPr>
          <p:cNvSpPr/>
          <p:nvPr/>
        </p:nvSpPr>
        <p:spPr>
          <a:xfrm>
            <a:off x="5850359" y="3629693"/>
            <a:ext cx="20188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974D649C-2E73-FE44-843F-38CD1DB190AA}"/>
              </a:ext>
            </a:extLst>
          </p:cNvPr>
          <p:cNvSpPr/>
          <p:nvPr/>
        </p:nvSpPr>
        <p:spPr>
          <a:xfrm rot="2679884">
            <a:off x="7498400" y="3619305"/>
            <a:ext cx="20188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B5331583-737B-FA46-937C-0DC6A5AB2EF1}"/>
              </a:ext>
            </a:extLst>
          </p:cNvPr>
          <p:cNvSpPr/>
          <p:nvPr/>
        </p:nvSpPr>
        <p:spPr>
          <a:xfrm>
            <a:off x="3001356" y="5281846"/>
            <a:ext cx="6126763"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98CC3109-1CBB-FC44-9517-D1C3E7B88CE4}"/>
              </a:ext>
            </a:extLst>
          </p:cNvPr>
          <p:cNvSpPr/>
          <p:nvPr/>
        </p:nvSpPr>
        <p:spPr>
          <a:xfrm rot="5400000">
            <a:off x="9480876" y="4453409"/>
            <a:ext cx="1056903"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C9E01448-D7B2-4442-9521-CFBACBC551D8}"/>
              </a:ext>
            </a:extLst>
          </p:cNvPr>
          <p:cNvSpPr/>
          <p:nvPr/>
        </p:nvSpPr>
        <p:spPr>
          <a:xfrm>
            <a:off x="10605053" y="3628211"/>
            <a:ext cx="20188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DFBE737F-65F7-C24C-BB68-1D339F919BEC}"/>
              </a:ext>
            </a:extLst>
          </p:cNvPr>
          <p:cNvSpPr/>
          <p:nvPr/>
        </p:nvSpPr>
        <p:spPr>
          <a:xfrm rot="16200000">
            <a:off x="8028576" y="4769587"/>
            <a:ext cx="86365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FED36AC8-FF87-614E-A681-64E4288D6719}"/>
              </a:ext>
            </a:extLst>
          </p:cNvPr>
          <p:cNvSpPr/>
          <p:nvPr/>
        </p:nvSpPr>
        <p:spPr>
          <a:xfrm rot="20156294">
            <a:off x="9255513" y="4043847"/>
            <a:ext cx="20188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2AB91B7-5B9A-BA42-90F3-A4F7EBA95197}"/>
              </a:ext>
            </a:extLst>
          </p:cNvPr>
          <p:cNvSpPr/>
          <p:nvPr/>
        </p:nvSpPr>
        <p:spPr>
          <a:xfrm>
            <a:off x="3131986" y="4525311"/>
            <a:ext cx="4435887" cy="1604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DA8990A-9133-2743-A35E-65C74C456016}"/>
              </a:ext>
            </a:extLst>
          </p:cNvPr>
          <p:cNvSpPr/>
          <p:nvPr/>
        </p:nvSpPr>
        <p:spPr>
          <a:xfrm>
            <a:off x="4040429" y="2028384"/>
            <a:ext cx="4435887" cy="1604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F6BB661C-95E5-F844-9314-4F11F40EA9A0}"/>
              </a:ext>
            </a:extLst>
          </p:cNvPr>
          <p:cNvSpPr/>
          <p:nvPr/>
        </p:nvSpPr>
        <p:spPr>
          <a:xfrm rot="5400000">
            <a:off x="7552013" y="2887416"/>
            <a:ext cx="170722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27983E9-0C33-3642-A3D6-7512FB040290}"/>
              </a:ext>
            </a:extLst>
          </p:cNvPr>
          <p:cNvSpPr txBox="1"/>
          <p:nvPr/>
        </p:nvSpPr>
        <p:spPr>
          <a:xfrm rot="16200000">
            <a:off x="-1761258" y="3586049"/>
            <a:ext cx="4260498" cy="369332"/>
          </a:xfrm>
          <a:prstGeom prst="rect">
            <a:avLst/>
          </a:prstGeom>
          <a:noFill/>
        </p:spPr>
        <p:txBody>
          <a:bodyPr wrap="square" rtlCol="0">
            <a:spAutoFit/>
          </a:bodyPr>
          <a:lstStyle/>
          <a:p>
            <a:pPr algn="ctr"/>
            <a:r>
              <a:rPr lang="en-US" b="1" dirty="0"/>
              <a:t>SWIM LANES</a:t>
            </a:r>
          </a:p>
        </p:txBody>
      </p:sp>
      <p:sp>
        <p:nvSpPr>
          <p:cNvPr id="35" name="TextBox 34">
            <a:extLst>
              <a:ext uri="{FF2B5EF4-FFF2-40B4-BE49-F238E27FC236}">
                <a16:creationId xmlns:a16="http://schemas.microsoft.com/office/drawing/2014/main" id="{E0B2EA45-E07A-D84F-A214-0751287B4336}"/>
              </a:ext>
            </a:extLst>
          </p:cNvPr>
          <p:cNvSpPr txBox="1"/>
          <p:nvPr/>
        </p:nvSpPr>
        <p:spPr>
          <a:xfrm>
            <a:off x="531289" y="5887625"/>
            <a:ext cx="11412186" cy="369332"/>
          </a:xfrm>
          <a:prstGeom prst="rect">
            <a:avLst/>
          </a:prstGeom>
          <a:noFill/>
        </p:spPr>
        <p:txBody>
          <a:bodyPr wrap="square" rtlCol="0">
            <a:spAutoFit/>
          </a:bodyPr>
          <a:lstStyle/>
          <a:p>
            <a:r>
              <a:rPr lang="en-US" dirty="0"/>
              <a:t>Process improvement opportunities, including barriers and inefficiencies,  identified and mitigation strategies discussed.</a:t>
            </a:r>
          </a:p>
        </p:txBody>
      </p:sp>
      <p:grpSp>
        <p:nvGrpSpPr>
          <p:cNvPr id="41" name="Group 40">
            <a:extLst>
              <a:ext uri="{FF2B5EF4-FFF2-40B4-BE49-F238E27FC236}">
                <a16:creationId xmlns:a16="http://schemas.microsoft.com/office/drawing/2014/main" id="{CD77685C-B794-7248-8784-E24CA5918E19}"/>
              </a:ext>
            </a:extLst>
          </p:cNvPr>
          <p:cNvGrpSpPr/>
          <p:nvPr/>
        </p:nvGrpSpPr>
        <p:grpSpPr>
          <a:xfrm>
            <a:off x="2596561" y="388516"/>
            <a:ext cx="2808521" cy="1123408"/>
            <a:chOff x="1294314" y="1282355"/>
            <a:chExt cx="2808521" cy="1123408"/>
          </a:xfrm>
        </p:grpSpPr>
        <p:sp>
          <p:nvSpPr>
            <p:cNvPr id="42" name="Chevron 41">
              <a:extLst>
                <a:ext uri="{FF2B5EF4-FFF2-40B4-BE49-F238E27FC236}">
                  <a16:creationId xmlns:a16="http://schemas.microsoft.com/office/drawing/2014/main" id="{4238DE24-1ED0-3444-9092-6417B14BEE45}"/>
                </a:ext>
              </a:extLst>
            </p:cNvPr>
            <p:cNvSpPr/>
            <p:nvPr/>
          </p:nvSpPr>
          <p:spPr>
            <a:xfrm>
              <a:off x="1294314" y="1282355"/>
              <a:ext cx="2808521" cy="112340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Chevron 4">
              <a:extLst>
                <a:ext uri="{FF2B5EF4-FFF2-40B4-BE49-F238E27FC236}">
                  <a16:creationId xmlns:a16="http://schemas.microsoft.com/office/drawing/2014/main" id="{8C44268E-5B53-074E-9E42-E8044C7DEB60}"/>
                </a:ext>
              </a:extLst>
            </p:cNvPr>
            <p:cNvSpPr txBox="1"/>
            <p:nvPr/>
          </p:nvSpPr>
          <p:spPr>
            <a:xfrm>
              <a:off x="1856018" y="1282355"/>
              <a:ext cx="1685113" cy="11234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Process Mapping</a:t>
              </a:r>
            </a:p>
          </p:txBody>
        </p:sp>
      </p:grpSp>
      <p:grpSp>
        <p:nvGrpSpPr>
          <p:cNvPr id="44" name="Group 43">
            <a:extLst>
              <a:ext uri="{FF2B5EF4-FFF2-40B4-BE49-F238E27FC236}">
                <a16:creationId xmlns:a16="http://schemas.microsoft.com/office/drawing/2014/main" id="{9DEA28C4-AB26-404C-9D89-397DCDB30B84}"/>
              </a:ext>
            </a:extLst>
          </p:cNvPr>
          <p:cNvGrpSpPr/>
          <p:nvPr/>
        </p:nvGrpSpPr>
        <p:grpSpPr>
          <a:xfrm>
            <a:off x="5039975" y="484006"/>
            <a:ext cx="2331073" cy="932429"/>
            <a:chOff x="3737728" y="1377845"/>
            <a:chExt cx="2331073" cy="932429"/>
          </a:xfrm>
        </p:grpSpPr>
        <p:sp>
          <p:nvSpPr>
            <p:cNvPr id="45" name="Chevron 44">
              <a:extLst>
                <a:ext uri="{FF2B5EF4-FFF2-40B4-BE49-F238E27FC236}">
                  <a16:creationId xmlns:a16="http://schemas.microsoft.com/office/drawing/2014/main" id="{2194FC21-6F68-2D48-941A-95D3D169AE3D}"/>
                </a:ext>
              </a:extLst>
            </p:cNvPr>
            <p:cNvSpPr/>
            <p:nvPr/>
          </p:nvSpPr>
          <p:spPr>
            <a:xfrm>
              <a:off x="3737728" y="1377845"/>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6" name="Chevron 6">
              <a:extLst>
                <a:ext uri="{FF2B5EF4-FFF2-40B4-BE49-F238E27FC236}">
                  <a16:creationId xmlns:a16="http://schemas.microsoft.com/office/drawing/2014/main" id="{C0E7ACCC-4E45-F244-BAEC-4EA04A6B0FB7}"/>
                </a:ext>
              </a:extLst>
            </p:cNvPr>
            <p:cNvSpPr txBox="1"/>
            <p:nvPr/>
          </p:nvSpPr>
          <p:spPr>
            <a:xfrm>
              <a:off x="4203943" y="1377845"/>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Functional area presentations</a:t>
              </a:r>
            </a:p>
          </p:txBody>
        </p:sp>
      </p:grpSp>
      <p:grpSp>
        <p:nvGrpSpPr>
          <p:cNvPr id="47" name="Group 46">
            <a:extLst>
              <a:ext uri="{FF2B5EF4-FFF2-40B4-BE49-F238E27FC236}">
                <a16:creationId xmlns:a16="http://schemas.microsoft.com/office/drawing/2014/main" id="{78DC3C38-FE1E-C440-BD6F-69541B6BCAF3}"/>
              </a:ext>
            </a:extLst>
          </p:cNvPr>
          <p:cNvGrpSpPr/>
          <p:nvPr/>
        </p:nvGrpSpPr>
        <p:grpSpPr>
          <a:xfrm>
            <a:off x="7044697" y="484006"/>
            <a:ext cx="2331073" cy="932429"/>
            <a:chOff x="5742450" y="1377845"/>
            <a:chExt cx="2331073" cy="932429"/>
          </a:xfrm>
        </p:grpSpPr>
        <p:sp>
          <p:nvSpPr>
            <p:cNvPr id="48" name="Chevron 47">
              <a:extLst>
                <a:ext uri="{FF2B5EF4-FFF2-40B4-BE49-F238E27FC236}">
                  <a16:creationId xmlns:a16="http://schemas.microsoft.com/office/drawing/2014/main" id="{B2FE7AB4-792A-DD43-AF72-1AD19FAA3AD4}"/>
                </a:ext>
              </a:extLst>
            </p:cNvPr>
            <p:cNvSpPr/>
            <p:nvPr/>
          </p:nvSpPr>
          <p:spPr>
            <a:xfrm>
              <a:off x="5742450" y="1377845"/>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9" name="Chevron 8">
              <a:extLst>
                <a:ext uri="{FF2B5EF4-FFF2-40B4-BE49-F238E27FC236}">
                  <a16:creationId xmlns:a16="http://schemas.microsoft.com/office/drawing/2014/main" id="{1A33F450-50B2-4841-B602-60BFD66D1D59}"/>
                </a:ext>
              </a:extLst>
            </p:cNvPr>
            <p:cNvSpPr txBox="1"/>
            <p:nvPr/>
          </p:nvSpPr>
          <p:spPr>
            <a:xfrm>
              <a:off x="6208665" y="1377845"/>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Functional area mapping</a:t>
              </a:r>
            </a:p>
          </p:txBody>
        </p:sp>
      </p:grpSp>
      <p:sp>
        <p:nvSpPr>
          <p:cNvPr id="50" name="Right Arrow 49">
            <a:extLst>
              <a:ext uri="{FF2B5EF4-FFF2-40B4-BE49-F238E27FC236}">
                <a16:creationId xmlns:a16="http://schemas.microsoft.com/office/drawing/2014/main" id="{1BAE5897-7F70-C145-81B1-D4C7853ADA9A}"/>
              </a:ext>
            </a:extLst>
          </p:cNvPr>
          <p:cNvSpPr/>
          <p:nvPr/>
        </p:nvSpPr>
        <p:spPr>
          <a:xfrm>
            <a:off x="7551610" y="4458002"/>
            <a:ext cx="201880" cy="3028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EA8B0F9-8036-B64A-89DE-A2E0D1DA51EF}"/>
              </a:ext>
            </a:extLst>
          </p:cNvPr>
          <p:cNvSpPr txBox="1"/>
          <p:nvPr/>
        </p:nvSpPr>
        <p:spPr>
          <a:xfrm>
            <a:off x="9681210" y="1632818"/>
            <a:ext cx="2262265" cy="954107"/>
          </a:xfrm>
          <a:prstGeom prst="rect">
            <a:avLst/>
          </a:prstGeom>
          <a:noFill/>
        </p:spPr>
        <p:txBody>
          <a:bodyPr wrap="square" rtlCol="0">
            <a:spAutoFit/>
          </a:bodyPr>
          <a:lstStyle/>
          <a:p>
            <a:r>
              <a:rPr lang="en-US" sz="1400" dirty="0"/>
              <a:t>GREEN – Start or end </a:t>
            </a:r>
          </a:p>
          <a:p>
            <a:r>
              <a:rPr lang="en-US" sz="1400" dirty="0"/>
              <a:t>BLUE – Process step</a:t>
            </a:r>
          </a:p>
          <a:p>
            <a:r>
              <a:rPr lang="en-US" sz="1400" dirty="0"/>
              <a:t>RED – Potential “wait” time</a:t>
            </a:r>
          </a:p>
          <a:p>
            <a:r>
              <a:rPr lang="en-US" sz="1400" dirty="0"/>
              <a:t>DIAMONDS - handoffs</a:t>
            </a:r>
          </a:p>
        </p:txBody>
      </p:sp>
      <p:sp>
        <p:nvSpPr>
          <p:cNvPr id="51" name="TextBox 50">
            <a:extLst>
              <a:ext uri="{FF2B5EF4-FFF2-40B4-BE49-F238E27FC236}">
                <a16:creationId xmlns:a16="http://schemas.microsoft.com/office/drawing/2014/main" id="{83CFD717-FAC5-8C42-BDEA-E10A97831C55}"/>
              </a:ext>
            </a:extLst>
          </p:cNvPr>
          <p:cNvSpPr txBox="1"/>
          <p:nvPr/>
        </p:nvSpPr>
        <p:spPr>
          <a:xfrm>
            <a:off x="428088" y="1419092"/>
            <a:ext cx="2286582" cy="307777"/>
          </a:xfrm>
          <a:prstGeom prst="rect">
            <a:avLst/>
          </a:prstGeom>
          <a:noFill/>
        </p:spPr>
        <p:txBody>
          <a:bodyPr wrap="square" rtlCol="0">
            <a:spAutoFit/>
          </a:bodyPr>
          <a:lstStyle/>
          <a:p>
            <a:r>
              <a:rPr lang="en-US" sz="1400" b="1" dirty="0"/>
              <a:t>SEQUENCING WORKFLOW</a:t>
            </a:r>
          </a:p>
        </p:txBody>
      </p:sp>
    </p:spTree>
    <p:extLst>
      <p:ext uri="{BB962C8B-B14F-4D97-AF65-F5344CB8AC3E}">
        <p14:creationId xmlns:p14="http://schemas.microsoft.com/office/powerpoint/2010/main" val="1979529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0491A0E-DAA8-D943-9CB2-3FE4C74EE0BC}"/>
              </a:ext>
            </a:extLst>
          </p:cNvPr>
          <p:cNvGraphicFramePr>
            <a:graphicFrameLocks noChangeAspect="1"/>
          </p:cNvGraphicFramePr>
          <p:nvPr>
            <p:extLst>
              <p:ext uri="{D42A27DB-BD31-4B8C-83A1-F6EECF244321}">
                <p14:modId xmlns:p14="http://schemas.microsoft.com/office/powerpoint/2010/main" val="547189836"/>
              </p:ext>
            </p:extLst>
          </p:nvPr>
        </p:nvGraphicFramePr>
        <p:xfrm>
          <a:off x="3964781" y="1068136"/>
          <a:ext cx="4262437" cy="5418137"/>
        </p:xfrm>
        <a:graphic>
          <a:graphicData uri="http://schemas.openxmlformats.org/presentationml/2006/ole">
            <mc:AlternateContent xmlns:mc="http://schemas.openxmlformats.org/markup-compatibility/2006">
              <mc:Choice xmlns:v="urn:schemas-microsoft-com:vml" Requires="v">
                <p:oleObj spid="_x0000_s1069" name="Document" r:id="rId3" imgW="5943600" imgH="7556500" progId="Word.Document.12">
                  <p:embed/>
                </p:oleObj>
              </mc:Choice>
              <mc:Fallback>
                <p:oleObj name="Document" r:id="rId3" imgW="5943600" imgH="7556500" progId="Word.Document.12">
                  <p:embed/>
                  <p:pic>
                    <p:nvPicPr>
                      <p:cNvPr id="0" name=""/>
                      <p:cNvPicPr/>
                      <p:nvPr/>
                    </p:nvPicPr>
                    <p:blipFill>
                      <a:blip r:embed="rId4"/>
                      <a:stretch>
                        <a:fillRect/>
                      </a:stretch>
                    </p:blipFill>
                    <p:spPr>
                      <a:xfrm>
                        <a:off x="3964781" y="1068136"/>
                        <a:ext cx="4262437" cy="5418137"/>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A1D12C7-B6EE-D144-8E1E-0F1FC4A2D8F0}"/>
              </a:ext>
            </a:extLst>
          </p:cNvPr>
          <p:cNvSpPr txBox="1"/>
          <p:nvPr/>
        </p:nvSpPr>
        <p:spPr>
          <a:xfrm>
            <a:off x="8982725" y="1692540"/>
            <a:ext cx="1747778" cy="307777"/>
          </a:xfrm>
          <a:prstGeom prst="rect">
            <a:avLst/>
          </a:prstGeom>
          <a:noFill/>
        </p:spPr>
        <p:txBody>
          <a:bodyPr wrap="square" rtlCol="0">
            <a:spAutoFit/>
          </a:bodyPr>
          <a:lstStyle/>
          <a:p>
            <a:pPr algn="ctr"/>
            <a:r>
              <a:rPr lang="en-US" sz="1400" dirty="0"/>
              <a:t>Supervisors</a:t>
            </a:r>
          </a:p>
        </p:txBody>
      </p:sp>
      <p:sp>
        <p:nvSpPr>
          <p:cNvPr id="7" name="TextBox 6">
            <a:extLst>
              <a:ext uri="{FF2B5EF4-FFF2-40B4-BE49-F238E27FC236}">
                <a16:creationId xmlns:a16="http://schemas.microsoft.com/office/drawing/2014/main" id="{CDC0AA23-E499-9941-970D-1B4D3B85B216}"/>
              </a:ext>
            </a:extLst>
          </p:cNvPr>
          <p:cNvSpPr txBox="1"/>
          <p:nvPr/>
        </p:nvSpPr>
        <p:spPr>
          <a:xfrm>
            <a:off x="8982725" y="2629382"/>
            <a:ext cx="1747778" cy="307777"/>
          </a:xfrm>
          <a:prstGeom prst="rect">
            <a:avLst/>
          </a:prstGeom>
          <a:noFill/>
        </p:spPr>
        <p:txBody>
          <a:bodyPr wrap="square" rtlCol="0">
            <a:spAutoFit/>
          </a:bodyPr>
          <a:lstStyle/>
          <a:p>
            <a:pPr algn="ctr"/>
            <a:r>
              <a:rPr lang="en-US" sz="1400" dirty="0"/>
              <a:t>Managers and staff</a:t>
            </a:r>
          </a:p>
        </p:txBody>
      </p:sp>
      <p:sp>
        <p:nvSpPr>
          <p:cNvPr id="9" name="TextBox 8">
            <a:extLst>
              <a:ext uri="{FF2B5EF4-FFF2-40B4-BE49-F238E27FC236}">
                <a16:creationId xmlns:a16="http://schemas.microsoft.com/office/drawing/2014/main" id="{FE2D4BB6-DCB0-5545-8B68-E1B006B16DCE}"/>
              </a:ext>
            </a:extLst>
          </p:cNvPr>
          <p:cNvSpPr txBox="1"/>
          <p:nvPr/>
        </p:nvSpPr>
        <p:spPr>
          <a:xfrm>
            <a:off x="8982725" y="3367708"/>
            <a:ext cx="1747778" cy="307777"/>
          </a:xfrm>
          <a:prstGeom prst="rect">
            <a:avLst/>
          </a:prstGeom>
          <a:noFill/>
        </p:spPr>
        <p:txBody>
          <a:bodyPr wrap="square" rtlCol="0">
            <a:spAutoFit/>
          </a:bodyPr>
          <a:lstStyle/>
          <a:p>
            <a:pPr algn="ctr"/>
            <a:r>
              <a:rPr lang="en-US" sz="1400" dirty="0"/>
              <a:t>Managers and staff</a:t>
            </a:r>
          </a:p>
        </p:txBody>
      </p:sp>
      <p:sp>
        <p:nvSpPr>
          <p:cNvPr id="10" name="TextBox 9">
            <a:extLst>
              <a:ext uri="{FF2B5EF4-FFF2-40B4-BE49-F238E27FC236}">
                <a16:creationId xmlns:a16="http://schemas.microsoft.com/office/drawing/2014/main" id="{AAAEDB11-E30D-2F43-B12E-A0E347E8AFD7}"/>
              </a:ext>
            </a:extLst>
          </p:cNvPr>
          <p:cNvSpPr txBox="1"/>
          <p:nvPr/>
        </p:nvSpPr>
        <p:spPr>
          <a:xfrm>
            <a:off x="8982725" y="4240192"/>
            <a:ext cx="1747778" cy="307777"/>
          </a:xfrm>
          <a:prstGeom prst="rect">
            <a:avLst/>
          </a:prstGeom>
          <a:noFill/>
        </p:spPr>
        <p:txBody>
          <a:bodyPr wrap="square" rtlCol="0">
            <a:spAutoFit/>
          </a:bodyPr>
          <a:lstStyle/>
          <a:p>
            <a:pPr algn="ctr"/>
            <a:r>
              <a:rPr lang="en-US" sz="1400" dirty="0"/>
              <a:t>Managers and staff</a:t>
            </a:r>
          </a:p>
        </p:txBody>
      </p:sp>
      <p:sp>
        <p:nvSpPr>
          <p:cNvPr id="11" name="TextBox 10">
            <a:extLst>
              <a:ext uri="{FF2B5EF4-FFF2-40B4-BE49-F238E27FC236}">
                <a16:creationId xmlns:a16="http://schemas.microsoft.com/office/drawing/2014/main" id="{7FD61285-C18D-084E-AC37-E1786B2365C2}"/>
              </a:ext>
            </a:extLst>
          </p:cNvPr>
          <p:cNvSpPr txBox="1"/>
          <p:nvPr/>
        </p:nvSpPr>
        <p:spPr>
          <a:xfrm>
            <a:off x="8982725" y="5617579"/>
            <a:ext cx="1747778" cy="307777"/>
          </a:xfrm>
          <a:prstGeom prst="rect">
            <a:avLst/>
          </a:prstGeom>
          <a:noFill/>
        </p:spPr>
        <p:txBody>
          <a:bodyPr wrap="square" rtlCol="0">
            <a:spAutoFit/>
          </a:bodyPr>
          <a:lstStyle/>
          <a:p>
            <a:pPr algn="ctr"/>
            <a:r>
              <a:rPr lang="en-US" sz="1400" dirty="0"/>
              <a:t>Managers and staff</a:t>
            </a:r>
          </a:p>
        </p:txBody>
      </p:sp>
      <p:sp>
        <p:nvSpPr>
          <p:cNvPr id="12" name="TextBox 11">
            <a:extLst>
              <a:ext uri="{FF2B5EF4-FFF2-40B4-BE49-F238E27FC236}">
                <a16:creationId xmlns:a16="http://schemas.microsoft.com/office/drawing/2014/main" id="{0CBC67C2-7D5F-8A45-B17A-7A780F20B9EA}"/>
              </a:ext>
            </a:extLst>
          </p:cNvPr>
          <p:cNvSpPr txBox="1"/>
          <p:nvPr/>
        </p:nvSpPr>
        <p:spPr>
          <a:xfrm>
            <a:off x="8982723" y="4736832"/>
            <a:ext cx="1747778" cy="523220"/>
          </a:xfrm>
          <a:prstGeom prst="rect">
            <a:avLst/>
          </a:prstGeom>
          <a:noFill/>
        </p:spPr>
        <p:txBody>
          <a:bodyPr wrap="square" rtlCol="0">
            <a:spAutoFit/>
          </a:bodyPr>
          <a:lstStyle/>
          <a:p>
            <a:pPr algn="ctr"/>
            <a:r>
              <a:rPr lang="en-US" sz="1400" dirty="0"/>
              <a:t>Subject matter experts</a:t>
            </a:r>
          </a:p>
        </p:txBody>
      </p:sp>
      <p:sp>
        <p:nvSpPr>
          <p:cNvPr id="13" name="Right Arrow 12">
            <a:extLst>
              <a:ext uri="{FF2B5EF4-FFF2-40B4-BE49-F238E27FC236}">
                <a16:creationId xmlns:a16="http://schemas.microsoft.com/office/drawing/2014/main" id="{36EABB02-0A3E-EC45-A619-4FFF86287658}"/>
              </a:ext>
            </a:extLst>
          </p:cNvPr>
          <p:cNvSpPr/>
          <p:nvPr/>
        </p:nvSpPr>
        <p:spPr>
          <a:xfrm>
            <a:off x="8450290" y="1713232"/>
            <a:ext cx="532435" cy="266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620F9FE-54F1-D946-B5D8-175CE9713B4D}"/>
              </a:ext>
            </a:extLst>
          </p:cNvPr>
          <p:cNvSpPr/>
          <p:nvPr/>
        </p:nvSpPr>
        <p:spPr>
          <a:xfrm>
            <a:off x="8450289" y="2650072"/>
            <a:ext cx="532435" cy="266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8ADEB193-090E-C241-953F-9952C489E61C}"/>
              </a:ext>
            </a:extLst>
          </p:cNvPr>
          <p:cNvSpPr/>
          <p:nvPr/>
        </p:nvSpPr>
        <p:spPr>
          <a:xfrm>
            <a:off x="8450288" y="3396045"/>
            <a:ext cx="532435" cy="266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274BD7FE-713F-B345-8027-AC34533B041F}"/>
              </a:ext>
            </a:extLst>
          </p:cNvPr>
          <p:cNvSpPr/>
          <p:nvPr/>
        </p:nvSpPr>
        <p:spPr>
          <a:xfrm>
            <a:off x="8450288" y="4261533"/>
            <a:ext cx="532435" cy="266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64F69364-7063-3541-AC31-19BD47E10BE7}"/>
              </a:ext>
            </a:extLst>
          </p:cNvPr>
          <p:cNvSpPr/>
          <p:nvPr/>
        </p:nvSpPr>
        <p:spPr>
          <a:xfrm>
            <a:off x="8450288" y="4866661"/>
            <a:ext cx="532435" cy="266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29CEBA0-3DEB-B843-A7BB-83AF580A5C49}"/>
              </a:ext>
            </a:extLst>
          </p:cNvPr>
          <p:cNvSpPr/>
          <p:nvPr/>
        </p:nvSpPr>
        <p:spPr>
          <a:xfrm>
            <a:off x="8450288" y="5638269"/>
            <a:ext cx="532435" cy="266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DF523FC-FB62-3B47-ACE9-919910DB676E}"/>
              </a:ext>
            </a:extLst>
          </p:cNvPr>
          <p:cNvGrpSpPr/>
          <p:nvPr/>
        </p:nvGrpSpPr>
        <p:grpSpPr>
          <a:xfrm>
            <a:off x="3678669" y="104723"/>
            <a:ext cx="2808521" cy="905733"/>
            <a:chOff x="1294314" y="2563041"/>
            <a:chExt cx="2808521" cy="1123408"/>
          </a:xfrm>
        </p:grpSpPr>
        <p:sp>
          <p:nvSpPr>
            <p:cNvPr id="26" name="Chevron 25">
              <a:extLst>
                <a:ext uri="{FF2B5EF4-FFF2-40B4-BE49-F238E27FC236}">
                  <a16:creationId xmlns:a16="http://schemas.microsoft.com/office/drawing/2014/main" id="{818F4509-F28F-DE40-8675-F3CCD5547DD3}"/>
                </a:ext>
              </a:extLst>
            </p:cNvPr>
            <p:cNvSpPr/>
            <p:nvPr/>
          </p:nvSpPr>
          <p:spPr>
            <a:xfrm>
              <a:off x="1294314" y="2563041"/>
              <a:ext cx="2808521" cy="112340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Chevron 4">
              <a:extLst>
                <a:ext uri="{FF2B5EF4-FFF2-40B4-BE49-F238E27FC236}">
                  <a16:creationId xmlns:a16="http://schemas.microsoft.com/office/drawing/2014/main" id="{52ABC727-550C-1B4A-AA20-A659B5616410}"/>
                </a:ext>
              </a:extLst>
            </p:cNvPr>
            <p:cNvSpPr txBox="1"/>
            <p:nvPr/>
          </p:nvSpPr>
          <p:spPr>
            <a:xfrm>
              <a:off x="1856018" y="2563041"/>
              <a:ext cx="1685113" cy="11234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Training</a:t>
              </a:r>
            </a:p>
          </p:txBody>
        </p:sp>
      </p:grpSp>
      <p:grpSp>
        <p:nvGrpSpPr>
          <p:cNvPr id="20" name="Group 19">
            <a:extLst>
              <a:ext uri="{FF2B5EF4-FFF2-40B4-BE49-F238E27FC236}">
                <a16:creationId xmlns:a16="http://schemas.microsoft.com/office/drawing/2014/main" id="{361DBA0B-0CE5-F149-BA77-70805A0EBEF5}"/>
              </a:ext>
            </a:extLst>
          </p:cNvPr>
          <p:cNvGrpSpPr/>
          <p:nvPr/>
        </p:nvGrpSpPr>
        <p:grpSpPr>
          <a:xfrm>
            <a:off x="6122083" y="163209"/>
            <a:ext cx="2331073" cy="751759"/>
            <a:chOff x="3737728" y="2658531"/>
            <a:chExt cx="2331073" cy="932429"/>
          </a:xfrm>
        </p:grpSpPr>
        <p:sp>
          <p:nvSpPr>
            <p:cNvPr id="24" name="Chevron 23">
              <a:extLst>
                <a:ext uri="{FF2B5EF4-FFF2-40B4-BE49-F238E27FC236}">
                  <a16:creationId xmlns:a16="http://schemas.microsoft.com/office/drawing/2014/main" id="{B5E39770-CADA-9742-ACC0-B28D4C8ECB2B}"/>
                </a:ext>
              </a:extLst>
            </p:cNvPr>
            <p:cNvSpPr/>
            <p:nvPr/>
          </p:nvSpPr>
          <p:spPr>
            <a:xfrm>
              <a:off x="3737728" y="2658531"/>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Chevron 6">
              <a:extLst>
                <a:ext uri="{FF2B5EF4-FFF2-40B4-BE49-F238E27FC236}">
                  <a16:creationId xmlns:a16="http://schemas.microsoft.com/office/drawing/2014/main" id="{16EBA942-9FDF-F94A-BBC1-88CAE1F4EF34}"/>
                </a:ext>
              </a:extLst>
            </p:cNvPr>
            <p:cNvSpPr txBox="1"/>
            <p:nvPr/>
          </p:nvSpPr>
          <p:spPr>
            <a:xfrm>
              <a:off x="4203943" y="2658531"/>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QMS, SOPs, customer service</a:t>
              </a:r>
            </a:p>
          </p:txBody>
        </p:sp>
      </p:grpSp>
      <p:grpSp>
        <p:nvGrpSpPr>
          <p:cNvPr id="21" name="Group 20">
            <a:extLst>
              <a:ext uri="{FF2B5EF4-FFF2-40B4-BE49-F238E27FC236}">
                <a16:creationId xmlns:a16="http://schemas.microsoft.com/office/drawing/2014/main" id="{0E21396B-924F-1045-8647-14D7C770287B}"/>
              </a:ext>
            </a:extLst>
          </p:cNvPr>
          <p:cNvGrpSpPr/>
          <p:nvPr/>
        </p:nvGrpSpPr>
        <p:grpSpPr>
          <a:xfrm>
            <a:off x="8126805" y="163209"/>
            <a:ext cx="2331073" cy="751759"/>
            <a:chOff x="5742450" y="2658531"/>
            <a:chExt cx="2331073" cy="932429"/>
          </a:xfrm>
        </p:grpSpPr>
        <p:sp>
          <p:nvSpPr>
            <p:cNvPr id="22" name="Chevron 21">
              <a:extLst>
                <a:ext uri="{FF2B5EF4-FFF2-40B4-BE49-F238E27FC236}">
                  <a16:creationId xmlns:a16="http://schemas.microsoft.com/office/drawing/2014/main" id="{EE64920A-D0CC-F446-933D-83DB9893A19C}"/>
                </a:ext>
              </a:extLst>
            </p:cNvPr>
            <p:cNvSpPr/>
            <p:nvPr/>
          </p:nvSpPr>
          <p:spPr>
            <a:xfrm>
              <a:off x="5742450" y="2658531"/>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Chevron 8">
              <a:extLst>
                <a:ext uri="{FF2B5EF4-FFF2-40B4-BE49-F238E27FC236}">
                  <a16:creationId xmlns:a16="http://schemas.microsoft.com/office/drawing/2014/main" id="{E4320F6B-959C-E24D-BAD5-1289B41F9E60}"/>
                </a:ext>
              </a:extLst>
            </p:cNvPr>
            <p:cNvSpPr txBox="1"/>
            <p:nvPr/>
          </p:nvSpPr>
          <p:spPr>
            <a:xfrm>
              <a:off x="6208665" y="2658531"/>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Communication</a:t>
              </a:r>
            </a:p>
            <a:p>
              <a:pPr marL="0" lvl="0" indent="0" algn="ctr" defTabSz="711200">
                <a:lnSpc>
                  <a:spcPct val="90000"/>
                </a:lnSpc>
                <a:spcBef>
                  <a:spcPct val="0"/>
                </a:spcBef>
                <a:spcAft>
                  <a:spcPct val="35000"/>
                </a:spcAft>
                <a:buNone/>
              </a:pPr>
              <a:r>
                <a:rPr lang="en-US" sz="1600" kern="1200" dirty="0"/>
                <a:t>Performance </a:t>
              </a:r>
              <a:r>
                <a:rPr lang="en-US" sz="1600" kern="1200" dirty="0" err="1"/>
                <a:t>Mngmt</a:t>
              </a:r>
              <a:endParaRPr lang="en-US" sz="1600" kern="1200" dirty="0"/>
            </a:p>
          </p:txBody>
        </p:sp>
      </p:grpSp>
    </p:spTree>
    <p:extLst>
      <p:ext uri="{BB962C8B-B14F-4D97-AF65-F5344CB8AC3E}">
        <p14:creationId xmlns:p14="http://schemas.microsoft.com/office/powerpoint/2010/main" val="229503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4FA6AA-2D5F-B046-BBA0-FBA3387F3535}"/>
              </a:ext>
            </a:extLst>
          </p:cNvPr>
          <p:cNvSpPr>
            <a:spLocks noGrp="1"/>
          </p:cNvSpPr>
          <p:nvPr>
            <p:ph sz="half" idx="4294967295"/>
          </p:nvPr>
        </p:nvSpPr>
        <p:spPr>
          <a:xfrm>
            <a:off x="6860223" y="1825624"/>
            <a:ext cx="4440237" cy="4351338"/>
          </a:xfrm>
        </p:spPr>
        <p:txBody>
          <a:bodyPr>
            <a:normAutofit lnSpcReduction="10000"/>
          </a:bodyPr>
          <a:lstStyle/>
          <a:p>
            <a:r>
              <a:rPr lang="en-US" sz="2000" dirty="0"/>
              <a:t>SOP Categories</a:t>
            </a:r>
          </a:p>
          <a:p>
            <a:pPr lvl="1"/>
            <a:r>
              <a:rPr lang="en-US" sz="1600" dirty="0"/>
              <a:t>Organization</a:t>
            </a:r>
          </a:p>
          <a:p>
            <a:pPr lvl="1"/>
            <a:r>
              <a:rPr lang="en-US" sz="1600" dirty="0"/>
              <a:t>Customer Focus</a:t>
            </a:r>
          </a:p>
          <a:p>
            <a:pPr lvl="1"/>
            <a:r>
              <a:rPr lang="en-US" sz="1600" dirty="0"/>
              <a:t>Facilities and Safety</a:t>
            </a:r>
          </a:p>
          <a:p>
            <a:pPr lvl="1"/>
            <a:r>
              <a:rPr lang="en-US" sz="1600" dirty="0"/>
              <a:t>Personnel</a:t>
            </a:r>
          </a:p>
          <a:p>
            <a:pPr lvl="1"/>
            <a:r>
              <a:rPr lang="en-US" sz="1600" dirty="0"/>
              <a:t>Purchasing and Inventory</a:t>
            </a:r>
          </a:p>
          <a:p>
            <a:pPr lvl="1"/>
            <a:r>
              <a:rPr lang="en-US" sz="1600" dirty="0"/>
              <a:t>Equipment</a:t>
            </a:r>
          </a:p>
          <a:p>
            <a:pPr lvl="1"/>
            <a:r>
              <a:rPr lang="en-US" sz="1600" dirty="0"/>
              <a:t>Process Management</a:t>
            </a:r>
          </a:p>
          <a:p>
            <a:pPr lvl="1"/>
            <a:r>
              <a:rPr lang="en-US" sz="1600" dirty="0"/>
              <a:t>Documents and Records</a:t>
            </a:r>
          </a:p>
          <a:p>
            <a:pPr lvl="1"/>
            <a:r>
              <a:rPr lang="en-US" sz="1600" dirty="0"/>
              <a:t>Information Management</a:t>
            </a:r>
          </a:p>
          <a:p>
            <a:pPr lvl="1"/>
            <a:r>
              <a:rPr lang="en-US" sz="1600" dirty="0"/>
              <a:t>Nonconforming Event Management</a:t>
            </a:r>
          </a:p>
          <a:p>
            <a:pPr lvl="1"/>
            <a:r>
              <a:rPr lang="en-US" sz="1600" dirty="0"/>
              <a:t>Assessments</a:t>
            </a:r>
          </a:p>
          <a:p>
            <a:r>
              <a:rPr lang="en-US" sz="2000" dirty="0"/>
              <a:t>Training – all personnel were required to read SOPs related to their functional areas and certify completion in electronic database</a:t>
            </a:r>
          </a:p>
        </p:txBody>
      </p:sp>
      <p:pic>
        <p:nvPicPr>
          <p:cNvPr id="15" name="Content Placeholder 14">
            <a:extLst>
              <a:ext uri="{FF2B5EF4-FFF2-40B4-BE49-F238E27FC236}">
                <a16:creationId xmlns:a16="http://schemas.microsoft.com/office/drawing/2014/main" id="{5F561A15-0A3A-FB4E-B18B-7EE922575E63}"/>
              </a:ext>
            </a:extLst>
          </p:cNvPr>
          <p:cNvPicPr>
            <a:picLocks noGrp="1"/>
          </p:cNvPicPr>
          <p:nvPr>
            <p:ph sz="half" idx="4294967295"/>
          </p:nvPr>
        </p:nvPicPr>
        <p:blipFill>
          <a:blip r:embed="rId2"/>
          <a:stretch>
            <a:fillRect/>
          </a:stretch>
        </p:blipFill>
        <p:spPr>
          <a:xfrm>
            <a:off x="3405492" y="1825625"/>
            <a:ext cx="3068638" cy="4351337"/>
          </a:xfrm>
          <a:prstGeom prst="rect">
            <a:avLst/>
          </a:prstGeom>
        </p:spPr>
      </p:pic>
      <p:grpSp>
        <p:nvGrpSpPr>
          <p:cNvPr id="6" name="Group 5">
            <a:extLst>
              <a:ext uri="{FF2B5EF4-FFF2-40B4-BE49-F238E27FC236}">
                <a16:creationId xmlns:a16="http://schemas.microsoft.com/office/drawing/2014/main" id="{1B71C654-7A22-544A-A9C6-512B03559A81}"/>
              </a:ext>
            </a:extLst>
          </p:cNvPr>
          <p:cNvGrpSpPr/>
          <p:nvPr/>
        </p:nvGrpSpPr>
        <p:grpSpPr>
          <a:xfrm>
            <a:off x="3665609" y="365125"/>
            <a:ext cx="2808521" cy="1123408"/>
            <a:chOff x="1294314" y="3843727"/>
            <a:chExt cx="2808521" cy="1123408"/>
          </a:xfrm>
        </p:grpSpPr>
        <p:sp>
          <p:nvSpPr>
            <p:cNvPr id="13" name="Chevron 12">
              <a:extLst>
                <a:ext uri="{FF2B5EF4-FFF2-40B4-BE49-F238E27FC236}">
                  <a16:creationId xmlns:a16="http://schemas.microsoft.com/office/drawing/2014/main" id="{3CB0EC19-976B-FF4C-B9EF-59E8713E1352}"/>
                </a:ext>
              </a:extLst>
            </p:cNvPr>
            <p:cNvSpPr/>
            <p:nvPr/>
          </p:nvSpPr>
          <p:spPr>
            <a:xfrm>
              <a:off x="1294314" y="3843727"/>
              <a:ext cx="2808521" cy="112340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hevron 4">
              <a:extLst>
                <a:ext uri="{FF2B5EF4-FFF2-40B4-BE49-F238E27FC236}">
                  <a16:creationId xmlns:a16="http://schemas.microsoft.com/office/drawing/2014/main" id="{F9ED268B-22DC-2141-B91E-89346675450D}"/>
                </a:ext>
              </a:extLst>
            </p:cNvPr>
            <p:cNvSpPr txBox="1"/>
            <p:nvPr/>
          </p:nvSpPr>
          <p:spPr>
            <a:xfrm>
              <a:off x="1856018" y="3843727"/>
              <a:ext cx="1685113" cy="11234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SOPs and QMS</a:t>
              </a:r>
            </a:p>
          </p:txBody>
        </p:sp>
      </p:grpSp>
      <p:grpSp>
        <p:nvGrpSpPr>
          <p:cNvPr id="7" name="Group 6">
            <a:extLst>
              <a:ext uri="{FF2B5EF4-FFF2-40B4-BE49-F238E27FC236}">
                <a16:creationId xmlns:a16="http://schemas.microsoft.com/office/drawing/2014/main" id="{76FA6762-454B-1448-9595-467111C6002C}"/>
              </a:ext>
            </a:extLst>
          </p:cNvPr>
          <p:cNvGrpSpPr/>
          <p:nvPr/>
        </p:nvGrpSpPr>
        <p:grpSpPr>
          <a:xfrm>
            <a:off x="6109023" y="460615"/>
            <a:ext cx="2331073" cy="932429"/>
            <a:chOff x="3737728" y="3939217"/>
            <a:chExt cx="2331073" cy="932429"/>
          </a:xfrm>
        </p:grpSpPr>
        <p:sp>
          <p:nvSpPr>
            <p:cNvPr id="11" name="Chevron 10">
              <a:extLst>
                <a:ext uri="{FF2B5EF4-FFF2-40B4-BE49-F238E27FC236}">
                  <a16:creationId xmlns:a16="http://schemas.microsoft.com/office/drawing/2014/main" id="{3F692EEE-00DF-3746-9972-42F5E8FE74F8}"/>
                </a:ext>
              </a:extLst>
            </p:cNvPr>
            <p:cNvSpPr/>
            <p:nvPr/>
          </p:nvSpPr>
          <p:spPr>
            <a:xfrm>
              <a:off x="3737728" y="3939217"/>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Chevron 6">
              <a:extLst>
                <a:ext uri="{FF2B5EF4-FFF2-40B4-BE49-F238E27FC236}">
                  <a16:creationId xmlns:a16="http://schemas.microsoft.com/office/drawing/2014/main" id="{F9C70328-2450-0245-A6C3-EADA6164C0C9}"/>
                </a:ext>
              </a:extLst>
            </p:cNvPr>
            <p:cNvSpPr txBox="1"/>
            <p:nvPr/>
          </p:nvSpPr>
          <p:spPr>
            <a:xfrm>
              <a:off x="4203943" y="3939217"/>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SOP drafting and training</a:t>
              </a:r>
            </a:p>
          </p:txBody>
        </p:sp>
      </p:grpSp>
      <p:grpSp>
        <p:nvGrpSpPr>
          <p:cNvPr id="8" name="Group 7">
            <a:extLst>
              <a:ext uri="{FF2B5EF4-FFF2-40B4-BE49-F238E27FC236}">
                <a16:creationId xmlns:a16="http://schemas.microsoft.com/office/drawing/2014/main" id="{DF3C8A57-8BE3-7248-B0CC-7B866A68164C}"/>
              </a:ext>
            </a:extLst>
          </p:cNvPr>
          <p:cNvGrpSpPr/>
          <p:nvPr/>
        </p:nvGrpSpPr>
        <p:grpSpPr>
          <a:xfrm>
            <a:off x="8113745" y="460615"/>
            <a:ext cx="2331073" cy="932429"/>
            <a:chOff x="5742450" y="3939217"/>
            <a:chExt cx="2331073" cy="932429"/>
          </a:xfrm>
        </p:grpSpPr>
        <p:sp>
          <p:nvSpPr>
            <p:cNvPr id="9" name="Chevron 8">
              <a:extLst>
                <a:ext uri="{FF2B5EF4-FFF2-40B4-BE49-F238E27FC236}">
                  <a16:creationId xmlns:a16="http://schemas.microsoft.com/office/drawing/2014/main" id="{4EB08260-2D39-BC4E-B922-9FE489D84A56}"/>
                </a:ext>
              </a:extLst>
            </p:cNvPr>
            <p:cNvSpPr/>
            <p:nvPr/>
          </p:nvSpPr>
          <p:spPr>
            <a:xfrm>
              <a:off x="5742450" y="3939217"/>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Chevron 8">
              <a:extLst>
                <a:ext uri="{FF2B5EF4-FFF2-40B4-BE49-F238E27FC236}">
                  <a16:creationId xmlns:a16="http://schemas.microsoft.com/office/drawing/2014/main" id="{2B2C360F-D919-A347-A36F-84631F6F20A8}"/>
                </a:ext>
              </a:extLst>
            </p:cNvPr>
            <p:cNvSpPr txBox="1"/>
            <p:nvPr/>
          </p:nvSpPr>
          <p:spPr>
            <a:xfrm>
              <a:off x="6208665" y="3939217"/>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Quality audit training</a:t>
              </a:r>
            </a:p>
          </p:txBody>
        </p:sp>
      </p:grpSp>
    </p:spTree>
    <p:extLst>
      <p:ext uri="{BB962C8B-B14F-4D97-AF65-F5344CB8AC3E}">
        <p14:creationId xmlns:p14="http://schemas.microsoft.com/office/powerpoint/2010/main" val="3696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50E4C31-478A-B149-B43E-D8FEEDFB77C0}"/>
              </a:ext>
            </a:extLst>
          </p:cNvPr>
          <p:cNvSpPr>
            <a:spLocks noGrp="1"/>
          </p:cNvSpPr>
          <p:nvPr>
            <p:ph idx="4294967295"/>
          </p:nvPr>
        </p:nvSpPr>
        <p:spPr>
          <a:xfrm>
            <a:off x="2824163" y="1825625"/>
            <a:ext cx="9367837" cy="4402138"/>
          </a:xfrm>
        </p:spPr>
        <p:txBody>
          <a:bodyPr/>
          <a:lstStyle/>
          <a:p>
            <a:r>
              <a:rPr lang="en-US" dirty="0"/>
              <a:t>Quality audits performed by internal or external auditors involve a systematic review of QMS through interviews, lab tours, SOP reviews and compliance assessments</a:t>
            </a:r>
          </a:p>
          <a:p>
            <a:r>
              <a:rPr lang="en-US" dirty="0"/>
              <a:t>To prepare for an audit, Quality Audit Training was conducted: </a:t>
            </a:r>
          </a:p>
          <a:p>
            <a:pPr lvl="1"/>
            <a:r>
              <a:rPr lang="en-US" dirty="0"/>
              <a:t>What is “fair game” for auditors?</a:t>
            </a:r>
          </a:p>
          <a:p>
            <a:pPr lvl="1"/>
            <a:r>
              <a:rPr lang="en-US" dirty="0"/>
              <a:t>What is off limits?</a:t>
            </a:r>
          </a:p>
          <a:p>
            <a:pPr lvl="1"/>
            <a:r>
              <a:rPr lang="en-US" dirty="0"/>
              <a:t>Management alignment to QMS</a:t>
            </a:r>
          </a:p>
          <a:p>
            <a:pPr lvl="1"/>
            <a:r>
              <a:rPr lang="en-US" dirty="0"/>
              <a:t>Do’s and </a:t>
            </a:r>
            <a:r>
              <a:rPr lang="en-US" dirty="0" err="1"/>
              <a:t>don’t’s</a:t>
            </a:r>
            <a:r>
              <a:rPr lang="en-US" dirty="0"/>
              <a:t>, including what to say and what not to say</a:t>
            </a:r>
          </a:p>
          <a:p>
            <a:pPr lvl="1"/>
            <a:r>
              <a:rPr lang="en-US" dirty="0"/>
              <a:t>Behavior during audit</a:t>
            </a:r>
          </a:p>
          <a:p>
            <a:r>
              <a:rPr lang="en-US" dirty="0"/>
              <a:t>Conducted “mock audit”</a:t>
            </a:r>
          </a:p>
        </p:txBody>
      </p:sp>
      <p:grpSp>
        <p:nvGrpSpPr>
          <p:cNvPr id="7" name="Group 6">
            <a:extLst>
              <a:ext uri="{FF2B5EF4-FFF2-40B4-BE49-F238E27FC236}">
                <a16:creationId xmlns:a16="http://schemas.microsoft.com/office/drawing/2014/main" id="{C8B40E04-6E4B-6F45-8354-368FB2CD082A}"/>
              </a:ext>
            </a:extLst>
          </p:cNvPr>
          <p:cNvGrpSpPr/>
          <p:nvPr/>
        </p:nvGrpSpPr>
        <p:grpSpPr>
          <a:xfrm>
            <a:off x="3665609" y="365125"/>
            <a:ext cx="2808521" cy="1123408"/>
            <a:chOff x="1294314" y="3843727"/>
            <a:chExt cx="2808521" cy="1123408"/>
          </a:xfrm>
        </p:grpSpPr>
        <p:sp>
          <p:nvSpPr>
            <p:cNvPr id="8" name="Chevron 7">
              <a:extLst>
                <a:ext uri="{FF2B5EF4-FFF2-40B4-BE49-F238E27FC236}">
                  <a16:creationId xmlns:a16="http://schemas.microsoft.com/office/drawing/2014/main" id="{C9850BD6-0E5A-154D-B6FC-770B2C129FEB}"/>
                </a:ext>
              </a:extLst>
            </p:cNvPr>
            <p:cNvSpPr/>
            <p:nvPr/>
          </p:nvSpPr>
          <p:spPr>
            <a:xfrm>
              <a:off x="1294314" y="3843727"/>
              <a:ext cx="2808521" cy="1123408"/>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4">
              <a:extLst>
                <a:ext uri="{FF2B5EF4-FFF2-40B4-BE49-F238E27FC236}">
                  <a16:creationId xmlns:a16="http://schemas.microsoft.com/office/drawing/2014/main" id="{93B05821-96DA-AC40-8CBC-6252F3EC9F79}"/>
                </a:ext>
              </a:extLst>
            </p:cNvPr>
            <p:cNvSpPr txBox="1"/>
            <p:nvPr/>
          </p:nvSpPr>
          <p:spPr>
            <a:xfrm>
              <a:off x="1856018" y="3843727"/>
              <a:ext cx="1685113" cy="11234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SOPs and QMS</a:t>
              </a:r>
            </a:p>
          </p:txBody>
        </p:sp>
      </p:grpSp>
      <p:grpSp>
        <p:nvGrpSpPr>
          <p:cNvPr id="10" name="Group 9">
            <a:extLst>
              <a:ext uri="{FF2B5EF4-FFF2-40B4-BE49-F238E27FC236}">
                <a16:creationId xmlns:a16="http://schemas.microsoft.com/office/drawing/2014/main" id="{4701D2E3-CE1F-AC4A-B521-BFA0C8E41953}"/>
              </a:ext>
            </a:extLst>
          </p:cNvPr>
          <p:cNvGrpSpPr/>
          <p:nvPr/>
        </p:nvGrpSpPr>
        <p:grpSpPr>
          <a:xfrm>
            <a:off x="6109023" y="460615"/>
            <a:ext cx="2331073" cy="932429"/>
            <a:chOff x="3737728" y="3939217"/>
            <a:chExt cx="2331073" cy="932429"/>
          </a:xfrm>
        </p:grpSpPr>
        <p:sp>
          <p:nvSpPr>
            <p:cNvPr id="11" name="Chevron 10">
              <a:extLst>
                <a:ext uri="{FF2B5EF4-FFF2-40B4-BE49-F238E27FC236}">
                  <a16:creationId xmlns:a16="http://schemas.microsoft.com/office/drawing/2014/main" id="{CC635B34-C26A-C44F-BF3A-70435F104287}"/>
                </a:ext>
              </a:extLst>
            </p:cNvPr>
            <p:cNvSpPr/>
            <p:nvPr/>
          </p:nvSpPr>
          <p:spPr>
            <a:xfrm>
              <a:off x="3737728" y="3939217"/>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Chevron 6">
              <a:extLst>
                <a:ext uri="{FF2B5EF4-FFF2-40B4-BE49-F238E27FC236}">
                  <a16:creationId xmlns:a16="http://schemas.microsoft.com/office/drawing/2014/main" id="{6117B3E9-77E9-CB45-AC11-ABCFC9958140}"/>
                </a:ext>
              </a:extLst>
            </p:cNvPr>
            <p:cNvSpPr txBox="1"/>
            <p:nvPr/>
          </p:nvSpPr>
          <p:spPr>
            <a:xfrm>
              <a:off x="4203943" y="3939217"/>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SOP drafting and training</a:t>
              </a:r>
            </a:p>
          </p:txBody>
        </p:sp>
      </p:grpSp>
      <p:grpSp>
        <p:nvGrpSpPr>
          <p:cNvPr id="13" name="Group 12">
            <a:extLst>
              <a:ext uri="{FF2B5EF4-FFF2-40B4-BE49-F238E27FC236}">
                <a16:creationId xmlns:a16="http://schemas.microsoft.com/office/drawing/2014/main" id="{C44143E4-763E-9543-A7DD-F852C789EF00}"/>
              </a:ext>
            </a:extLst>
          </p:cNvPr>
          <p:cNvGrpSpPr/>
          <p:nvPr/>
        </p:nvGrpSpPr>
        <p:grpSpPr>
          <a:xfrm>
            <a:off x="8113745" y="460615"/>
            <a:ext cx="2331073" cy="932429"/>
            <a:chOff x="5742450" y="3939217"/>
            <a:chExt cx="2331073" cy="932429"/>
          </a:xfrm>
        </p:grpSpPr>
        <p:sp>
          <p:nvSpPr>
            <p:cNvPr id="14" name="Chevron 13">
              <a:extLst>
                <a:ext uri="{FF2B5EF4-FFF2-40B4-BE49-F238E27FC236}">
                  <a16:creationId xmlns:a16="http://schemas.microsoft.com/office/drawing/2014/main" id="{BC8C5F7B-1AC7-7C4B-8663-D3A6B664A391}"/>
                </a:ext>
              </a:extLst>
            </p:cNvPr>
            <p:cNvSpPr/>
            <p:nvPr/>
          </p:nvSpPr>
          <p:spPr>
            <a:xfrm>
              <a:off x="5742450" y="3939217"/>
              <a:ext cx="2331073" cy="932429"/>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Chevron 8">
              <a:extLst>
                <a:ext uri="{FF2B5EF4-FFF2-40B4-BE49-F238E27FC236}">
                  <a16:creationId xmlns:a16="http://schemas.microsoft.com/office/drawing/2014/main" id="{8C97DD5F-08A8-E048-B23F-681817D820E8}"/>
                </a:ext>
              </a:extLst>
            </p:cNvPr>
            <p:cNvSpPr txBox="1"/>
            <p:nvPr/>
          </p:nvSpPr>
          <p:spPr>
            <a:xfrm>
              <a:off x="6208665" y="3939217"/>
              <a:ext cx="1398644" cy="9324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Quality audit training</a:t>
              </a:r>
            </a:p>
          </p:txBody>
        </p:sp>
      </p:grpSp>
    </p:spTree>
    <p:extLst>
      <p:ext uri="{BB962C8B-B14F-4D97-AF65-F5344CB8AC3E}">
        <p14:creationId xmlns:p14="http://schemas.microsoft.com/office/powerpoint/2010/main" val="408800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6CB5-7388-694D-BFBC-EEE457C1ECB1}"/>
              </a:ext>
            </a:extLst>
          </p:cNvPr>
          <p:cNvSpPr>
            <a:spLocks noGrp="1"/>
          </p:cNvSpPr>
          <p:nvPr>
            <p:ph type="title"/>
          </p:nvPr>
        </p:nvSpPr>
        <p:spPr>
          <a:xfrm>
            <a:off x="2346960" y="165429"/>
            <a:ext cx="9367520" cy="1325563"/>
          </a:xfrm>
        </p:spPr>
        <p:txBody>
          <a:bodyPr>
            <a:normAutofit/>
          </a:bodyPr>
          <a:lstStyle/>
          <a:p>
            <a:pPr algn="ctr"/>
            <a:r>
              <a:rPr lang="en-US" sz="3600" u="sng" dirty="0"/>
              <a:t>THE CONTROL PROCESSES</a:t>
            </a:r>
            <a:br>
              <a:rPr lang="en-US" sz="3600" dirty="0"/>
            </a:br>
            <a:r>
              <a:rPr lang="en-US" sz="3600" dirty="0"/>
              <a:t>Voice of the Customer (VOC)</a:t>
            </a:r>
          </a:p>
        </p:txBody>
      </p:sp>
      <p:sp>
        <p:nvSpPr>
          <p:cNvPr id="3" name="Content Placeholder 2">
            <a:extLst>
              <a:ext uri="{FF2B5EF4-FFF2-40B4-BE49-F238E27FC236}">
                <a16:creationId xmlns:a16="http://schemas.microsoft.com/office/drawing/2014/main" id="{2554DB7D-D2BC-7E45-9C8D-CFA5FF2CFCAD}"/>
              </a:ext>
            </a:extLst>
          </p:cNvPr>
          <p:cNvSpPr>
            <a:spLocks noGrp="1"/>
          </p:cNvSpPr>
          <p:nvPr>
            <p:ph idx="1"/>
          </p:nvPr>
        </p:nvSpPr>
        <p:spPr>
          <a:xfrm>
            <a:off x="2346960" y="1490993"/>
            <a:ext cx="9367520" cy="4594498"/>
          </a:xfrm>
        </p:spPr>
        <p:txBody>
          <a:bodyPr>
            <a:normAutofit fontScale="77500" lnSpcReduction="20000"/>
          </a:bodyPr>
          <a:lstStyle/>
          <a:p>
            <a:r>
              <a:rPr lang="en-US" dirty="0"/>
              <a:t>Customer dissatisfaction may result from poor reagent quality or lack of availability, technical errors, poor sample quality or equipment malfunction.  To retain unhappy customers, cores must be willing to engage:</a:t>
            </a:r>
          </a:p>
          <a:p>
            <a:pPr marL="0" indent="0">
              <a:buNone/>
            </a:pPr>
            <a:r>
              <a:rPr lang="en-US" u="sng" dirty="0"/>
              <a:t>VOC Meeting Agenda</a:t>
            </a:r>
          </a:p>
          <a:p>
            <a:pPr marL="514350" lvl="0" indent="-514350">
              <a:buFont typeface="+mj-lt"/>
              <a:buAutoNum type="arabicPeriod"/>
            </a:pPr>
            <a:r>
              <a:rPr lang="en-US" dirty="0"/>
              <a:t>A customer provides feedback to gathered team of relevant core staff and managers</a:t>
            </a:r>
          </a:p>
          <a:p>
            <a:pPr marL="514350" lvl="0" indent="-514350">
              <a:buFont typeface="+mj-lt"/>
              <a:buAutoNum type="arabicPeriod"/>
            </a:pPr>
            <a:r>
              <a:rPr lang="en-US" dirty="0"/>
              <a:t>A facilitator records feedback on whiteboard, flipchart or computer</a:t>
            </a:r>
          </a:p>
          <a:p>
            <a:pPr marL="514350" lvl="0" indent="-514350">
              <a:buFont typeface="+mj-lt"/>
              <a:buAutoNum type="arabicPeriod"/>
            </a:pPr>
            <a:r>
              <a:rPr lang="en-US" dirty="0"/>
              <a:t>The participants agree to main themes related to issues with the project</a:t>
            </a:r>
          </a:p>
          <a:p>
            <a:pPr marL="514350" lvl="0" indent="-514350">
              <a:buFont typeface="+mj-lt"/>
              <a:buAutoNum type="arabicPeriod"/>
            </a:pPr>
            <a:r>
              <a:rPr lang="en-US" dirty="0"/>
              <a:t>The participants discuss possible improvements and brainstorm solutions</a:t>
            </a:r>
          </a:p>
          <a:p>
            <a:pPr marL="514350" lvl="0" indent="-514350">
              <a:buFont typeface="+mj-lt"/>
              <a:buAutoNum type="arabicPeriod"/>
            </a:pPr>
            <a:r>
              <a:rPr lang="en-US" dirty="0"/>
              <a:t>The team decides on action items and appropriate follow up and agrees on next steps</a:t>
            </a:r>
          </a:p>
          <a:p>
            <a:pPr marL="514350" lvl="0" indent="-514350">
              <a:buFont typeface="+mj-lt"/>
              <a:buAutoNum type="arabicPeriod"/>
            </a:pPr>
            <a:r>
              <a:rPr lang="en-US" dirty="0"/>
              <a:t>The facilitator provides meeting minutes and action items to participants and follows up with the core and the customer to ensure actions have been taken  </a:t>
            </a:r>
          </a:p>
        </p:txBody>
      </p:sp>
    </p:spTree>
    <p:extLst>
      <p:ext uri="{BB962C8B-B14F-4D97-AF65-F5344CB8AC3E}">
        <p14:creationId xmlns:p14="http://schemas.microsoft.com/office/powerpoint/2010/main" val="38629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2FA83-194E-7E44-A308-87DEF14C493A}"/>
              </a:ext>
            </a:extLst>
          </p:cNvPr>
          <p:cNvSpPr>
            <a:spLocks noGrp="1"/>
          </p:cNvSpPr>
          <p:nvPr>
            <p:ph type="title"/>
          </p:nvPr>
        </p:nvSpPr>
        <p:spPr>
          <a:xfrm>
            <a:off x="2346960" y="187927"/>
            <a:ext cx="9367520" cy="1325563"/>
          </a:xfrm>
        </p:spPr>
        <p:txBody>
          <a:bodyPr>
            <a:normAutofit/>
          </a:bodyPr>
          <a:lstStyle/>
          <a:p>
            <a:pPr algn="ctr"/>
            <a:r>
              <a:rPr lang="en-US" sz="3600" u="sng" dirty="0"/>
              <a:t>THE CONTROL PROCESSES</a:t>
            </a:r>
            <a:br>
              <a:rPr lang="en-US" sz="3600" dirty="0"/>
            </a:br>
            <a:r>
              <a:rPr lang="en-US" sz="3600" dirty="0"/>
              <a:t>Root Cause Analysis (RCA)</a:t>
            </a:r>
          </a:p>
        </p:txBody>
      </p:sp>
      <p:sp>
        <p:nvSpPr>
          <p:cNvPr id="3" name="Content Placeholder 2">
            <a:extLst>
              <a:ext uri="{FF2B5EF4-FFF2-40B4-BE49-F238E27FC236}">
                <a16:creationId xmlns:a16="http://schemas.microsoft.com/office/drawing/2014/main" id="{7A84359A-2F5B-8840-A07E-8D4F0B36D55B}"/>
              </a:ext>
            </a:extLst>
          </p:cNvPr>
          <p:cNvSpPr>
            <a:spLocks noGrp="1"/>
          </p:cNvSpPr>
          <p:nvPr>
            <p:ph idx="1"/>
          </p:nvPr>
        </p:nvSpPr>
        <p:spPr>
          <a:xfrm>
            <a:off x="2346960" y="1513490"/>
            <a:ext cx="9367520" cy="4714589"/>
          </a:xfrm>
        </p:spPr>
        <p:txBody>
          <a:bodyPr/>
          <a:lstStyle/>
          <a:p>
            <a:r>
              <a:rPr lang="en-US" dirty="0"/>
              <a:t>RCA refers to a wide range of tools and techniques to uncover the cause of problems, including </a:t>
            </a:r>
            <a:r>
              <a:rPr lang="en-US" i="1" dirty="0"/>
              <a:t>what, why and how</a:t>
            </a:r>
          </a:p>
          <a:p>
            <a:pPr lvl="1"/>
            <a:r>
              <a:rPr lang="en-US" i="1" dirty="0"/>
              <a:t>Five Whys, Failure Mode and Effects Analysis (FMEA), Fault Tree Analysis, Fishbone Diagram, Current Reality Tree, etc.</a:t>
            </a:r>
          </a:p>
          <a:p>
            <a:r>
              <a:rPr lang="en-US" dirty="0"/>
              <a:t>Formalizes change management, increases operational excellence and improves customer satisfaction</a:t>
            </a:r>
          </a:p>
        </p:txBody>
      </p:sp>
      <p:graphicFrame>
        <p:nvGraphicFramePr>
          <p:cNvPr id="4" name="Diagram 3">
            <a:extLst>
              <a:ext uri="{FF2B5EF4-FFF2-40B4-BE49-F238E27FC236}">
                <a16:creationId xmlns:a16="http://schemas.microsoft.com/office/drawing/2014/main" id="{CD7E5B4C-AF33-6C4B-A9D8-AA68D7AD4DB4}"/>
              </a:ext>
            </a:extLst>
          </p:cNvPr>
          <p:cNvGraphicFramePr/>
          <p:nvPr>
            <p:extLst>
              <p:ext uri="{D42A27DB-BD31-4B8C-83A1-F6EECF244321}">
                <p14:modId xmlns:p14="http://schemas.microsoft.com/office/powerpoint/2010/main" val="3084408355"/>
              </p:ext>
            </p:extLst>
          </p:nvPr>
        </p:nvGraphicFramePr>
        <p:xfrm>
          <a:off x="2032000" y="719666"/>
          <a:ext cx="895131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CC9BBD6-E0B8-654F-88A1-0B3F386C71CD}"/>
              </a:ext>
            </a:extLst>
          </p:cNvPr>
          <p:cNvSpPr txBox="1"/>
          <p:nvPr/>
        </p:nvSpPr>
        <p:spPr>
          <a:xfrm>
            <a:off x="2032000" y="6385034"/>
            <a:ext cx="4794469" cy="415498"/>
          </a:xfrm>
          <a:prstGeom prst="rect">
            <a:avLst/>
          </a:prstGeom>
          <a:noFill/>
        </p:spPr>
        <p:txBody>
          <a:bodyPr wrap="square" rtlCol="0">
            <a:spAutoFit/>
          </a:bodyPr>
          <a:lstStyle/>
          <a:p>
            <a:r>
              <a:rPr lang="en-US" sz="1050" i="1" dirty="0"/>
              <a:t>Rooney and Vanden Heuvel. Root cause analysis for beginners. Qual Prog 2004</a:t>
            </a:r>
          </a:p>
          <a:p>
            <a:r>
              <a:rPr lang="en-US" sz="1050" i="1" dirty="0" err="1"/>
              <a:t>Heher</a:t>
            </a:r>
            <a:r>
              <a:rPr lang="en-US" sz="1050" i="1" dirty="0"/>
              <a:t>.  A brief guide to root cause analysis.  Cancer </a:t>
            </a:r>
            <a:r>
              <a:rPr lang="en-US" sz="1050" i="1" dirty="0" err="1"/>
              <a:t>Cytopathol</a:t>
            </a:r>
            <a:r>
              <a:rPr lang="en-US" sz="1050" i="1" dirty="0"/>
              <a:t> 2017</a:t>
            </a:r>
          </a:p>
        </p:txBody>
      </p:sp>
    </p:spTree>
    <p:extLst>
      <p:ext uri="{BB962C8B-B14F-4D97-AF65-F5344CB8AC3E}">
        <p14:creationId xmlns:p14="http://schemas.microsoft.com/office/powerpoint/2010/main" val="30387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73D7-8787-704B-975F-66E7DCBF80C4}"/>
              </a:ext>
            </a:extLst>
          </p:cNvPr>
          <p:cNvSpPr>
            <a:spLocks noGrp="1"/>
          </p:cNvSpPr>
          <p:nvPr>
            <p:ph type="title"/>
          </p:nvPr>
        </p:nvSpPr>
        <p:spPr>
          <a:xfrm>
            <a:off x="2346960" y="249511"/>
            <a:ext cx="9367520" cy="1325563"/>
          </a:xfrm>
        </p:spPr>
        <p:txBody>
          <a:bodyPr>
            <a:normAutofit/>
          </a:bodyPr>
          <a:lstStyle/>
          <a:p>
            <a:pPr algn="ctr"/>
            <a:r>
              <a:rPr lang="en-US" sz="3600" u="sng" dirty="0"/>
              <a:t>THE OUTCOMES</a:t>
            </a:r>
            <a:br>
              <a:rPr lang="en-US" sz="3600" dirty="0"/>
            </a:br>
            <a:r>
              <a:rPr lang="en-US" sz="3600" dirty="0"/>
              <a:t>Tracking Metrics that Matter</a:t>
            </a:r>
          </a:p>
        </p:txBody>
      </p:sp>
      <p:sp>
        <p:nvSpPr>
          <p:cNvPr id="3" name="Content Placeholder 2">
            <a:extLst>
              <a:ext uri="{FF2B5EF4-FFF2-40B4-BE49-F238E27FC236}">
                <a16:creationId xmlns:a16="http://schemas.microsoft.com/office/drawing/2014/main" id="{7E4204FB-DD3D-1542-A4DF-3EFA0C3B71AA}"/>
              </a:ext>
            </a:extLst>
          </p:cNvPr>
          <p:cNvSpPr>
            <a:spLocks noGrp="1"/>
          </p:cNvSpPr>
          <p:nvPr>
            <p:ph idx="1"/>
          </p:nvPr>
        </p:nvSpPr>
        <p:spPr>
          <a:xfrm>
            <a:off x="2346960" y="1418314"/>
            <a:ext cx="9367520" cy="4402455"/>
          </a:xfrm>
        </p:spPr>
        <p:txBody>
          <a:bodyPr/>
          <a:lstStyle/>
          <a:p>
            <a:r>
              <a:rPr lang="en-US" dirty="0"/>
              <a:t>With QMS in place, HTSF was pre-qualified to apply for federally-funded contracts to provide RNA sequencing services.  Successful quality audit qualified core for awards - &gt;$10M since 2017.  Two subsequent audits were successful.</a:t>
            </a:r>
          </a:p>
          <a:p>
            <a:r>
              <a:rPr lang="en-US" dirty="0"/>
              <a:t>Total revenue grew 74% between FY17 and FY19</a:t>
            </a:r>
          </a:p>
          <a:p>
            <a:r>
              <a:rPr lang="en-US" dirty="0"/>
              <a:t>Core performance metrics</a:t>
            </a:r>
          </a:p>
        </p:txBody>
      </p:sp>
      <p:graphicFrame>
        <p:nvGraphicFramePr>
          <p:cNvPr id="4" name="Table 3">
            <a:extLst>
              <a:ext uri="{FF2B5EF4-FFF2-40B4-BE49-F238E27FC236}">
                <a16:creationId xmlns:a16="http://schemas.microsoft.com/office/drawing/2014/main" id="{E6149939-B1BE-E04B-9DD4-A3E1D01B014C}"/>
              </a:ext>
            </a:extLst>
          </p:cNvPr>
          <p:cNvGraphicFramePr>
            <a:graphicFrameLocks noGrp="1"/>
          </p:cNvGraphicFramePr>
          <p:nvPr>
            <p:extLst>
              <p:ext uri="{D42A27DB-BD31-4B8C-83A1-F6EECF244321}">
                <p14:modId xmlns:p14="http://schemas.microsoft.com/office/powerpoint/2010/main" val="1862962204"/>
              </p:ext>
            </p:extLst>
          </p:nvPr>
        </p:nvGraphicFramePr>
        <p:xfrm>
          <a:off x="3409406" y="4161291"/>
          <a:ext cx="7242628" cy="1879600"/>
        </p:xfrm>
        <a:graphic>
          <a:graphicData uri="http://schemas.openxmlformats.org/drawingml/2006/table">
            <a:tbl>
              <a:tblPr firstRow="1" bandRow="1">
                <a:tableStyleId>{5C22544A-7EE6-4342-B048-85BDC9FD1C3A}</a:tableStyleId>
              </a:tblPr>
              <a:tblGrid>
                <a:gridCol w="2373745">
                  <a:extLst>
                    <a:ext uri="{9D8B030D-6E8A-4147-A177-3AD203B41FA5}">
                      <a16:colId xmlns:a16="http://schemas.microsoft.com/office/drawing/2014/main" val="2409404623"/>
                    </a:ext>
                  </a:extLst>
                </a:gridCol>
                <a:gridCol w="1690255">
                  <a:extLst>
                    <a:ext uri="{9D8B030D-6E8A-4147-A177-3AD203B41FA5}">
                      <a16:colId xmlns:a16="http://schemas.microsoft.com/office/drawing/2014/main" val="1762840709"/>
                    </a:ext>
                  </a:extLst>
                </a:gridCol>
                <a:gridCol w="1563584">
                  <a:extLst>
                    <a:ext uri="{9D8B030D-6E8A-4147-A177-3AD203B41FA5}">
                      <a16:colId xmlns:a16="http://schemas.microsoft.com/office/drawing/2014/main" val="4243079037"/>
                    </a:ext>
                  </a:extLst>
                </a:gridCol>
                <a:gridCol w="1615044">
                  <a:extLst>
                    <a:ext uri="{9D8B030D-6E8A-4147-A177-3AD203B41FA5}">
                      <a16:colId xmlns:a16="http://schemas.microsoft.com/office/drawing/2014/main" val="3757429943"/>
                    </a:ext>
                  </a:extLst>
                </a:gridCol>
              </a:tblGrid>
              <a:tr h="370840">
                <a:tc>
                  <a:txBody>
                    <a:bodyPr/>
                    <a:lstStyle/>
                    <a:p>
                      <a:endParaRPr lang="en-US" sz="1600" dirty="0"/>
                    </a:p>
                  </a:txBody>
                  <a:tcPr/>
                </a:tc>
                <a:tc>
                  <a:txBody>
                    <a:bodyPr/>
                    <a:lstStyle/>
                    <a:p>
                      <a:pPr algn="ctr"/>
                      <a:r>
                        <a:rPr lang="en-US" sz="2000" b="1" dirty="0"/>
                        <a:t>FY17</a:t>
                      </a:r>
                    </a:p>
                  </a:txBody>
                  <a:tcPr anchor="ctr"/>
                </a:tc>
                <a:tc>
                  <a:txBody>
                    <a:bodyPr/>
                    <a:lstStyle/>
                    <a:p>
                      <a:pPr algn="ctr"/>
                      <a:r>
                        <a:rPr lang="en-US" sz="2000" b="1" dirty="0"/>
                        <a:t>FY18</a:t>
                      </a:r>
                    </a:p>
                  </a:txBody>
                  <a:tcPr anchor="ctr"/>
                </a:tc>
                <a:tc>
                  <a:txBody>
                    <a:bodyPr/>
                    <a:lstStyle/>
                    <a:p>
                      <a:pPr algn="ctr"/>
                      <a:r>
                        <a:rPr lang="en-US" sz="2000" b="1" dirty="0"/>
                        <a:t>FY19</a:t>
                      </a:r>
                    </a:p>
                  </a:txBody>
                  <a:tcPr anchor="ctr"/>
                </a:tc>
                <a:extLst>
                  <a:ext uri="{0D108BD9-81ED-4DB2-BD59-A6C34878D82A}">
                    <a16:rowId xmlns:a16="http://schemas.microsoft.com/office/drawing/2014/main" val="4213706280"/>
                  </a:ext>
                </a:extLst>
              </a:tr>
              <a:tr h="370840">
                <a:tc>
                  <a:txBody>
                    <a:bodyPr/>
                    <a:lstStyle/>
                    <a:p>
                      <a:r>
                        <a:rPr lang="en-US" sz="1600" dirty="0"/>
                        <a:t>Total # samples submitted</a:t>
                      </a:r>
                    </a:p>
                  </a:txBody>
                  <a:tcPr/>
                </a:tc>
                <a:tc>
                  <a:txBody>
                    <a:bodyPr/>
                    <a:lstStyle/>
                    <a:p>
                      <a:pPr algn="ctr"/>
                      <a:r>
                        <a:rPr lang="en-US" dirty="0"/>
                        <a:t>7195</a:t>
                      </a:r>
                    </a:p>
                  </a:txBody>
                  <a:tcPr anchor="ctr"/>
                </a:tc>
                <a:tc>
                  <a:txBody>
                    <a:bodyPr/>
                    <a:lstStyle/>
                    <a:p>
                      <a:pPr algn="ctr"/>
                      <a:r>
                        <a:rPr lang="en-US" dirty="0"/>
                        <a:t>6538</a:t>
                      </a:r>
                    </a:p>
                  </a:txBody>
                  <a:tcPr anchor="ctr"/>
                </a:tc>
                <a:tc>
                  <a:txBody>
                    <a:bodyPr/>
                    <a:lstStyle/>
                    <a:p>
                      <a:pPr algn="ctr"/>
                      <a:r>
                        <a:rPr lang="en-US" dirty="0"/>
                        <a:t>10800</a:t>
                      </a:r>
                    </a:p>
                  </a:txBody>
                  <a:tcPr anchor="ctr"/>
                </a:tc>
                <a:extLst>
                  <a:ext uri="{0D108BD9-81ED-4DB2-BD59-A6C34878D82A}">
                    <a16:rowId xmlns:a16="http://schemas.microsoft.com/office/drawing/2014/main" val="1121722604"/>
                  </a:ext>
                </a:extLst>
              </a:tr>
              <a:tr h="370840">
                <a:tc>
                  <a:txBody>
                    <a:bodyPr/>
                    <a:lstStyle/>
                    <a:p>
                      <a:r>
                        <a:rPr lang="en-US" sz="1600" dirty="0"/>
                        <a:t>Total # libraries prepared</a:t>
                      </a:r>
                    </a:p>
                  </a:txBody>
                  <a:tcPr/>
                </a:tc>
                <a:tc>
                  <a:txBody>
                    <a:bodyPr/>
                    <a:lstStyle/>
                    <a:p>
                      <a:pPr algn="ctr"/>
                      <a:r>
                        <a:rPr lang="en-US" dirty="0"/>
                        <a:t>5812</a:t>
                      </a:r>
                    </a:p>
                  </a:txBody>
                  <a:tcPr anchor="ctr"/>
                </a:tc>
                <a:tc>
                  <a:txBody>
                    <a:bodyPr/>
                    <a:lstStyle/>
                    <a:p>
                      <a:pPr algn="ctr"/>
                      <a:r>
                        <a:rPr lang="en-US" dirty="0"/>
                        <a:t>9474</a:t>
                      </a:r>
                    </a:p>
                  </a:txBody>
                  <a:tcPr anchor="ctr"/>
                </a:tc>
                <a:tc>
                  <a:txBody>
                    <a:bodyPr/>
                    <a:lstStyle/>
                    <a:p>
                      <a:pPr algn="ctr"/>
                      <a:r>
                        <a:rPr lang="en-US" dirty="0"/>
                        <a:t>11322</a:t>
                      </a:r>
                    </a:p>
                  </a:txBody>
                  <a:tcPr anchor="ctr"/>
                </a:tc>
                <a:extLst>
                  <a:ext uri="{0D108BD9-81ED-4DB2-BD59-A6C34878D82A}">
                    <a16:rowId xmlns:a16="http://schemas.microsoft.com/office/drawing/2014/main" val="4279739476"/>
                  </a:ext>
                </a:extLst>
              </a:tr>
              <a:tr h="370840">
                <a:tc>
                  <a:txBody>
                    <a:bodyPr/>
                    <a:lstStyle/>
                    <a:p>
                      <a:r>
                        <a:rPr lang="en-US" sz="1600" dirty="0"/>
                        <a:t>Total # sequencing runs</a:t>
                      </a:r>
                    </a:p>
                  </a:txBody>
                  <a:tcPr/>
                </a:tc>
                <a:tc>
                  <a:txBody>
                    <a:bodyPr/>
                    <a:lstStyle/>
                    <a:p>
                      <a:pPr algn="ctr"/>
                      <a:r>
                        <a:rPr lang="en-US" dirty="0"/>
                        <a:t>2160</a:t>
                      </a:r>
                    </a:p>
                  </a:txBody>
                  <a:tcPr anchor="ctr"/>
                </a:tc>
                <a:tc>
                  <a:txBody>
                    <a:bodyPr/>
                    <a:lstStyle/>
                    <a:p>
                      <a:pPr algn="ctr"/>
                      <a:r>
                        <a:rPr lang="en-US" dirty="0"/>
                        <a:t>2494</a:t>
                      </a:r>
                    </a:p>
                  </a:txBody>
                  <a:tcPr anchor="ctr"/>
                </a:tc>
                <a:tc>
                  <a:txBody>
                    <a:bodyPr/>
                    <a:lstStyle/>
                    <a:p>
                      <a:pPr algn="ctr"/>
                      <a:r>
                        <a:rPr lang="en-US" dirty="0"/>
                        <a:t>2342*</a:t>
                      </a:r>
                    </a:p>
                  </a:txBody>
                  <a:tcPr anchor="ctr"/>
                </a:tc>
                <a:extLst>
                  <a:ext uri="{0D108BD9-81ED-4DB2-BD59-A6C34878D82A}">
                    <a16:rowId xmlns:a16="http://schemas.microsoft.com/office/drawing/2014/main" val="3405562220"/>
                  </a:ext>
                </a:extLst>
              </a:tr>
              <a:tr h="370840">
                <a:tc>
                  <a:txBody>
                    <a:bodyPr/>
                    <a:lstStyle/>
                    <a:p>
                      <a:r>
                        <a:rPr lang="en-US" sz="1600" dirty="0"/>
                        <a:t>Total # projects</a:t>
                      </a:r>
                    </a:p>
                  </a:txBody>
                  <a:tcPr/>
                </a:tc>
                <a:tc>
                  <a:txBody>
                    <a:bodyPr/>
                    <a:lstStyle/>
                    <a:p>
                      <a:pPr algn="ctr"/>
                      <a:r>
                        <a:rPr lang="en-US" dirty="0"/>
                        <a:t>124</a:t>
                      </a:r>
                    </a:p>
                  </a:txBody>
                  <a:tcPr anchor="ctr"/>
                </a:tc>
                <a:tc>
                  <a:txBody>
                    <a:bodyPr/>
                    <a:lstStyle/>
                    <a:p>
                      <a:pPr algn="ctr"/>
                      <a:r>
                        <a:rPr lang="en-US" dirty="0"/>
                        <a:t>135</a:t>
                      </a:r>
                    </a:p>
                  </a:txBody>
                  <a:tcPr anchor="ctr"/>
                </a:tc>
                <a:tc>
                  <a:txBody>
                    <a:bodyPr/>
                    <a:lstStyle/>
                    <a:p>
                      <a:pPr algn="ctr"/>
                      <a:r>
                        <a:rPr lang="en-US" dirty="0"/>
                        <a:t>135</a:t>
                      </a:r>
                    </a:p>
                  </a:txBody>
                  <a:tcPr anchor="ctr"/>
                </a:tc>
                <a:extLst>
                  <a:ext uri="{0D108BD9-81ED-4DB2-BD59-A6C34878D82A}">
                    <a16:rowId xmlns:a16="http://schemas.microsoft.com/office/drawing/2014/main" val="1652690373"/>
                  </a:ext>
                </a:extLst>
              </a:tr>
            </a:tbl>
          </a:graphicData>
        </a:graphic>
      </p:graphicFrame>
      <p:sp>
        <p:nvSpPr>
          <p:cNvPr id="5" name="TextBox 4">
            <a:extLst>
              <a:ext uri="{FF2B5EF4-FFF2-40B4-BE49-F238E27FC236}">
                <a16:creationId xmlns:a16="http://schemas.microsoft.com/office/drawing/2014/main" id="{D55DAFB7-DE67-B74C-A208-7BC49CED65E8}"/>
              </a:ext>
            </a:extLst>
          </p:cNvPr>
          <p:cNvSpPr txBox="1"/>
          <p:nvPr/>
        </p:nvSpPr>
        <p:spPr>
          <a:xfrm>
            <a:off x="8040414" y="6444206"/>
            <a:ext cx="3674066" cy="261610"/>
          </a:xfrm>
          <a:prstGeom prst="rect">
            <a:avLst/>
          </a:prstGeom>
          <a:noFill/>
        </p:spPr>
        <p:txBody>
          <a:bodyPr wrap="square" rtlCol="0">
            <a:spAutoFit/>
          </a:bodyPr>
          <a:lstStyle/>
          <a:p>
            <a:r>
              <a:rPr lang="en-US" sz="1100" i="1" dirty="0"/>
              <a:t>* Reflects 5x increase in use of </a:t>
            </a:r>
            <a:r>
              <a:rPr lang="en-US" sz="1100" i="1" dirty="0" err="1"/>
              <a:t>NovaSeq</a:t>
            </a:r>
            <a:r>
              <a:rPr lang="en-US" sz="1100" i="1" dirty="0"/>
              <a:t> 6000 platform</a:t>
            </a:r>
          </a:p>
        </p:txBody>
      </p:sp>
    </p:spTree>
    <p:extLst>
      <p:ext uri="{BB962C8B-B14F-4D97-AF65-F5344CB8AC3E}">
        <p14:creationId xmlns:p14="http://schemas.microsoft.com/office/powerpoint/2010/main" val="309370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988F-F015-A944-A101-7D3B79516D1D}"/>
              </a:ext>
            </a:extLst>
          </p:cNvPr>
          <p:cNvSpPr>
            <a:spLocks noGrp="1"/>
          </p:cNvSpPr>
          <p:nvPr>
            <p:ph type="title"/>
          </p:nvPr>
        </p:nvSpPr>
        <p:spPr>
          <a:xfrm>
            <a:off x="2346960" y="212725"/>
            <a:ext cx="9367520" cy="1325563"/>
          </a:xfrm>
        </p:spPr>
        <p:txBody>
          <a:bodyPr>
            <a:normAutofit/>
          </a:bodyPr>
          <a:lstStyle/>
          <a:p>
            <a:pPr algn="ctr"/>
            <a:r>
              <a:rPr lang="en-US" sz="3600" u="sng" dirty="0"/>
              <a:t>THE BENEFITS</a:t>
            </a:r>
            <a:br>
              <a:rPr lang="en-US" sz="3600" dirty="0"/>
            </a:br>
            <a:r>
              <a:rPr lang="en-US" sz="3600" dirty="0"/>
              <a:t>Beyond the Metrics</a:t>
            </a:r>
          </a:p>
        </p:txBody>
      </p:sp>
      <p:sp>
        <p:nvSpPr>
          <p:cNvPr id="3" name="Content Placeholder 2">
            <a:extLst>
              <a:ext uri="{FF2B5EF4-FFF2-40B4-BE49-F238E27FC236}">
                <a16:creationId xmlns:a16="http://schemas.microsoft.com/office/drawing/2014/main" id="{7B17E6DC-050E-5F49-B07A-1625503A408B}"/>
              </a:ext>
            </a:extLst>
          </p:cNvPr>
          <p:cNvSpPr>
            <a:spLocks noGrp="1"/>
          </p:cNvSpPr>
          <p:nvPr>
            <p:ph idx="1"/>
          </p:nvPr>
        </p:nvSpPr>
        <p:spPr>
          <a:xfrm>
            <a:off x="2346960" y="1415144"/>
            <a:ext cx="9367520" cy="4812936"/>
          </a:xfrm>
        </p:spPr>
        <p:txBody>
          <a:bodyPr>
            <a:normAutofit lnSpcReduction="10000"/>
          </a:bodyPr>
          <a:lstStyle/>
          <a:p>
            <a:r>
              <a:rPr lang="en-US" dirty="0"/>
              <a:t>Workflow improvements (inter- and intra-core)</a:t>
            </a:r>
          </a:p>
          <a:p>
            <a:r>
              <a:rPr lang="en-US" dirty="0"/>
              <a:t>Communication</a:t>
            </a:r>
          </a:p>
          <a:p>
            <a:r>
              <a:rPr lang="en-US" dirty="0"/>
              <a:t>Metrics tracking</a:t>
            </a:r>
          </a:p>
          <a:p>
            <a:r>
              <a:rPr lang="en-US" dirty="0"/>
              <a:t>Problem solving</a:t>
            </a:r>
          </a:p>
          <a:p>
            <a:r>
              <a:rPr lang="en-US" dirty="0"/>
              <a:t>Operational discipline</a:t>
            </a:r>
          </a:p>
          <a:p>
            <a:r>
              <a:rPr lang="en-US" dirty="0"/>
              <a:t>Competitiveness with outside vendors</a:t>
            </a:r>
          </a:p>
          <a:p>
            <a:r>
              <a:rPr lang="en-US" dirty="0"/>
              <a:t>Translatable to other cores, regardless of technology; especially highly transactional cores with multiple process steps and sample handoffs </a:t>
            </a:r>
          </a:p>
          <a:p>
            <a:r>
              <a:rPr lang="en-US" dirty="0"/>
              <a:t>QMS + Continuous Improvement Mindset = Rigorous and Reproducible Research</a:t>
            </a:r>
          </a:p>
        </p:txBody>
      </p:sp>
    </p:spTree>
    <p:extLst>
      <p:ext uri="{BB962C8B-B14F-4D97-AF65-F5344CB8AC3E}">
        <p14:creationId xmlns:p14="http://schemas.microsoft.com/office/powerpoint/2010/main" val="423861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6F86-1D2E-EF40-BD57-B0967F182E8D}"/>
              </a:ext>
            </a:extLst>
          </p:cNvPr>
          <p:cNvSpPr>
            <a:spLocks noGrp="1"/>
          </p:cNvSpPr>
          <p:nvPr>
            <p:ph type="title"/>
          </p:nvPr>
        </p:nvSpPr>
        <p:spPr/>
        <p:txBody>
          <a:bodyPr/>
          <a:lstStyle/>
          <a:p>
            <a:r>
              <a:rPr lang="en-US" dirty="0"/>
              <a:t>Summary</a:t>
            </a:r>
          </a:p>
        </p:txBody>
      </p:sp>
      <p:graphicFrame>
        <p:nvGraphicFramePr>
          <p:cNvPr id="4" name="Content Placeholder 3">
            <a:extLst>
              <a:ext uri="{FF2B5EF4-FFF2-40B4-BE49-F238E27FC236}">
                <a16:creationId xmlns:a16="http://schemas.microsoft.com/office/drawing/2014/main" id="{DE755DBB-3530-7042-B653-2221E473B58F}"/>
              </a:ext>
            </a:extLst>
          </p:cNvPr>
          <p:cNvGraphicFramePr>
            <a:graphicFrameLocks noGrp="1"/>
          </p:cNvGraphicFramePr>
          <p:nvPr>
            <p:ph idx="1"/>
            <p:extLst>
              <p:ext uri="{D42A27DB-BD31-4B8C-83A1-F6EECF244321}">
                <p14:modId xmlns:p14="http://schemas.microsoft.com/office/powerpoint/2010/main" val="3652933171"/>
              </p:ext>
            </p:extLst>
          </p:nvPr>
        </p:nvGraphicFramePr>
        <p:xfrm>
          <a:off x="2346642" y="1398113"/>
          <a:ext cx="9367838" cy="4402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84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74DC-F940-4745-B036-9431798B5D40}"/>
              </a:ext>
            </a:extLst>
          </p:cNvPr>
          <p:cNvSpPr>
            <a:spLocks noGrp="1"/>
          </p:cNvSpPr>
          <p:nvPr>
            <p:ph type="title"/>
          </p:nvPr>
        </p:nvSpPr>
        <p:spPr>
          <a:xfrm>
            <a:off x="87779" y="796303"/>
            <a:ext cx="3276600" cy="4537697"/>
          </a:xfrm>
        </p:spPr>
        <p:txBody>
          <a:bodyPr>
            <a:normAutofit/>
          </a:bodyPr>
          <a:lstStyle/>
          <a:p>
            <a:r>
              <a:rPr lang="en-US" sz="2400" dirty="0"/>
              <a:t>1. Acting on significant laboratory results</a:t>
            </a:r>
            <a:r>
              <a:rPr lang="en-US" sz="2700" dirty="0"/>
              <a:t>. </a:t>
            </a:r>
            <a:br>
              <a:rPr lang="en-US" sz="2700" dirty="0"/>
            </a:br>
            <a:br>
              <a:rPr lang="en-US" sz="1600" dirty="0"/>
            </a:br>
            <a:r>
              <a:rPr lang="en-US" sz="1600" dirty="0"/>
              <a:t>Lundberg GD. JAMA 1981;245: 1762-3. </a:t>
            </a:r>
            <a:br>
              <a:rPr lang="en-US" sz="1600" dirty="0"/>
            </a:br>
            <a:br>
              <a:rPr lang="en-US" sz="2200" dirty="0"/>
            </a:br>
            <a:br>
              <a:rPr lang="en-US" sz="2200" dirty="0"/>
            </a:br>
            <a:r>
              <a:rPr lang="en-US" sz="2200" dirty="0"/>
              <a:t>2</a:t>
            </a:r>
            <a:r>
              <a:rPr lang="en-US" sz="2400" dirty="0"/>
              <a:t>. The brain-to-brain loop concept for laboratory testing 40 years after its introduction.  </a:t>
            </a:r>
            <a:br>
              <a:rPr lang="en-US" sz="2400" dirty="0"/>
            </a:br>
            <a:br>
              <a:rPr lang="en-US" sz="2400" dirty="0"/>
            </a:br>
            <a:r>
              <a:rPr lang="en-US" sz="1600" dirty="0" err="1"/>
              <a:t>Plebani</a:t>
            </a:r>
            <a:r>
              <a:rPr lang="en-US" sz="1600" dirty="0"/>
              <a:t>, M. et al. 2011. </a:t>
            </a:r>
            <a:br>
              <a:rPr lang="en-US" sz="1600" dirty="0"/>
            </a:br>
            <a:r>
              <a:rPr lang="en-US" sz="1600" i="1" dirty="0"/>
              <a:t>American Journal of Clinical Pathology</a:t>
            </a:r>
            <a:r>
              <a:rPr lang="en-US" sz="1600" dirty="0"/>
              <a:t> 136(6):829-833.</a:t>
            </a:r>
            <a:endParaRPr lang="en-US" sz="2000" dirty="0"/>
          </a:p>
        </p:txBody>
      </p:sp>
      <p:pic>
        <p:nvPicPr>
          <p:cNvPr id="4" name="Content Placeholder 3">
            <a:extLst>
              <a:ext uri="{FF2B5EF4-FFF2-40B4-BE49-F238E27FC236}">
                <a16:creationId xmlns:a16="http://schemas.microsoft.com/office/drawing/2014/main" id="{46C3CB4C-6AC0-4468-9A4D-05BBD2157A96}"/>
              </a:ext>
            </a:extLst>
          </p:cNvPr>
          <p:cNvPicPr>
            <a:picLocks noGrp="1"/>
          </p:cNvPicPr>
          <p:nvPr>
            <p:ph idx="1"/>
          </p:nvPr>
        </p:nvPicPr>
        <p:blipFill rotWithShape="1">
          <a:blip r:embed="rId2"/>
          <a:srcRect l="42789" t="22223" r="20033" b="15954"/>
          <a:stretch/>
        </p:blipFill>
        <p:spPr bwMode="auto">
          <a:xfrm>
            <a:off x="4137958" y="76199"/>
            <a:ext cx="3710642" cy="2971801"/>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B01BC37-2315-45DD-9229-6823F2D63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457" y="2561919"/>
            <a:ext cx="3980689" cy="4219882"/>
          </a:xfrm>
          <a:prstGeom prst="rect">
            <a:avLst/>
          </a:prstGeom>
          <a:solidFill>
            <a:schemeClr val="bg2"/>
          </a:solidFill>
          <a:ln>
            <a:noFill/>
          </a:ln>
        </p:spPr>
      </p:pic>
      <p:sp>
        <p:nvSpPr>
          <p:cNvPr id="6" name="TextBox 5">
            <a:extLst>
              <a:ext uri="{FF2B5EF4-FFF2-40B4-BE49-F238E27FC236}">
                <a16:creationId xmlns:a16="http://schemas.microsoft.com/office/drawing/2014/main" id="{47C8A91E-F84E-498B-BC52-F3C52FB2FBC3}"/>
              </a:ext>
            </a:extLst>
          </p:cNvPr>
          <p:cNvSpPr txBox="1"/>
          <p:nvPr/>
        </p:nvSpPr>
        <p:spPr>
          <a:xfrm>
            <a:off x="7205709" y="3890871"/>
            <a:ext cx="1023891"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Scientist</a:t>
            </a:r>
          </a:p>
        </p:txBody>
      </p:sp>
      <p:sp>
        <p:nvSpPr>
          <p:cNvPr id="7" name="TextBox 6">
            <a:extLst>
              <a:ext uri="{FF2B5EF4-FFF2-40B4-BE49-F238E27FC236}">
                <a16:creationId xmlns:a16="http://schemas.microsoft.com/office/drawing/2014/main" id="{D551BCA2-C90D-4673-BD3B-43E05E0045CE}"/>
              </a:ext>
            </a:extLst>
          </p:cNvPr>
          <p:cNvSpPr txBox="1"/>
          <p:nvPr/>
        </p:nvSpPr>
        <p:spPr>
          <a:xfrm>
            <a:off x="8077200" y="3355437"/>
            <a:ext cx="1561288" cy="307777"/>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Research Network</a:t>
            </a:r>
          </a:p>
        </p:txBody>
      </p:sp>
      <p:sp>
        <p:nvSpPr>
          <p:cNvPr id="9" name="TextBox 8">
            <a:extLst>
              <a:ext uri="{FF2B5EF4-FFF2-40B4-BE49-F238E27FC236}">
                <a16:creationId xmlns:a16="http://schemas.microsoft.com/office/drawing/2014/main" id="{1419BFC4-DE69-4427-A7B2-9049062930BE}"/>
              </a:ext>
            </a:extLst>
          </p:cNvPr>
          <p:cNvSpPr txBox="1"/>
          <p:nvPr/>
        </p:nvSpPr>
        <p:spPr>
          <a:xfrm>
            <a:off x="3810000" y="3231923"/>
            <a:ext cx="4114800" cy="523220"/>
          </a:xfrm>
          <a:prstGeom prst="rect">
            <a:avLst/>
          </a:prstGeom>
          <a:solidFill>
            <a:schemeClr val="accent1">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rPr>
              <a:t>The Total Testing Process</a:t>
            </a:r>
          </a:p>
        </p:txBody>
      </p:sp>
      <p:sp>
        <p:nvSpPr>
          <p:cNvPr id="8" name="TextBox 7">
            <a:extLst>
              <a:ext uri="{FF2B5EF4-FFF2-40B4-BE49-F238E27FC236}">
                <a16:creationId xmlns:a16="http://schemas.microsoft.com/office/drawing/2014/main" id="{C323056C-0A77-493A-B4AB-0E1AA3BFE31D}"/>
              </a:ext>
            </a:extLst>
          </p:cNvPr>
          <p:cNvSpPr txBox="1"/>
          <p:nvPr/>
        </p:nvSpPr>
        <p:spPr>
          <a:xfrm>
            <a:off x="5029200" y="1600200"/>
            <a:ext cx="1919944"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G Lundberg,1981</a:t>
            </a:r>
          </a:p>
        </p:txBody>
      </p:sp>
      <p:sp>
        <p:nvSpPr>
          <p:cNvPr id="11" name="TextBox 10">
            <a:extLst>
              <a:ext uri="{FF2B5EF4-FFF2-40B4-BE49-F238E27FC236}">
                <a16:creationId xmlns:a16="http://schemas.microsoft.com/office/drawing/2014/main" id="{79670068-1B6E-405A-A46D-507C90C373E0}"/>
              </a:ext>
            </a:extLst>
          </p:cNvPr>
          <p:cNvSpPr txBox="1"/>
          <p:nvPr/>
        </p:nvSpPr>
        <p:spPr>
          <a:xfrm>
            <a:off x="8229600" y="411834"/>
            <a:ext cx="3330237" cy="2031325"/>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The interval between the time a sample is drawn until the data are reported can be divided into: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Preanalytical Phase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Analytical Phase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Postanalytical Phase</a:t>
            </a:r>
          </a:p>
        </p:txBody>
      </p:sp>
    </p:spTree>
    <p:extLst>
      <p:ext uri="{BB962C8B-B14F-4D97-AF65-F5344CB8AC3E}">
        <p14:creationId xmlns:p14="http://schemas.microsoft.com/office/powerpoint/2010/main" val="315572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7E617-9113-8E44-B24F-E7909F019931}"/>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0EB9EF6-474A-3B42-9540-27E8D465CE61}"/>
              </a:ext>
            </a:extLst>
          </p:cNvPr>
          <p:cNvSpPr>
            <a:spLocks noGrp="1"/>
          </p:cNvSpPr>
          <p:nvPr>
            <p:ph sz="half" idx="1"/>
          </p:nvPr>
        </p:nvSpPr>
        <p:spPr/>
        <p:txBody>
          <a:bodyPr>
            <a:normAutofit fontScale="92500" lnSpcReduction="10000"/>
          </a:bodyPr>
          <a:lstStyle/>
          <a:p>
            <a:r>
              <a:rPr lang="en-US" dirty="0"/>
              <a:t>HTSF Core leaders </a:t>
            </a:r>
            <a:r>
              <a:rPr lang="en-US"/>
              <a:t>and staff</a:t>
            </a:r>
            <a:endParaRPr lang="en-US" dirty="0"/>
          </a:p>
          <a:p>
            <a:pPr marL="457200" lvl="1" indent="0">
              <a:buNone/>
            </a:pPr>
            <a:r>
              <a:rPr lang="en-US" dirty="0"/>
              <a:t>Corbin Jones, Piotr </a:t>
            </a:r>
            <a:r>
              <a:rPr lang="en-US" dirty="0" err="1"/>
              <a:t>Mieczkowski</a:t>
            </a:r>
            <a:r>
              <a:rPr lang="en-US" dirty="0"/>
              <a:t>, Chris Barker, Hemant Kelkar, Amy </a:t>
            </a:r>
            <a:r>
              <a:rPr lang="en-US" dirty="0" err="1"/>
              <a:t>Perou</a:t>
            </a:r>
            <a:r>
              <a:rPr lang="en-US" dirty="0"/>
              <a:t>, Katie Berger, Erin Wallace, Rob </a:t>
            </a:r>
            <a:r>
              <a:rPr lang="en-US" dirty="0" err="1"/>
              <a:t>Zelt</a:t>
            </a:r>
            <a:r>
              <a:rPr lang="en-US" dirty="0"/>
              <a:t>, Amanda </a:t>
            </a:r>
            <a:r>
              <a:rPr lang="en-US" dirty="0" err="1"/>
              <a:t>Gerringer</a:t>
            </a:r>
            <a:r>
              <a:rPr lang="en-US" dirty="0"/>
              <a:t>, Chris Nagy, Tristan </a:t>
            </a:r>
            <a:r>
              <a:rPr lang="en-US" dirty="0" err="1"/>
              <a:t>DeBuysscher</a:t>
            </a:r>
            <a:r>
              <a:rPr lang="en-US" dirty="0"/>
              <a:t>, John McGee, </a:t>
            </a:r>
            <a:r>
              <a:rPr lang="en-US" dirty="0" err="1"/>
              <a:t>Donghui</a:t>
            </a:r>
            <a:r>
              <a:rPr lang="en-US" dirty="0"/>
              <a:t> Tan, Jalisa Cunningham, Jacob Day, Alyssa </a:t>
            </a:r>
            <a:r>
              <a:rPr lang="en-US" dirty="0" err="1"/>
              <a:t>Charamut</a:t>
            </a:r>
            <a:r>
              <a:rPr lang="en-US" dirty="0"/>
              <a:t>, Barbara </a:t>
            </a:r>
            <a:r>
              <a:rPr lang="en-US" dirty="0" err="1"/>
              <a:t>Hindenach</a:t>
            </a:r>
            <a:r>
              <a:rPr lang="en-US" dirty="0"/>
              <a:t>, Stephanie DeYoung, </a:t>
            </a:r>
            <a:r>
              <a:rPr lang="en-US" dirty="0" err="1"/>
              <a:t>Shaowu</a:t>
            </a:r>
            <a:r>
              <a:rPr lang="en-US" dirty="0"/>
              <a:t> Meng, </a:t>
            </a:r>
            <a:r>
              <a:rPr lang="en-US" dirty="0" err="1"/>
              <a:t>Xinyan</a:t>
            </a:r>
            <a:r>
              <a:rPr lang="en-US" dirty="0"/>
              <a:t> Li, Yan Shi, Nick </a:t>
            </a:r>
            <a:r>
              <a:rPr lang="en-US" dirty="0" err="1"/>
              <a:t>Schuch</a:t>
            </a:r>
            <a:r>
              <a:rPr lang="en-US" dirty="0"/>
              <a:t>, Tara Skelly, Uma </a:t>
            </a:r>
            <a:r>
              <a:rPr lang="en-US" dirty="0" err="1"/>
              <a:t>Veluvolu</a:t>
            </a:r>
            <a:r>
              <a:rPr lang="en-US" dirty="0"/>
              <a:t>, Michael Vernon, </a:t>
            </a:r>
            <a:r>
              <a:rPr lang="en-US" dirty="0" err="1"/>
              <a:t>Ewa</a:t>
            </a:r>
            <a:r>
              <a:rPr lang="en-US" dirty="0"/>
              <a:t> </a:t>
            </a:r>
            <a:r>
              <a:rPr lang="en-US" dirty="0" err="1"/>
              <a:t>Malc</a:t>
            </a:r>
            <a:r>
              <a:rPr lang="en-US" dirty="0"/>
              <a:t>, and Mike Mitchell </a:t>
            </a:r>
          </a:p>
          <a:p>
            <a:endParaRPr lang="en-US" dirty="0"/>
          </a:p>
        </p:txBody>
      </p:sp>
      <p:pic>
        <p:nvPicPr>
          <p:cNvPr id="5" name="Content Placeholder 7">
            <a:extLst>
              <a:ext uri="{FF2B5EF4-FFF2-40B4-BE49-F238E27FC236}">
                <a16:creationId xmlns:a16="http://schemas.microsoft.com/office/drawing/2014/main" id="{9C93B200-642A-2642-8ED9-EF6E089C18B0}"/>
              </a:ext>
            </a:extLst>
          </p:cNvPr>
          <p:cNvPicPr>
            <a:picLocks noGrp="1" noChangeAspect="1"/>
          </p:cNvPicPr>
          <p:nvPr>
            <p:ph sz="half" idx="2"/>
          </p:nvPr>
        </p:nvPicPr>
        <p:blipFill>
          <a:blip r:embed="rId2"/>
          <a:stretch>
            <a:fillRect/>
          </a:stretch>
        </p:blipFill>
        <p:spPr>
          <a:xfrm>
            <a:off x="7273925" y="2336205"/>
            <a:ext cx="4440238" cy="3330178"/>
          </a:xfrm>
        </p:spPr>
      </p:pic>
    </p:spTree>
    <p:extLst>
      <p:ext uri="{BB962C8B-B14F-4D97-AF65-F5344CB8AC3E}">
        <p14:creationId xmlns:p14="http://schemas.microsoft.com/office/powerpoint/2010/main" val="2215688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9C11-1D80-464E-9A80-2F0D23B3CF32}"/>
              </a:ext>
            </a:extLst>
          </p:cNvPr>
          <p:cNvSpPr>
            <a:spLocks noGrp="1"/>
          </p:cNvSpPr>
          <p:nvPr>
            <p:ph type="ctrTitle"/>
          </p:nvPr>
        </p:nvSpPr>
        <p:spPr>
          <a:xfrm>
            <a:off x="145774" y="1531416"/>
            <a:ext cx="11900452" cy="2733488"/>
          </a:xfrm>
        </p:spPr>
        <p:txBody>
          <a:bodyPr>
            <a:normAutofit/>
          </a:bodyPr>
          <a:lstStyle/>
          <a:p>
            <a:r>
              <a:rPr lang="en-US" sz="5400" dirty="0">
                <a:solidFill>
                  <a:srgbClr val="321C38"/>
                </a:solidFill>
              </a:rPr>
              <a:t>2020: Empowering Team Science</a:t>
            </a:r>
          </a:p>
        </p:txBody>
      </p:sp>
      <p:sp>
        <p:nvSpPr>
          <p:cNvPr id="3" name="Subtitle 2">
            <a:extLst>
              <a:ext uri="{FF2B5EF4-FFF2-40B4-BE49-F238E27FC236}">
                <a16:creationId xmlns:a16="http://schemas.microsoft.com/office/drawing/2014/main" id="{63847355-9640-4A77-A0CE-823046F449FB}"/>
              </a:ext>
            </a:extLst>
          </p:cNvPr>
          <p:cNvSpPr>
            <a:spLocks noGrp="1"/>
          </p:cNvSpPr>
          <p:nvPr>
            <p:ph type="subTitle" idx="1"/>
          </p:nvPr>
        </p:nvSpPr>
        <p:spPr>
          <a:xfrm>
            <a:off x="1524000" y="4743493"/>
            <a:ext cx="9144000" cy="865369"/>
          </a:xfrm>
        </p:spPr>
        <p:txBody>
          <a:bodyPr/>
          <a:lstStyle/>
          <a:p>
            <a:r>
              <a:rPr lang="en-US" dirty="0">
                <a:solidFill>
                  <a:srgbClr val="321C38"/>
                </a:solidFill>
              </a:rPr>
              <a:t>Feb 29 - Mar 3 | Palm Springs, CA</a:t>
            </a:r>
          </a:p>
        </p:txBody>
      </p:sp>
      <p:sp>
        <p:nvSpPr>
          <p:cNvPr id="4" name="Rectangle 3">
            <a:extLst>
              <a:ext uri="{FF2B5EF4-FFF2-40B4-BE49-F238E27FC236}">
                <a16:creationId xmlns:a16="http://schemas.microsoft.com/office/drawing/2014/main" id="{22EC9EEF-67B1-43BB-8C42-2024627813EB}"/>
              </a:ext>
            </a:extLst>
          </p:cNvPr>
          <p:cNvSpPr/>
          <p:nvPr/>
        </p:nvSpPr>
        <p:spPr>
          <a:xfrm>
            <a:off x="0" y="5632173"/>
            <a:ext cx="12192000" cy="1225827"/>
          </a:xfrm>
          <a:prstGeom prst="rect">
            <a:avLst/>
          </a:prstGeom>
          <a:solidFill>
            <a:srgbClr val="321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69A7508-729C-4B90-ADFF-AF8A89CE44CD}"/>
              </a:ext>
            </a:extLst>
          </p:cNvPr>
          <p:cNvSpPr/>
          <p:nvPr/>
        </p:nvSpPr>
        <p:spPr>
          <a:xfrm>
            <a:off x="4083269" y="4481339"/>
            <a:ext cx="3373578" cy="45719"/>
          </a:xfrm>
          <a:prstGeom prst="rect">
            <a:avLst/>
          </a:prstGeom>
          <a:solidFill>
            <a:srgbClr val="C99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81A872D-2DA5-41E6-82A1-29F4CC7A9759}"/>
              </a:ext>
            </a:extLst>
          </p:cNvPr>
          <p:cNvSpPr/>
          <p:nvPr/>
        </p:nvSpPr>
        <p:spPr>
          <a:xfrm>
            <a:off x="0" y="5449753"/>
            <a:ext cx="12192000" cy="159109"/>
          </a:xfrm>
          <a:prstGeom prst="rect">
            <a:avLst/>
          </a:prstGeom>
          <a:solidFill>
            <a:srgbClr val="3E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3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photo&#10;&#10;Description automatically generated">
            <a:extLst>
              <a:ext uri="{FF2B5EF4-FFF2-40B4-BE49-F238E27FC236}">
                <a16:creationId xmlns:a16="http://schemas.microsoft.com/office/drawing/2014/main" id="{4F7D4F71-25AA-4F76-A423-7F41EEF80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5" t="4028" r="3263" b="53281"/>
          <a:stretch/>
        </p:blipFill>
        <p:spPr>
          <a:xfrm>
            <a:off x="2504660" y="1150279"/>
            <a:ext cx="7182679" cy="1825757"/>
          </a:xfrm>
          <a:prstGeom prst="rect">
            <a:avLst/>
          </a:prstGeom>
        </p:spPr>
      </p:pic>
    </p:spTree>
    <p:extLst>
      <p:ext uri="{BB962C8B-B14F-4D97-AF65-F5344CB8AC3E}">
        <p14:creationId xmlns:p14="http://schemas.microsoft.com/office/powerpoint/2010/main" val="1729748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0138-3B86-4CB6-8922-94C16EC29884}"/>
              </a:ext>
            </a:extLst>
          </p:cNvPr>
          <p:cNvSpPr>
            <a:spLocks noGrp="1"/>
          </p:cNvSpPr>
          <p:nvPr>
            <p:ph type="title"/>
          </p:nvPr>
        </p:nvSpPr>
        <p:spPr>
          <a:xfrm>
            <a:off x="252919" y="914400"/>
            <a:ext cx="2947482" cy="5029199"/>
          </a:xfrm>
        </p:spPr>
        <p:txBody>
          <a:bodyPr>
            <a:normAutofit/>
          </a:bodyPr>
          <a:lstStyle/>
          <a:p>
            <a:r>
              <a:rPr lang="en-US" sz="2400" dirty="0">
                <a:solidFill>
                  <a:schemeClr val="bg1"/>
                </a:solidFill>
              </a:rPr>
              <a:t>The Total Testing Process</a:t>
            </a:r>
            <a:br>
              <a:rPr lang="en-US" sz="2000" dirty="0">
                <a:solidFill>
                  <a:schemeClr val="bg1"/>
                </a:solidFill>
              </a:rPr>
            </a:br>
            <a:br>
              <a:rPr lang="en-US" sz="2000" dirty="0">
                <a:solidFill>
                  <a:schemeClr val="bg1"/>
                </a:solidFill>
              </a:rPr>
            </a:br>
            <a:r>
              <a:rPr lang="en-US" sz="2000" dirty="0">
                <a:solidFill>
                  <a:schemeClr val="bg1"/>
                </a:solidFill>
              </a:rPr>
              <a:t>Framework for analyzing and minimizing risk </a:t>
            </a:r>
            <a:br>
              <a:rPr lang="en-US" sz="2000" dirty="0">
                <a:solidFill>
                  <a:schemeClr val="bg1"/>
                </a:solidFill>
              </a:rPr>
            </a:br>
            <a:br>
              <a:rPr lang="en-US" sz="2000" dirty="0">
                <a:solidFill>
                  <a:schemeClr val="bg1"/>
                </a:solidFill>
              </a:rPr>
            </a:br>
            <a:r>
              <a:rPr lang="en-US" sz="2000" dirty="0">
                <a:solidFill>
                  <a:schemeClr val="bg1"/>
                </a:solidFill>
              </a:rPr>
              <a:t>Encompasses internal and external laboratory activities </a:t>
            </a:r>
            <a:br>
              <a:rPr lang="en-US" sz="2000" dirty="0">
                <a:solidFill>
                  <a:schemeClr val="bg1"/>
                </a:solidFill>
              </a:rPr>
            </a:br>
            <a:br>
              <a:rPr lang="en-US" sz="2000" dirty="0">
                <a:solidFill>
                  <a:schemeClr val="bg1"/>
                </a:solidFill>
              </a:rPr>
            </a:br>
            <a:r>
              <a:rPr lang="en-US" sz="2000" dirty="0">
                <a:solidFill>
                  <a:schemeClr val="bg1"/>
                </a:solidFill>
              </a:rPr>
              <a:t>Requires interaction between internal and external laboratory staff</a:t>
            </a:r>
            <a:br>
              <a:rPr lang="en-US" sz="2000" dirty="0">
                <a:solidFill>
                  <a:schemeClr val="bg1"/>
                </a:solidFill>
              </a:rPr>
            </a:br>
            <a:br>
              <a:rPr lang="en-US" sz="2000" dirty="0">
                <a:solidFill>
                  <a:schemeClr val="bg1"/>
                </a:solidFill>
              </a:rPr>
            </a:br>
            <a:r>
              <a:rPr lang="en-US" sz="2000" dirty="0">
                <a:solidFill>
                  <a:schemeClr val="bg1"/>
                </a:solidFill>
              </a:rPr>
              <a:t>Core labs can have an impact on quality here.</a:t>
            </a:r>
            <a:br>
              <a:rPr lang="en-US" sz="2000" dirty="0">
                <a:solidFill>
                  <a:schemeClr val="bg1"/>
                </a:solidFill>
              </a:rPr>
            </a:br>
            <a:br>
              <a:rPr lang="en-US" sz="1600" dirty="0">
                <a:solidFill>
                  <a:schemeClr val="bg1"/>
                </a:solidFill>
              </a:rPr>
            </a:br>
            <a:endParaRPr lang="en-US" sz="1000" dirty="0">
              <a:solidFill>
                <a:schemeClr val="bg1"/>
              </a:solidFill>
            </a:endParaRPr>
          </a:p>
        </p:txBody>
      </p:sp>
      <p:pic>
        <p:nvPicPr>
          <p:cNvPr id="5" name="Content Placeholder 4">
            <a:extLst>
              <a:ext uri="{FF2B5EF4-FFF2-40B4-BE49-F238E27FC236}">
                <a16:creationId xmlns:a16="http://schemas.microsoft.com/office/drawing/2014/main" id="{41D85818-4121-4D80-81D3-F7D48BF126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7600" y="762000"/>
            <a:ext cx="8051097" cy="4150827"/>
          </a:xfrm>
        </p:spPr>
      </p:pic>
      <p:sp>
        <p:nvSpPr>
          <p:cNvPr id="3" name="Speech Bubble: Oval 2">
            <a:extLst>
              <a:ext uri="{FF2B5EF4-FFF2-40B4-BE49-F238E27FC236}">
                <a16:creationId xmlns:a16="http://schemas.microsoft.com/office/drawing/2014/main" id="{3613F5EC-6B7B-4574-93E6-78ACB712EADD}"/>
              </a:ext>
            </a:extLst>
          </p:cNvPr>
          <p:cNvSpPr/>
          <p:nvPr/>
        </p:nvSpPr>
        <p:spPr>
          <a:xfrm>
            <a:off x="6553200" y="4404007"/>
            <a:ext cx="1981200" cy="1295400"/>
          </a:xfrm>
          <a:prstGeom prst="wedgeEllipseCallout">
            <a:avLst>
              <a:gd name="adj1" fmla="val -148294"/>
              <a:gd name="adj2" fmla="val -206418"/>
            </a:avLst>
          </a:prstGeom>
          <a:solidFill>
            <a:schemeClr val="accent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Core Lab Consultation</a:t>
            </a:r>
          </a:p>
        </p:txBody>
      </p:sp>
      <p:sp>
        <p:nvSpPr>
          <p:cNvPr id="7" name="TextBox 6">
            <a:extLst>
              <a:ext uri="{FF2B5EF4-FFF2-40B4-BE49-F238E27FC236}">
                <a16:creationId xmlns:a16="http://schemas.microsoft.com/office/drawing/2014/main" id="{6C852E21-99C9-4395-A9C8-0AB2F374118D}"/>
              </a:ext>
            </a:extLst>
          </p:cNvPr>
          <p:cNvSpPr txBox="1"/>
          <p:nvPr/>
        </p:nvSpPr>
        <p:spPr>
          <a:xfrm>
            <a:off x="63148" y="6248400"/>
            <a:ext cx="595665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75000"/>
                    <a:lumOff val="25000"/>
                  </a:prstClr>
                </a:solidFill>
                <a:effectLst/>
                <a:uLnTx/>
                <a:uFillTx/>
                <a:latin typeface="Corbel" panose="020B0503020204020204"/>
                <a:ea typeface="+mn-ea"/>
                <a:cs typeface="+mn-cs"/>
              </a:rPr>
              <a:t>Yusof,M</a:t>
            </a:r>
            <a:r>
              <a:rPr kumimoji="0" lang="en-US" sz="14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 et al. Towards an evaluation framework for Laboratory Information Systems.  Journal of Infection and Public Health (2016) 9, 766—773</a:t>
            </a:r>
          </a:p>
        </p:txBody>
      </p:sp>
      <p:pic>
        <p:nvPicPr>
          <p:cNvPr id="6" name="Picture 5">
            <a:extLst>
              <a:ext uri="{FF2B5EF4-FFF2-40B4-BE49-F238E27FC236}">
                <a16:creationId xmlns:a16="http://schemas.microsoft.com/office/drawing/2014/main" id="{FBB18441-6045-4C0E-AE90-E322C8C6A84B}"/>
              </a:ext>
            </a:extLst>
          </p:cNvPr>
          <p:cNvPicPr>
            <a:picLocks noChangeAspect="1"/>
          </p:cNvPicPr>
          <p:nvPr/>
        </p:nvPicPr>
        <p:blipFill>
          <a:blip r:embed="rId4"/>
          <a:stretch>
            <a:fillRect/>
          </a:stretch>
        </p:blipFill>
        <p:spPr>
          <a:xfrm>
            <a:off x="5016910" y="4970592"/>
            <a:ext cx="929148" cy="929148"/>
          </a:xfrm>
          <a:prstGeom prst="rect">
            <a:avLst/>
          </a:prstGeom>
        </p:spPr>
      </p:pic>
      <p:pic>
        <p:nvPicPr>
          <p:cNvPr id="8" name="Picture 7">
            <a:extLst>
              <a:ext uri="{FF2B5EF4-FFF2-40B4-BE49-F238E27FC236}">
                <a16:creationId xmlns:a16="http://schemas.microsoft.com/office/drawing/2014/main" id="{FBB18441-6045-4C0E-AE90-E322C8C6A84B}"/>
              </a:ext>
            </a:extLst>
          </p:cNvPr>
          <p:cNvPicPr>
            <a:picLocks noChangeAspect="1"/>
          </p:cNvPicPr>
          <p:nvPr/>
        </p:nvPicPr>
        <p:blipFill>
          <a:blip r:embed="rId4"/>
          <a:stretch>
            <a:fillRect/>
          </a:stretch>
        </p:blipFill>
        <p:spPr>
          <a:xfrm>
            <a:off x="8777748" y="4939866"/>
            <a:ext cx="990600" cy="990600"/>
          </a:xfrm>
          <a:prstGeom prst="rect">
            <a:avLst/>
          </a:prstGeom>
        </p:spPr>
      </p:pic>
    </p:spTree>
    <p:extLst>
      <p:ext uri="{BB962C8B-B14F-4D97-AF65-F5344CB8AC3E}">
        <p14:creationId xmlns:p14="http://schemas.microsoft.com/office/powerpoint/2010/main" val="2375565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295400" y="1295400"/>
          <a:ext cx="9372600" cy="4946512"/>
        </p:xfrm>
        <a:graphic>
          <a:graphicData uri="http://schemas.openxmlformats.org/drawingml/2006/table">
            <a:tbl>
              <a:tblPr firstRow="1" bandRow="1">
                <a:tableStyleId>{616DA210-FB5B-4158-B5E0-FEB733F419BA}</a:tableStyleId>
              </a:tblPr>
              <a:tblGrid>
                <a:gridCol w="4405923">
                  <a:extLst>
                    <a:ext uri="{9D8B030D-6E8A-4147-A177-3AD203B41FA5}">
                      <a16:colId xmlns:a16="http://schemas.microsoft.com/office/drawing/2014/main" val="20000"/>
                    </a:ext>
                  </a:extLst>
                </a:gridCol>
                <a:gridCol w="2375877">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99428">
                <a:tc>
                  <a:txBody>
                    <a:bodyPr/>
                    <a:lstStyle/>
                    <a:p>
                      <a:pPr algn="l"/>
                      <a:r>
                        <a:rPr lang="en-US" sz="2800" dirty="0">
                          <a:solidFill>
                            <a:schemeClr val="accent3"/>
                          </a:solidFill>
                          <a:latin typeface="Calibri" panose="020F0502020204030204" pitchFamily="34" charset="0"/>
                        </a:rPr>
                        <a:t>Pre-analytical</a:t>
                      </a:r>
                    </a:p>
                  </a:txBody>
                  <a:tcPr/>
                </a:tc>
                <a:tc>
                  <a:txBody>
                    <a:bodyPr/>
                    <a:lstStyle/>
                    <a:p>
                      <a:pPr algn="l"/>
                      <a:r>
                        <a:rPr lang="en-US" sz="2800" dirty="0">
                          <a:solidFill>
                            <a:schemeClr val="accent3"/>
                          </a:solidFill>
                          <a:latin typeface="Calibri" panose="020F0502020204030204" pitchFamily="34" charset="0"/>
                        </a:rPr>
                        <a:t>Analytical</a:t>
                      </a:r>
                    </a:p>
                  </a:txBody>
                  <a:tcPr/>
                </a:tc>
                <a:tc>
                  <a:txBody>
                    <a:bodyPr/>
                    <a:lstStyle/>
                    <a:p>
                      <a:pPr algn="l"/>
                      <a:r>
                        <a:rPr lang="en-US" sz="2800" dirty="0">
                          <a:solidFill>
                            <a:schemeClr val="accent3"/>
                          </a:solidFill>
                          <a:latin typeface="Calibri" panose="020F0502020204030204" pitchFamily="34" charset="0"/>
                        </a:rPr>
                        <a:t>Post-analytical</a:t>
                      </a:r>
                    </a:p>
                  </a:txBody>
                  <a:tcPr/>
                </a:tc>
                <a:extLst>
                  <a:ext uri="{0D108BD9-81ED-4DB2-BD59-A6C34878D82A}">
                    <a16:rowId xmlns:a16="http://schemas.microsoft.com/office/drawing/2014/main" val="10000"/>
                  </a:ext>
                </a:extLst>
              </a:tr>
              <a:tr h="584396">
                <a:tc>
                  <a:txBody>
                    <a:bodyPr/>
                    <a:lstStyle/>
                    <a:p>
                      <a:r>
                        <a:rPr lang="en-US" sz="2200" dirty="0">
                          <a:latin typeface="Calibri" panose="020F0502020204030204" pitchFamily="34" charset="0"/>
                        </a:rPr>
                        <a:t>Inappropriate test order</a:t>
                      </a:r>
                    </a:p>
                  </a:txBody>
                  <a:tcPr/>
                </a:tc>
                <a:tc>
                  <a:txBody>
                    <a:bodyPr/>
                    <a:lstStyle/>
                    <a:p>
                      <a:r>
                        <a:rPr lang="en-US" sz="2200" dirty="0">
                          <a:latin typeface="Calibri" panose="020F0502020204030204" pitchFamily="34" charset="0"/>
                        </a:rPr>
                        <a:t>QC failure</a:t>
                      </a:r>
                    </a:p>
                  </a:txBody>
                  <a:tcPr/>
                </a:tc>
                <a:tc>
                  <a:txBody>
                    <a:bodyPr/>
                    <a:lstStyle/>
                    <a:p>
                      <a:r>
                        <a:rPr lang="en-US" sz="2200" dirty="0">
                          <a:latin typeface="Calibri" panose="020F0502020204030204" pitchFamily="34" charset="0"/>
                        </a:rPr>
                        <a:t>Results review</a:t>
                      </a:r>
                    </a:p>
                  </a:txBody>
                  <a:tcPr/>
                </a:tc>
                <a:extLst>
                  <a:ext uri="{0D108BD9-81ED-4DB2-BD59-A6C34878D82A}">
                    <a16:rowId xmlns:a16="http://schemas.microsoft.com/office/drawing/2014/main" val="10001"/>
                  </a:ext>
                </a:extLst>
              </a:tr>
              <a:tr h="533400">
                <a:tc>
                  <a:txBody>
                    <a:bodyPr/>
                    <a:lstStyle/>
                    <a:p>
                      <a:r>
                        <a:rPr lang="en-US" sz="2200" dirty="0">
                          <a:latin typeface="Calibri" panose="020F0502020204030204" pitchFamily="34" charset="0"/>
                        </a:rPr>
                        <a:t>Sample collection procedure</a:t>
                      </a:r>
                    </a:p>
                  </a:txBody>
                  <a:tcPr/>
                </a:tc>
                <a:tc>
                  <a:txBody>
                    <a:bodyPr/>
                    <a:lstStyle/>
                    <a:p>
                      <a:r>
                        <a:rPr lang="en-US" sz="2200" dirty="0">
                          <a:latin typeface="Calibri" panose="020F0502020204030204" pitchFamily="34" charset="0"/>
                        </a:rPr>
                        <a:t>Pipetting</a:t>
                      </a:r>
                      <a:r>
                        <a:rPr lang="en-US" sz="2200" baseline="0" dirty="0">
                          <a:latin typeface="Calibri" panose="020F0502020204030204" pitchFamily="34" charset="0"/>
                        </a:rPr>
                        <a:t> error</a:t>
                      </a:r>
                      <a:endParaRPr lang="en-US" sz="2200" dirty="0">
                        <a:latin typeface="Calibri" panose="020F0502020204030204" pitchFamily="34" charset="0"/>
                      </a:endParaRPr>
                    </a:p>
                  </a:txBody>
                  <a:tcPr/>
                </a:tc>
                <a:tc>
                  <a:txBody>
                    <a:bodyPr/>
                    <a:lstStyle/>
                    <a:p>
                      <a:r>
                        <a:rPr lang="en-US" sz="2200" dirty="0">
                          <a:latin typeface="Calibri" panose="020F0502020204030204" pitchFamily="34" charset="0"/>
                        </a:rPr>
                        <a:t>Interpretation</a:t>
                      </a:r>
                    </a:p>
                  </a:txBody>
                  <a:tcPr/>
                </a:tc>
                <a:extLst>
                  <a:ext uri="{0D108BD9-81ED-4DB2-BD59-A6C34878D82A}">
                    <a16:rowId xmlns:a16="http://schemas.microsoft.com/office/drawing/2014/main" val="10002"/>
                  </a:ext>
                </a:extLst>
              </a:tr>
              <a:tr h="533400">
                <a:tc>
                  <a:txBody>
                    <a:bodyPr/>
                    <a:lstStyle/>
                    <a:p>
                      <a:r>
                        <a:rPr lang="en-US" sz="2200" dirty="0">
                          <a:latin typeface="Calibri" panose="020F0502020204030204" pitchFamily="34" charset="0"/>
                        </a:rPr>
                        <a:t>Submission form information gaps</a:t>
                      </a:r>
                    </a:p>
                  </a:txBody>
                  <a:tcPr/>
                </a:tc>
                <a:tc>
                  <a:txBody>
                    <a:bodyPr/>
                    <a:lstStyle/>
                    <a:p>
                      <a:r>
                        <a:rPr lang="en-US" sz="2200" dirty="0">
                          <a:latin typeface="Calibri" panose="020F0502020204030204" pitchFamily="34" charset="0"/>
                        </a:rPr>
                        <a:t>Equipment failure</a:t>
                      </a:r>
                    </a:p>
                  </a:txBody>
                  <a:tcPr/>
                </a:tc>
                <a:tc>
                  <a:txBody>
                    <a:bodyPr/>
                    <a:lstStyle/>
                    <a:p>
                      <a:r>
                        <a:rPr lang="en-US" sz="2200" dirty="0">
                          <a:latin typeface="Calibri" panose="020F0502020204030204" pitchFamily="34" charset="0"/>
                        </a:rPr>
                        <a:t>Reporting Results</a:t>
                      </a:r>
                    </a:p>
                  </a:txBody>
                  <a:tcPr/>
                </a:tc>
                <a:extLst>
                  <a:ext uri="{0D108BD9-81ED-4DB2-BD59-A6C34878D82A}">
                    <a16:rowId xmlns:a16="http://schemas.microsoft.com/office/drawing/2014/main" val="10003"/>
                  </a:ext>
                </a:extLst>
              </a:tr>
              <a:tr h="533400">
                <a:tc>
                  <a:txBody>
                    <a:bodyPr/>
                    <a:lstStyle/>
                    <a:p>
                      <a:r>
                        <a:rPr lang="en-US" sz="2200" dirty="0">
                          <a:latin typeface="Calibri" panose="020F0502020204030204" pitchFamily="34" charset="0"/>
                        </a:rPr>
                        <a:t>Storage/ Transport</a:t>
                      </a:r>
                      <a:r>
                        <a:rPr lang="en-US" sz="2200" baseline="0" dirty="0">
                          <a:latin typeface="Calibri" panose="020F0502020204030204" pitchFamily="34" charset="0"/>
                        </a:rPr>
                        <a:t> of Sample</a:t>
                      </a:r>
                      <a:endParaRPr lang="en-US" sz="2200" dirty="0">
                        <a:latin typeface="Calibri" panose="020F0502020204030204" pitchFamily="34" charset="0"/>
                      </a:endParaRPr>
                    </a:p>
                  </a:txBody>
                  <a:tcPr/>
                </a:tc>
                <a:tc>
                  <a:txBody>
                    <a:bodyPr/>
                    <a:lstStyle/>
                    <a:p>
                      <a:r>
                        <a:rPr lang="en-US" sz="2200" dirty="0">
                          <a:latin typeface="Calibri" panose="020F0502020204030204" pitchFamily="34" charset="0"/>
                        </a:rPr>
                        <a:t>Contamination</a:t>
                      </a:r>
                    </a:p>
                  </a:txBody>
                  <a:tcPr/>
                </a:tc>
                <a:tc>
                  <a:txBody>
                    <a:bodyPr/>
                    <a:lstStyle/>
                    <a:p>
                      <a:r>
                        <a:rPr lang="en-US" sz="2200" dirty="0">
                          <a:latin typeface="Calibri" panose="020F0502020204030204" pitchFamily="34" charset="0"/>
                        </a:rPr>
                        <a:t>Transmitting</a:t>
                      </a:r>
                      <a:r>
                        <a:rPr lang="en-US" sz="2200" baseline="0" dirty="0">
                          <a:latin typeface="Calibri" panose="020F0502020204030204" pitchFamily="34" charset="0"/>
                        </a:rPr>
                        <a:t> results</a:t>
                      </a:r>
                      <a:endParaRPr lang="en-US" sz="2200" dirty="0">
                        <a:latin typeface="Calibri" panose="020F0502020204030204" pitchFamily="34" charset="0"/>
                      </a:endParaRPr>
                    </a:p>
                  </a:txBody>
                  <a:tcPr/>
                </a:tc>
                <a:extLst>
                  <a:ext uri="{0D108BD9-81ED-4DB2-BD59-A6C34878D82A}">
                    <a16:rowId xmlns:a16="http://schemas.microsoft.com/office/drawing/2014/main" val="10004"/>
                  </a:ext>
                </a:extLst>
              </a:tr>
              <a:tr h="533400">
                <a:tc>
                  <a:txBody>
                    <a:bodyPr/>
                    <a:lstStyle/>
                    <a:p>
                      <a:r>
                        <a:rPr lang="en-US" sz="2200" dirty="0">
                          <a:latin typeface="Calibri" panose="020F0502020204030204" pitchFamily="34" charset="0"/>
                        </a:rPr>
                        <a:t>Packing, labeling, unpacking</a:t>
                      </a:r>
                    </a:p>
                  </a:txBody>
                  <a:tcPr/>
                </a:tc>
                <a:tc>
                  <a:txBody>
                    <a:bodyPr/>
                    <a:lstStyle/>
                    <a:p>
                      <a:r>
                        <a:rPr lang="en-US" sz="2200" dirty="0">
                          <a:latin typeface="Calibri" panose="020F0502020204030204" pitchFamily="34" charset="0"/>
                        </a:rPr>
                        <a:t>Air bubbles</a:t>
                      </a:r>
                    </a:p>
                  </a:txBody>
                  <a:tcPr/>
                </a:tc>
                <a:tc>
                  <a:txBody>
                    <a:bodyPr/>
                    <a:lstStyle/>
                    <a:p>
                      <a:r>
                        <a:rPr lang="en-US" sz="2200" dirty="0">
                          <a:latin typeface="Calibri" panose="020F0502020204030204" pitchFamily="34" charset="0"/>
                        </a:rPr>
                        <a:t>Invoicing</a:t>
                      </a:r>
                    </a:p>
                  </a:txBody>
                  <a:tcPr/>
                </a:tc>
                <a:extLst>
                  <a:ext uri="{0D108BD9-81ED-4DB2-BD59-A6C34878D82A}">
                    <a16:rowId xmlns:a16="http://schemas.microsoft.com/office/drawing/2014/main" val="10005"/>
                  </a:ext>
                </a:extLst>
              </a:tr>
              <a:tr h="533400">
                <a:tc>
                  <a:txBody>
                    <a:bodyPr/>
                    <a:lstStyle/>
                    <a:p>
                      <a:r>
                        <a:rPr lang="en-US" sz="2200" dirty="0">
                          <a:latin typeface="Calibri" panose="020F0502020204030204" pitchFamily="34" charset="0"/>
                        </a:rPr>
                        <a:t>Entering Information into LIMS</a:t>
                      </a:r>
                    </a:p>
                  </a:txBody>
                  <a:tcPr/>
                </a:tc>
                <a:tc>
                  <a:txBody>
                    <a:bodyPr/>
                    <a:lstStyle/>
                    <a:p>
                      <a:r>
                        <a:rPr lang="en-US" sz="2200" dirty="0">
                          <a:latin typeface="Calibri" panose="020F0502020204030204" pitchFamily="34" charset="0"/>
                        </a:rPr>
                        <a:t>Calibration</a:t>
                      </a:r>
                      <a:r>
                        <a:rPr lang="en-US" sz="2200" baseline="0" dirty="0">
                          <a:latin typeface="Calibri" panose="020F0502020204030204" pitchFamily="34" charset="0"/>
                        </a:rPr>
                        <a:t> errors</a:t>
                      </a:r>
                      <a:endParaRPr lang="en-US" sz="2200" dirty="0">
                        <a:latin typeface="Calibri" panose="020F0502020204030204" pitchFamily="34" charset="0"/>
                      </a:endParaRPr>
                    </a:p>
                  </a:txBody>
                  <a:tcPr/>
                </a:tc>
                <a:tc>
                  <a:txBody>
                    <a:bodyPr/>
                    <a:lstStyle/>
                    <a:p>
                      <a:r>
                        <a:rPr lang="en-US" sz="2200" dirty="0">
                          <a:latin typeface="Calibri" panose="020F0502020204030204" pitchFamily="34" charset="0"/>
                        </a:rPr>
                        <a:t>Validation</a:t>
                      </a:r>
                    </a:p>
                  </a:txBody>
                  <a:tcPr/>
                </a:tc>
                <a:extLst>
                  <a:ext uri="{0D108BD9-81ED-4DB2-BD59-A6C34878D82A}">
                    <a16:rowId xmlns:a16="http://schemas.microsoft.com/office/drawing/2014/main" val="10006"/>
                  </a:ext>
                </a:extLst>
              </a:tr>
              <a:tr h="533400">
                <a:tc>
                  <a:txBody>
                    <a:bodyPr/>
                    <a:lstStyle/>
                    <a:p>
                      <a:r>
                        <a:rPr lang="en-US" sz="2200" dirty="0">
                          <a:latin typeface="Calibri" panose="020F0502020204030204" pitchFamily="34" charset="0"/>
                        </a:rPr>
                        <a:t>Preparation of Sample for Analysis</a:t>
                      </a:r>
                    </a:p>
                  </a:txBody>
                  <a:tcPr/>
                </a:tc>
                <a:tc>
                  <a:txBody>
                    <a:bodyPr/>
                    <a:lstStyle/>
                    <a:p>
                      <a:r>
                        <a:rPr lang="en-US" sz="2200" dirty="0">
                          <a:latin typeface="Calibri" panose="020F0502020204030204" pitchFamily="34" charset="0"/>
                        </a:rPr>
                        <a:t>Interferents</a:t>
                      </a:r>
                    </a:p>
                  </a:txBody>
                  <a:tcPr/>
                </a:tc>
                <a:tc>
                  <a:txBody>
                    <a:bodyPr/>
                    <a:lstStyle/>
                    <a:p>
                      <a:r>
                        <a:rPr lang="en-US" sz="2200" dirty="0">
                          <a:latin typeface="Calibri" panose="020F0502020204030204" pitchFamily="34" charset="0"/>
                        </a:rPr>
                        <a:t>Confidentiality</a:t>
                      </a:r>
                    </a:p>
                  </a:txBody>
                  <a:tcPr/>
                </a:tc>
                <a:extLst>
                  <a:ext uri="{0D108BD9-81ED-4DB2-BD59-A6C34878D82A}">
                    <a16:rowId xmlns:a16="http://schemas.microsoft.com/office/drawing/2014/main" val="10007"/>
                  </a:ext>
                </a:extLst>
              </a:tr>
              <a:tr h="643556">
                <a:tc>
                  <a:txBody>
                    <a:bodyPr/>
                    <a:lstStyle/>
                    <a:p>
                      <a:r>
                        <a:rPr lang="en-US" sz="2200" dirty="0">
                          <a:latin typeface="Calibri" panose="020F0502020204030204" pitchFamily="34" charset="0"/>
                        </a:rPr>
                        <a:t> Leakage, </a:t>
                      </a:r>
                      <a:r>
                        <a:rPr lang="en-US" sz="2200" baseline="0" dirty="0">
                          <a:latin typeface="Calibri" panose="020F0502020204030204" pitchFamily="34" charset="0"/>
                        </a:rPr>
                        <a:t>Breakage, Contamination</a:t>
                      </a:r>
                      <a:endParaRPr lang="en-US" sz="2200" dirty="0">
                        <a:latin typeface="Calibri" panose="020F0502020204030204" pitchFamily="34" charset="0"/>
                      </a:endParaRPr>
                    </a:p>
                  </a:txBody>
                  <a:tcPr/>
                </a:tc>
                <a:tc>
                  <a:txBody>
                    <a:bodyPr/>
                    <a:lstStyle/>
                    <a:p>
                      <a:r>
                        <a:rPr lang="en-US" sz="2200" dirty="0">
                          <a:latin typeface="Calibri" panose="020F0502020204030204" pitchFamily="34" charset="0"/>
                        </a:rPr>
                        <a:t>Data entry-LIMS</a:t>
                      </a:r>
                    </a:p>
                  </a:txBody>
                  <a:tcPr/>
                </a:tc>
                <a:tc>
                  <a:txBody>
                    <a:bodyPr/>
                    <a:lstStyle/>
                    <a:p>
                      <a:r>
                        <a:rPr lang="en-US" sz="2200" dirty="0">
                          <a:latin typeface="Calibri" panose="020F0502020204030204" pitchFamily="34" charset="0"/>
                        </a:rPr>
                        <a:t>Reference</a:t>
                      </a:r>
                      <a:r>
                        <a:rPr lang="en-US" sz="2200" baseline="0" dirty="0">
                          <a:latin typeface="Calibri" panose="020F0502020204030204" pitchFamily="34" charset="0"/>
                        </a:rPr>
                        <a:t> intervals</a:t>
                      </a:r>
                      <a:endParaRPr lang="en-US" sz="2200" dirty="0">
                        <a:latin typeface="Calibri" panose="020F0502020204030204" pitchFamily="34" charset="0"/>
                      </a:endParaRPr>
                    </a:p>
                  </a:txBody>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C7B14343-8876-4702-BCD0-A3228B7B00C0}"/>
              </a:ext>
            </a:extLst>
          </p:cNvPr>
          <p:cNvSpPr txBox="1"/>
          <p:nvPr/>
        </p:nvSpPr>
        <p:spPr>
          <a:xfrm>
            <a:off x="1295400" y="609600"/>
            <a:ext cx="9372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orbel" panose="020B0503020204020204"/>
                <a:ea typeface="+mn-ea"/>
                <a:cs typeface="+mn-cs"/>
              </a:rPr>
              <a:t>Examples of potential errors across the TTP</a:t>
            </a:r>
          </a:p>
        </p:txBody>
      </p:sp>
    </p:spTree>
    <p:extLst>
      <p:ext uri="{BB962C8B-B14F-4D97-AF65-F5344CB8AC3E}">
        <p14:creationId xmlns:p14="http://schemas.microsoft.com/office/powerpoint/2010/main" val="1602714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FFC5-5F0F-40D4-9893-4F0B19DA1EB7}"/>
              </a:ext>
            </a:extLst>
          </p:cNvPr>
          <p:cNvSpPr>
            <a:spLocks noGrp="1"/>
          </p:cNvSpPr>
          <p:nvPr>
            <p:ph type="title"/>
          </p:nvPr>
        </p:nvSpPr>
        <p:spPr/>
        <p:txBody>
          <a:bodyPr>
            <a:normAutofit/>
          </a:bodyPr>
          <a:lstStyle/>
          <a:p>
            <a:r>
              <a:rPr lang="en-US" sz="4000" dirty="0"/>
              <a:t>Lab errors throughout the Total Testing Process</a:t>
            </a:r>
          </a:p>
        </p:txBody>
      </p:sp>
      <p:sp>
        <p:nvSpPr>
          <p:cNvPr id="3" name="Content Placeholder 2">
            <a:extLst>
              <a:ext uri="{FF2B5EF4-FFF2-40B4-BE49-F238E27FC236}">
                <a16:creationId xmlns:a16="http://schemas.microsoft.com/office/drawing/2014/main" id="{C29ACF22-7D62-4F36-BE21-02B86BA7FAEB}"/>
              </a:ext>
            </a:extLst>
          </p:cNvPr>
          <p:cNvSpPr>
            <a:spLocks noGrp="1"/>
          </p:cNvSpPr>
          <p:nvPr>
            <p:ph idx="1"/>
          </p:nvPr>
        </p:nvSpPr>
        <p:spPr/>
        <p:txBody>
          <a:bodyPr>
            <a:normAutofit/>
          </a:bodyPr>
          <a:lstStyle/>
          <a:p>
            <a:r>
              <a:rPr lang="en-US" sz="4000" dirty="0"/>
              <a:t>Three Studies</a:t>
            </a:r>
          </a:p>
        </p:txBody>
      </p:sp>
    </p:spTree>
    <p:extLst>
      <p:ext uri="{BB962C8B-B14F-4D97-AF65-F5344CB8AC3E}">
        <p14:creationId xmlns:p14="http://schemas.microsoft.com/office/powerpoint/2010/main" val="1422686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OM-Left-Column">
  <a:themeElements>
    <a:clrScheme name="UNC Blue">
      <a:dk1>
        <a:srgbClr val="000000"/>
      </a:dk1>
      <a:lt1>
        <a:srgbClr val="FFFFFF"/>
      </a:lt1>
      <a:dk2>
        <a:srgbClr val="44546A"/>
      </a:dk2>
      <a:lt2>
        <a:srgbClr val="E7E6E6"/>
      </a:lt2>
      <a:accent1>
        <a:srgbClr val="BCDFF4"/>
      </a:accent1>
      <a:accent2>
        <a:srgbClr val="84C0E3"/>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M-Bottom-Blank">
  <a:themeElements>
    <a:clrScheme name="UNC Blue">
      <a:dk1>
        <a:srgbClr val="000000"/>
      </a:dk1>
      <a:lt1>
        <a:srgbClr val="FFFFFF"/>
      </a:lt1>
      <a:dk2>
        <a:srgbClr val="44546A"/>
      </a:dk2>
      <a:lt2>
        <a:srgbClr val="E7E6E6"/>
      </a:lt2>
      <a:accent1>
        <a:srgbClr val="BCDFF4"/>
      </a:accent1>
      <a:accent2>
        <a:srgbClr val="84C0E3"/>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M-Bottom-OldWell">
  <a:themeElements>
    <a:clrScheme name="UNC Blue">
      <a:dk1>
        <a:srgbClr val="000000"/>
      </a:dk1>
      <a:lt1>
        <a:srgbClr val="FFFFFF"/>
      </a:lt1>
      <a:dk2>
        <a:srgbClr val="44546A"/>
      </a:dk2>
      <a:lt2>
        <a:srgbClr val="E7E6E6"/>
      </a:lt2>
      <a:accent1>
        <a:srgbClr val="BCDFF4"/>
      </a:accent1>
      <a:accent2>
        <a:srgbClr val="84C0E3"/>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M-Top-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M-White">
  <a:themeElements>
    <a:clrScheme name="UNC Blue">
      <a:dk1>
        <a:srgbClr val="000000"/>
      </a:dk1>
      <a:lt1>
        <a:srgbClr val="FFFFFF"/>
      </a:lt1>
      <a:dk2>
        <a:srgbClr val="44546A"/>
      </a:dk2>
      <a:lt2>
        <a:srgbClr val="E7E6E6"/>
      </a:lt2>
      <a:accent1>
        <a:srgbClr val="BCDFF4"/>
      </a:accent1>
      <a:accent2>
        <a:srgbClr val="84C0E3"/>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OM-Gra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ra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15916</TotalTime>
  <Words>4043</Words>
  <Application>Microsoft Macintosh PowerPoint</Application>
  <PresentationFormat>Widescreen</PresentationFormat>
  <Paragraphs>682</Paragraphs>
  <Slides>61</Slides>
  <Notes>13</Notes>
  <HiddenSlides>0</HiddenSlides>
  <MMClips>0</MMClips>
  <ScaleCrop>false</ScaleCrop>
  <HeadingPairs>
    <vt:vector size="8" baseType="variant">
      <vt:variant>
        <vt:lpstr>Fonts Used</vt:lpstr>
      </vt:variant>
      <vt:variant>
        <vt:i4>5</vt:i4>
      </vt:variant>
      <vt:variant>
        <vt:lpstr>Theme</vt:lpstr>
      </vt:variant>
      <vt:variant>
        <vt:i4>8</vt:i4>
      </vt:variant>
      <vt:variant>
        <vt:lpstr>Embedded OLE Servers</vt:lpstr>
      </vt:variant>
      <vt:variant>
        <vt:i4>1</vt:i4>
      </vt:variant>
      <vt:variant>
        <vt:lpstr>Slide Titles</vt:lpstr>
      </vt:variant>
      <vt:variant>
        <vt:i4>61</vt:i4>
      </vt:variant>
    </vt:vector>
  </HeadingPairs>
  <TitlesOfParts>
    <vt:vector size="75" baseType="lpstr">
      <vt:lpstr>Arial</vt:lpstr>
      <vt:lpstr>Calibri</vt:lpstr>
      <vt:lpstr>Calibri Light</vt:lpstr>
      <vt:lpstr>Corbel</vt:lpstr>
      <vt:lpstr>Wingdings 2</vt:lpstr>
      <vt:lpstr>SOM-Left-Column</vt:lpstr>
      <vt:lpstr>SOM-Bottom-Blank</vt:lpstr>
      <vt:lpstr>SOM-Bottom-OldWell</vt:lpstr>
      <vt:lpstr>SOM-Top-Blank</vt:lpstr>
      <vt:lpstr>SOM-White</vt:lpstr>
      <vt:lpstr>SOM-Gray</vt:lpstr>
      <vt:lpstr>Frame</vt:lpstr>
      <vt:lpstr>Office Theme</vt:lpstr>
      <vt:lpstr>Document</vt:lpstr>
      <vt:lpstr>SESSION Building Robust Quality Management Systems in Core Labs  (GLP, GMP and QA Best Practices)</vt:lpstr>
      <vt:lpstr>OVERVIEW</vt:lpstr>
      <vt:lpstr>Improving Sample Quality: QA Best Practices for the Research (and Core) Laboratory</vt:lpstr>
      <vt:lpstr>Topics  Quality connections between research and core laboratories</vt:lpstr>
      <vt:lpstr>The Importance of Laboratory Data    The Importance of Laboratory Data     Why is the laboratory an afterthought for managed care organizations?  Forsman R.  Clin Chem 42:813. 1996.</vt:lpstr>
      <vt:lpstr>1. Acting on significant laboratory results.   Lundberg GD. JAMA 1981;245: 1762-3.    2. The brain-to-brain loop concept for laboratory testing 40 years after its introduction.    Plebani, M. et al. 2011.  American Journal of Clinical Pathology 136(6):829-833.</vt:lpstr>
      <vt:lpstr>The Total Testing Process  Framework for analyzing and minimizing risk   Encompasses internal and external laboratory activities   Requires interaction between internal and external laboratory staff  Core labs can have an impact on quality here.  </vt:lpstr>
      <vt:lpstr>PowerPoint Presentation</vt:lpstr>
      <vt:lpstr>Lab errors throughout the Total Testing Process</vt:lpstr>
      <vt:lpstr>  Study 1 [1997]  Mistakes in a stat laboratory: Types and Frequency.  40,490 stat results over 3 months   Plebani M et al.  Clin Chem. 43, 1997.   </vt:lpstr>
      <vt:lpstr>Study 2 [2002]  Errors in Laboratory Medicine  8 years of literature  Bonini P, et al. Clin Chem 48:5, 2002.    </vt:lpstr>
      <vt:lpstr>Study 3 [2007]             </vt:lpstr>
      <vt:lpstr>   </vt:lpstr>
      <vt:lpstr>The Importance of  Preanalytical Errors   Effects of pre-analytical processes on blood samples used in metabolomics studies  Peiyuan Yin, et al. Anal Bioanal Chem (2015) 407:4879-4892</vt:lpstr>
      <vt:lpstr>The importance of preanalytical error to core laboratories and to research scientists</vt:lpstr>
      <vt:lpstr>Survey on Scientific Shared Resource Rigor and Reproducibility   Knudtson et al; JBT, Volume 30, ISSUE 3, September 2019 </vt:lpstr>
      <vt:lpstr>Table 2   Prevention and recovery from the most frequent preanalytical problems    Risk management in the preanalytical phase of laboratory testing.  Lippi et al. Clin Chem Lab 2007;45 (6):720-7</vt:lpstr>
      <vt:lpstr>PowerPoint Presentation</vt:lpstr>
      <vt:lpstr>QMS/QA as a tool for improving sample processes at the client/service provider interface</vt:lpstr>
      <vt:lpstr>Applicable best practices  Sample Quality as an entry point        </vt:lpstr>
      <vt:lpstr>Robust research: Institutions must do their part for reproducibility     Nature | Comment    01 Sep 2015  Begley CG, et al    </vt:lpstr>
      <vt:lpstr>Summary    Thank You!  Questions?   rdavies@umn.edu</vt:lpstr>
      <vt:lpstr>Implementation of a Quality Management System in an Academic Core Facility</vt:lpstr>
      <vt:lpstr>BFF</vt:lpstr>
      <vt:lpstr>Why do I need a quality management system?</vt:lpstr>
      <vt:lpstr>Terms</vt:lpstr>
      <vt:lpstr>Good practices</vt:lpstr>
      <vt:lpstr>GMP</vt:lpstr>
      <vt:lpstr>What documents comprise the QMS?</vt:lpstr>
      <vt:lpstr>What is an SOP?</vt:lpstr>
      <vt:lpstr>Key Components of the QMS  Process &amp; Interactions</vt:lpstr>
      <vt:lpstr>Trello – Kanban system</vt:lpstr>
      <vt:lpstr>BFF Documents</vt:lpstr>
      <vt:lpstr>History</vt:lpstr>
      <vt:lpstr>Challenges</vt:lpstr>
      <vt:lpstr>Case study – 250 L fermentor</vt:lpstr>
      <vt:lpstr>Next steps</vt:lpstr>
      <vt:lpstr>Building a Quality Management System (QMS) in a Core Facility:   A Genomics Core Case Study</vt:lpstr>
      <vt:lpstr>Continuous Improvement</vt:lpstr>
      <vt:lpstr>Models and Systems for Continuous Improvement</vt:lpstr>
      <vt:lpstr>Overview</vt:lpstr>
      <vt:lpstr>THE CORE UNC High-Throughput Sequencing Facility (HTSF)</vt:lpstr>
      <vt:lpstr>THE CORE UNC High-Throughput Sequencing Facility (HTSF)</vt:lpstr>
      <vt:lpstr>THE CHALLENGES “Growing Pains”</vt:lpstr>
      <vt:lpstr>Quality Management in NGS and -Omics</vt:lpstr>
      <vt:lpstr>QMS Why?  What?  How?</vt:lpstr>
      <vt:lpstr>THE IMPROVEMENT PROCESS Six Sigma-Based</vt:lpstr>
      <vt:lpstr>THE IMPROVEMENT PROCESS Six Sigma-Based</vt:lpstr>
      <vt:lpstr>PowerPoint Presentation</vt:lpstr>
      <vt:lpstr>PowerPoint Presentation</vt:lpstr>
      <vt:lpstr>PowerPoint Presentation</vt:lpstr>
      <vt:lpstr>PowerPoint Presentation</vt:lpstr>
      <vt:lpstr>PowerPoint Presentation</vt:lpstr>
      <vt:lpstr>PowerPoint Presentation</vt:lpstr>
      <vt:lpstr>THE CONTROL PROCESSES Voice of the Customer (VOC)</vt:lpstr>
      <vt:lpstr>THE CONTROL PROCESSES Root Cause Analysis (RCA)</vt:lpstr>
      <vt:lpstr>THE OUTCOMES Tracking Metrics that Matter</vt:lpstr>
      <vt:lpstr>THE BENEFITS Beyond the Metrics</vt:lpstr>
      <vt:lpstr>Summary</vt:lpstr>
      <vt:lpstr>Acknowledgements</vt:lpstr>
      <vt:lpstr>2020: Empowering Team Science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Gregory, Christopher</cp:lastModifiedBy>
  <cp:revision>147</cp:revision>
  <dcterms:created xsi:type="dcterms:W3CDTF">2017-05-04T18:35:19Z</dcterms:created>
  <dcterms:modified xsi:type="dcterms:W3CDTF">2020-03-01T17:32:25Z</dcterms:modified>
</cp:coreProperties>
</file>