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8"/>
  </p:notesMasterIdLst>
  <p:sldIdLst>
    <p:sldId id="267" r:id="rId6"/>
    <p:sldId id="265" r:id="rId7"/>
    <p:sldId id="266" r:id="rId8"/>
    <p:sldId id="268" r:id="rId9"/>
    <p:sldId id="270" r:id="rId10"/>
    <p:sldId id="271" r:id="rId11"/>
    <p:sldId id="272" r:id="rId12"/>
    <p:sldId id="256" r:id="rId13"/>
    <p:sldId id="258" r:id="rId14"/>
    <p:sldId id="269" r:id="rId15"/>
    <p:sldId id="273"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19"/>
    <p:restoredTop sz="75246"/>
  </p:normalViewPr>
  <p:slideViewPr>
    <p:cSldViewPr snapToGrid="0" snapToObjects="1">
      <p:cViewPr varScale="1">
        <p:scale>
          <a:sx n="58" d="100"/>
          <a:sy n="58" d="100"/>
        </p:scale>
        <p:origin x="118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20E813-0509-E94F-80E7-F2D8276BB1A2}" type="datetimeFigureOut">
              <a:rPr lang="en-US" smtClean="0"/>
              <a:t>3/17/2020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32D7F5-A0B5-2A43-84B4-CEBA60257276}" type="slidenum">
              <a:rPr lang="en-US" smtClean="0"/>
              <a:t>‹#›</a:t>
            </a:fld>
            <a:endParaRPr lang="en-US"/>
          </a:p>
        </p:txBody>
      </p:sp>
    </p:spTree>
    <p:extLst>
      <p:ext uri="{BB962C8B-B14F-4D97-AF65-F5344CB8AC3E}">
        <p14:creationId xmlns:p14="http://schemas.microsoft.com/office/powerpoint/2010/main" val="2618299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 a state the size of NV, need to make sure resources are complementary and not competing</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6932D7F5-A0B5-2A43-84B4-CEBA60257276}" type="slidenum">
              <a:rPr lang="en-US" smtClean="0"/>
              <a:t>3</a:t>
            </a:fld>
            <a:endParaRPr lang="en-US"/>
          </a:p>
        </p:txBody>
      </p:sp>
    </p:spTree>
    <p:extLst>
      <p:ext uri="{BB962C8B-B14F-4D97-AF65-F5344CB8AC3E}">
        <p14:creationId xmlns:p14="http://schemas.microsoft.com/office/powerpoint/2010/main" val="1263021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Recharge doesn’t cover it. Must decide the value. The fewer people its valuable to, the less core support there will be. Sell to the institution that it’s valuable, and the institution will support. </a:t>
            </a:r>
          </a:p>
        </p:txBody>
      </p:sp>
      <p:sp>
        <p:nvSpPr>
          <p:cNvPr id="4" name="Slide Number Placeholder 3"/>
          <p:cNvSpPr>
            <a:spLocks noGrp="1"/>
          </p:cNvSpPr>
          <p:nvPr>
            <p:ph type="sldNum" sz="quarter" idx="5"/>
          </p:nvPr>
        </p:nvSpPr>
        <p:spPr/>
        <p:txBody>
          <a:bodyPr/>
          <a:lstStyle/>
          <a:p>
            <a:fld id="{6932D7F5-A0B5-2A43-84B4-CEBA60257276}" type="slidenum">
              <a:rPr lang="en-US" smtClean="0"/>
              <a:t>4</a:t>
            </a:fld>
            <a:endParaRPr lang="en-US"/>
          </a:p>
        </p:txBody>
      </p:sp>
    </p:spTree>
    <p:extLst>
      <p:ext uri="{BB962C8B-B14F-4D97-AF65-F5344CB8AC3E}">
        <p14:creationId xmlns:p14="http://schemas.microsoft.com/office/powerpoint/2010/main" val="264169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Recharge doesn’t cover it. Must decide the value. The fewer people its valuable to, the less core support there will be. Sell to the institution that it’s valuable, and the institution will support. </a:t>
            </a:r>
          </a:p>
        </p:txBody>
      </p:sp>
      <p:sp>
        <p:nvSpPr>
          <p:cNvPr id="4" name="Slide Number Placeholder 3"/>
          <p:cNvSpPr>
            <a:spLocks noGrp="1"/>
          </p:cNvSpPr>
          <p:nvPr>
            <p:ph type="sldNum" sz="quarter" idx="5"/>
          </p:nvPr>
        </p:nvSpPr>
        <p:spPr/>
        <p:txBody>
          <a:bodyPr/>
          <a:lstStyle/>
          <a:p>
            <a:fld id="{6932D7F5-A0B5-2A43-84B4-CEBA60257276}" type="slidenum">
              <a:rPr lang="en-US" smtClean="0"/>
              <a:t>5</a:t>
            </a:fld>
            <a:endParaRPr lang="en-US"/>
          </a:p>
        </p:txBody>
      </p:sp>
    </p:spTree>
    <p:extLst>
      <p:ext uri="{BB962C8B-B14F-4D97-AF65-F5344CB8AC3E}">
        <p14:creationId xmlns:p14="http://schemas.microsoft.com/office/powerpoint/2010/main" val="2577529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Recharge doesn’t cover it. Must decide the value. The fewer people its valuable to, the less core support there will be. Sell to the institution that it’s valuable, and the institution will support. </a:t>
            </a:r>
          </a:p>
        </p:txBody>
      </p:sp>
      <p:sp>
        <p:nvSpPr>
          <p:cNvPr id="4" name="Slide Number Placeholder 3"/>
          <p:cNvSpPr>
            <a:spLocks noGrp="1"/>
          </p:cNvSpPr>
          <p:nvPr>
            <p:ph type="sldNum" sz="quarter" idx="5"/>
          </p:nvPr>
        </p:nvSpPr>
        <p:spPr/>
        <p:txBody>
          <a:bodyPr/>
          <a:lstStyle/>
          <a:p>
            <a:fld id="{6932D7F5-A0B5-2A43-84B4-CEBA60257276}" type="slidenum">
              <a:rPr lang="en-US" smtClean="0"/>
              <a:t>7</a:t>
            </a:fld>
            <a:endParaRPr lang="en-US"/>
          </a:p>
        </p:txBody>
      </p:sp>
    </p:spTree>
    <p:extLst>
      <p:ext uri="{BB962C8B-B14F-4D97-AF65-F5344CB8AC3E}">
        <p14:creationId xmlns:p14="http://schemas.microsoft.com/office/powerpoint/2010/main" val="2933695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2D7F5-A0B5-2A43-84B4-CEBA60257276}" type="slidenum">
              <a:rPr lang="en-US" smtClean="0"/>
              <a:t>8</a:t>
            </a:fld>
            <a:endParaRPr lang="en-US"/>
          </a:p>
        </p:txBody>
      </p:sp>
    </p:spTree>
    <p:extLst>
      <p:ext uri="{BB962C8B-B14F-4D97-AF65-F5344CB8AC3E}">
        <p14:creationId xmlns:p14="http://schemas.microsoft.com/office/powerpoint/2010/main" val="1168718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FBADB-7BFB-1E4E-89D6-E65B1CF88B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CF9A71-B71A-A04D-B658-0609694E63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E622D8-6358-934F-97E7-00F8CDD45111}"/>
              </a:ext>
            </a:extLst>
          </p:cNvPr>
          <p:cNvSpPr>
            <a:spLocks noGrp="1"/>
          </p:cNvSpPr>
          <p:nvPr>
            <p:ph type="dt" sz="half" idx="10"/>
          </p:nvPr>
        </p:nvSpPr>
        <p:spPr/>
        <p:txBody>
          <a:bodyPr/>
          <a:lstStyle/>
          <a:p>
            <a:fld id="{EF3D5A20-24FC-3340-AFE1-759878A37FB9}" type="datetimeFigureOut">
              <a:rPr lang="en-US" smtClean="0"/>
              <a:t>3/17/2020</a:t>
            </a:fld>
            <a:endParaRPr lang="en-US"/>
          </a:p>
        </p:txBody>
      </p:sp>
      <p:sp>
        <p:nvSpPr>
          <p:cNvPr id="5" name="Footer Placeholder 4">
            <a:extLst>
              <a:ext uri="{FF2B5EF4-FFF2-40B4-BE49-F238E27FC236}">
                <a16:creationId xmlns:a16="http://schemas.microsoft.com/office/drawing/2014/main" id="{02CB91C7-EEBD-DD44-8B09-AF18FA7928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6422B6-3D29-B44E-8C2A-8AC8F22DB9EC}"/>
              </a:ext>
            </a:extLst>
          </p:cNvPr>
          <p:cNvSpPr>
            <a:spLocks noGrp="1"/>
          </p:cNvSpPr>
          <p:nvPr>
            <p:ph type="sldNum" sz="quarter" idx="12"/>
          </p:nvPr>
        </p:nvSpPr>
        <p:spPr/>
        <p:txBody>
          <a:bodyPr/>
          <a:lstStyle/>
          <a:p>
            <a:fld id="{C7769CF0-EBC7-F340-BF57-4D5F19F5BDCC}" type="slidenum">
              <a:rPr lang="en-US" smtClean="0"/>
              <a:t>‹#›</a:t>
            </a:fld>
            <a:endParaRPr lang="en-US"/>
          </a:p>
        </p:txBody>
      </p:sp>
    </p:spTree>
    <p:extLst>
      <p:ext uri="{BB962C8B-B14F-4D97-AF65-F5344CB8AC3E}">
        <p14:creationId xmlns:p14="http://schemas.microsoft.com/office/powerpoint/2010/main" val="2771072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62D78-2F03-224E-9672-3F59AC35C4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314F42-D02F-C040-992F-200A635451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DEE54E-3C53-0F4A-B1FE-6632BF9A2B1F}"/>
              </a:ext>
            </a:extLst>
          </p:cNvPr>
          <p:cNvSpPr>
            <a:spLocks noGrp="1"/>
          </p:cNvSpPr>
          <p:nvPr>
            <p:ph type="dt" sz="half" idx="10"/>
          </p:nvPr>
        </p:nvSpPr>
        <p:spPr/>
        <p:txBody>
          <a:bodyPr/>
          <a:lstStyle/>
          <a:p>
            <a:fld id="{EF3D5A20-24FC-3340-AFE1-759878A37FB9}" type="datetimeFigureOut">
              <a:rPr lang="en-US" smtClean="0"/>
              <a:t>3/17/2020</a:t>
            </a:fld>
            <a:endParaRPr lang="en-US"/>
          </a:p>
        </p:txBody>
      </p:sp>
      <p:sp>
        <p:nvSpPr>
          <p:cNvPr id="5" name="Footer Placeholder 4">
            <a:extLst>
              <a:ext uri="{FF2B5EF4-FFF2-40B4-BE49-F238E27FC236}">
                <a16:creationId xmlns:a16="http://schemas.microsoft.com/office/drawing/2014/main" id="{6A05AD7B-8FA3-B14E-9F92-B3D82FDC00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A07BDD-D11D-4C46-B96D-98A3E8644D9B}"/>
              </a:ext>
            </a:extLst>
          </p:cNvPr>
          <p:cNvSpPr>
            <a:spLocks noGrp="1"/>
          </p:cNvSpPr>
          <p:nvPr>
            <p:ph type="sldNum" sz="quarter" idx="12"/>
          </p:nvPr>
        </p:nvSpPr>
        <p:spPr/>
        <p:txBody>
          <a:bodyPr/>
          <a:lstStyle/>
          <a:p>
            <a:fld id="{C7769CF0-EBC7-F340-BF57-4D5F19F5BDCC}" type="slidenum">
              <a:rPr lang="en-US" smtClean="0"/>
              <a:t>‹#›</a:t>
            </a:fld>
            <a:endParaRPr lang="en-US"/>
          </a:p>
        </p:txBody>
      </p:sp>
    </p:spTree>
    <p:extLst>
      <p:ext uri="{BB962C8B-B14F-4D97-AF65-F5344CB8AC3E}">
        <p14:creationId xmlns:p14="http://schemas.microsoft.com/office/powerpoint/2010/main" val="1374156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AAADD3-5EA7-604E-A3D1-6494DCE1A1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053F0E-0180-0541-8EE2-B3523ECF8F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B7E7E-BE88-1047-908A-241B3C064CF2}"/>
              </a:ext>
            </a:extLst>
          </p:cNvPr>
          <p:cNvSpPr>
            <a:spLocks noGrp="1"/>
          </p:cNvSpPr>
          <p:nvPr>
            <p:ph type="dt" sz="half" idx="10"/>
          </p:nvPr>
        </p:nvSpPr>
        <p:spPr/>
        <p:txBody>
          <a:bodyPr/>
          <a:lstStyle/>
          <a:p>
            <a:fld id="{EF3D5A20-24FC-3340-AFE1-759878A37FB9}" type="datetimeFigureOut">
              <a:rPr lang="en-US" smtClean="0"/>
              <a:t>3/17/2020</a:t>
            </a:fld>
            <a:endParaRPr lang="en-US"/>
          </a:p>
        </p:txBody>
      </p:sp>
      <p:sp>
        <p:nvSpPr>
          <p:cNvPr id="5" name="Footer Placeholder 4">
            <a:extLst>
              <a:ext uri="{FF2B5EF4-FFF2-40B4-BE49-F238E27FC236}">
                <a16:creationId xmlns:a16="http://schemas.microsoft.com/office/drawing/2014/main" id="{7B303E69-F913-A94C-BB8A-FB488C4ED1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1E3A78-CAEE-C14D-A378-CE638769C139}"/>
              </a:ext>
            </a:extLst>
          </p:cNvPr>
          <p:cNvSpPr>
            <a:spLocks noGrp="1"/>
          </p:cNvSpPr>
          <p:nvPr>
            <p:ph type="sldNum" sz="quarter" idx="12"/>
          </p:nvPr>
        </p:nvSpPr>
        <p:spPr/>
        <p:txBody>
          <a:bodyPr/>
          <a:lstStyle/>
          <a:p>
            <a:fld id="{C7769CF0-EBC7-F340-BF57-4D5F19F5BDCC}" type="slidenum">
              <a:rPr lang="en-US" smtClean="0"/>
              <a:t>‹#›</a:t>
            </a:fld>
            <a:endParaRPr lang="en-US"/>
          </a:p>
        </p:txBody>
      </p:sp>
    </p:spTree>
    <p:extLst>
      <p:ext uri="{BB962C8B-B14F-4D97-AF65-F5344CB8AC3E}">
        <p14:creationId xmlns:p14="http://schemas.microsoft.com/office/powerpoint/2010/main" val="1598171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64554-655E-AC43-8B87-CFD5AE8E3C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1466E6-9D6F-2743-859E-98439C2307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BC895-0032-024F-BC2E-4ECFD36BEF0A}"/>
              </a:ext>
            </a:extLst>
          </p:cNvPr>
          <p:cNvSpPr>
            <a:spLocks noGrp="1"/>
          </p:cNvSpPr>
          <p:nvPr>
            <p:ph type="dt" sz="half" idx="10"/>
          </p:nvPr>
        </p:nvSpPr>
        <p:spPr/>
        <p:txBody>
          <a:bodyPr/>
          <a:lstStyle/>
          <a:p>
            <a:fld id="{EF3D5A20-24FC-3340-AFE1-759878A37FB9}" type="datetimeFigureOut">
              <a:rPr lang="en-US" smtClean="0"/>
              <a:t>3/17/2020</a:t>
            </a:fld>
            <a:endParaRPr lang="en-US"/>
          </a:p>
        </p:txBody>
      </p:sp>
      <p:sp>
        <p:nvSpPr>
          <p:cNvPr id="5" name="Footer Placeholder 4">
            <a:extLst>
              <a:ext uri="{FF2B5EF4-FFF2-40B4-BE49-F238E27FC236}">
                <a16:creationId xmlns:a16="http://schemas.microsoft.com/office/drawing/2014/main" id="{054D8273-E46D-AC4E-B627-03FFCD26A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193512-F5A2-FF45-B97D-19A17E97FC64}"/>
              </a:ext>
            </a:extLst>
          </p:cNvPr>
          <p:cNvSpPr>
            <a:spLocks noGrp="1"/>
          </p:cNvSpPr>
          <p:nvPr>
            <p:ph type="sldNum" sz="quarter" idx="12"/>
          </p:nvPr>
        </p:nvSpPr>
        <p:spPr/>
        <p:txBody>
          <a:bodyPr/>
          <a:lstStyle/>
          <a:p>
            <a:fld id="{C7769CF0-EBC7-F340-BF57-4D5F19F5BDCC}" type="slidenum">
              <a:rPr lang="en-US" smtClean="0"/>
              <a:t>‹#›</a:t>
            </a:fld>
            <a:endParaRPr lang="en-US"/>
          </a:p>
        </p:txBody>
      </p:sp>
    </p:spTree>
    <p:extLst>
      <p:ext uri="{BB962C8B-B14F-4D97-AF65-F5344CB8AC3E}">
        <p14:creationId xmlns:p14="http://schemas.microsoft.com/office/powerpoint/2010/main" val="1103407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8A20E-10E3-224A-8DA3-7C922DCC2F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94B64F-2819-7A49-8297-9F805395BE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FEDAFB-1C7B-6341-808C-1552CC0311E1}"/>
              </a:ext>
            </a:extLst>
          </p:cNvPr>
          <p:cNvSpPr>
            <a:spLocks noGrp="1"/>
          </p:cNvSpPr>
          <p:nvPr>
            <p:ph type="dt" sz="half" idx="10"/>
          </p:nvPr>
        </p:nvSpPr>
        <p:spPr/>
        <p:txBody>
          <a:bodyPr/>
          <a:lstStyle/>
          <a:p>
            <a:fld id="{EF3D5A20-24FC-3340-AFE1-759878A37FB9}" type="datetimeFigureOut">
              <a:rPr lang="en-US" smtClean="0"/>
              <a:t>3/17/2020</a:t>
            </a:fld>
            <a:endParaRPr lang="en-US"/>
          </a:p>
        </p:txBody>
      </p:sp>
      <p:sp>
        <p:nvSpPr>
          <p:cNvPr id="5" name="Footer Placeholder 4">
            <a:extLst>
              <a:ext uri="{FF2B5EF4-FFF2-40B4-BE49-F238E27FC236}">
                <a16:creationId xmlns:a16="http://schemas.microsoft.com/office/drawing/2014/main" id="{D9A2FBEC-493B-474A-AAC0-A4A2B910D4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69BB35-B4E1-8342-AE63-33416ECBC9BB}"/>
              </a:ext>
            </a:extLst>
          </p:cNvPr>
          <p:cNvSpPr>
            <a:spLocks noGrp="1"/>
          </p:cNvSpPr>
          <p:nvPr>
            <p:ph type="sldNum" sz="quarter" idx="12"/>
          </p:nvPr>
        </p:nvSpPr>
        <p:spPr/>
        <p:txBody>
          <a:bodyPr/>
          <a:lstStyle/>
          <a:p>
            <a:fld id="{C7769CF0-EBC7-F340-BF57-4D5F19F5BDCC}" type="slidenum">
              <a:rPr lang="en-US" smtClean="0"/>
              <a:t>‹#›</a:t>
            </a:fld>
            <a:endParaRPr lang="en-US"/>
          </a:p>
        </p:txBody>
      </p:sp>
    </p:spTree>
    <p:extLst>
      <p:ext uri="{BB962C8B-B14F-4D97-AF65-F5344CB8AC3E}">
        <p14:creationId xmlns:p14="http://schemas.microsoft.com/office/powerpoint/2010/main" val="4097368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E10F4-A4B6-D64F-B087-21D5EAF0A9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8C9547-7423-E443-B844-9268357F64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F234CE-0EA2-1341-A415-A6E481B792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253713-DB49-F243-9AEC-B5572C6E86DB}"/>
              </a:ext>
            </a:extLst>
          </p:cNvPr>
          <p:cNvSpPr>
            <a:spLocks noGrp="1"/>
          </p:cNvSpPr>
          <p:nvPr>
            <p:ph type="dt" sz="half" idx="10"/>
          </p:nvPr>
        </p:nvSpPr>
        <p:spPr/>
        <p:txBody>
          <a:bodyPr/>
          <a:lstStyle/>
          <a:p>
            <a:fld id="{EF3D5A20-24FC-3340-AFE1-759878A37FB9}" type="datetimeFigureOut">
              <a:rPr lang="en-US" smtClean="0"/>
              <a:t>3/17/2020</a:t>
            </a:fld>
            <a:endParaRPr lang="en-US"/>
          </a:p>
        </p:txBody>
      </p:sp>
      <p:sp>
        <p:nvSpPr>
          <p:cNvPr id="6" name="Footer Placeholder 5">
            <a:extLst>
              <a:ext uri="{FF2B5EF4-FFF2-40B4-BE49-F238E27FC236}">
                <a16:creationId xmlns:a16="http://schemas.microsoft.com/office/drawing/2014/main" id="{2B7A4592-1F21-C046-AD82-19C1D29284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1CB935-9C8A-8149-8555-61AAF68A783F}"/>
              </a:ext>
            </a:extLst>
          </p:cNvPr>
          <p:cNvSpPr>
            <a:spLocks noGrp="1"/>
          </p:cNvSpPr>
          <p:nvPr>
            <p:ph type="sldNum" sz="quarter" idx="12"/>
          </p:nvPr>
        </p:nvSpPr>
        <p:spPr/>
        <p:txBody>
          <a:bodyPr/>
          <a:lstStyle/>
          <a:p>
            <a:fld id="{C7769CF0-EBC7-F340-BF57-4D5F19F5BDCC}" type="slidenum">
              <a:rPr lang="en-US" smtClean="0"/>
              <a:t>‹#›</a:t>
            </a:fld>
            <a:endParaRPr lang="en-US"/>
          </a:p>
        </p:txBody>
      </p:sp>
    </p:spTree>
    <p:extLst>
      <p:ext uri="{BB962C8B-B14F-4D97-AF65-F5344CB8AC3E}">
        <p14:creationId xmlns:p14="http://schemas.microsoft.com/office/powerpoint/2010/main" val="3542925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34483-32F8-9E4F-BD46-9384B84841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E1250C-58FA-7E49-A278-9FDBB6BB1E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EC1633-421D-F14A-A008-854D852C84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387090-4C8A-F74A-9E9F-924BA122B3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21A26D-289E-9E4C-B38C-5696ADD016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CE3BAD-BD1A-D246-9FBA-7E62D65349C6}"/>
              </a:ext>
            </a:extLst>
          </p:cNvPr>
          <p:cNvSpPr>
            <a:spLocks noGrp="1"/>
          </p:cNvSpPr>
          <p:nvPr>
            <p:ph type="dt" sz="half" idx="10"/>
          </p:nvPr>
        </p:nvSpPr>
        <p:spPr/>
        <p:txBody>
          <a:bodyPr/>
          <a:lstStyle/>
          <a:p>
            <a:fld id="{EF3D5A20-24FC-3340-AFE1-759878A37FB9}" type="datetimeFigureOut">
              <a:rPr lang="en-US" smtClean="0"/>
              <a:t>3/17/2020</a:t>
            </a:fld>
            <a:endParaRPr lang="en-US"/>
          </a:p>
        </p:txBody>
      </p:sp>
      <p:sp>
        <p:nvSpPr>
          <p:cNvPr id="8" name="Footer Placeholder 7">
            <a:extLst>
              <a:ext uri="{FF2B5EF4-FFF2-40B4-BE49-F238E27FC236}">
                <a16:creationId xmlns:a16="http://schemas.microsoft.com/office/drawing/2014/main" id="{78C3C2C5-38F7-6D4B-9FD3-A39D45C6CF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9F7957-CC75-304C-BF15-82F04FEE2DAA}"/>
              </a:ext>
            </a:extLst>
          </p:cNvPr>
          <p:cNvSpPr>
            <a:spLocks noGrp="1"/>
          </p:cNvSpPr>
          <p:nvPr>
            <p:ph type="sldNum" sz="quarter" idx="12"/>
          </p:nvPr>
        </p:nvSpPr>
        <p:spPr/>
        <p:txBody>
          <a:bodyPr/>
          <a:lstStyle/>
          <a:p>
            <a:fld id="{C7769CF0-EBC7-F340-BF57-4D5F19F5BDCC}" type="slidenum">
              <a:rPr lang="en-US" smtClean="0"/>
              <a:t>‹#›</a:t>
            </a:fld>
            <a:endParaRPr lang="en-US"/>
          </a:p>
        </p:txBody>
      </p:sp>
    </p:spTree>
    <p:extLst>
      <p:ext uri="{BB962C8B-B14F-4D97-AF65-F5344CB8AC3E}">
        <p14:creationId xmlns:p14="http://schemas.microsoft.com/office/powerpoint/2010/main" val="3271319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3F09-12C6-C443-9BBD-5847533992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DE4D31-F166-AF46-9420-2F28E84AD76E}"/>
              </a:ext>
            </a:extLst>
          </p:cNvPr>
          <p:cNvSpPr>
            <a:spLocks noGrp="1"/>
          </p:cNvSpPr>
          <p:nvPr>
            <p:ph type="dt" sz="half" idx="10"/>
          </p:nvPr>
        </p:nvSpPr>
        <p:spPr/>
        <p:txBody>
          <a:bodyPr/>
          <a:lstStyle/>
          <a:p>
            <a:fld id="{EF3D5A20-24FC-3340-AFE1-759878A37FB9}" type="datetimeFigureOut">
              <a:rPr lang="en-US" smtClean="0"/>
              <a:t>3/17/2020</a:t>
            </a:fld>
            <a:endParaRPr lang="en-US"/>
          </a:p>
        </p:txBody>
      </p:sp>
      <p:sp>
        <p:nvSpPr>
          <p:cNvPr id="4" name="Footer Placeholder 3">
            <a:extLst>
              <a:ext uri="{FF2B5EF4-FFF2-40B4-BE49-F238E27FC236}">
                <a16:creationId xmlns:a16="http://schemas.microsoft.com/office/drawing/2014/main" id="{166ED691-11FD-B843-A5A0-8CDC764EF9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9D4030-E398-0B46-AAB7-E9CF1EEBD936}"/>
              </a:ext>
            </a:extLst>
          </p:cNvPr>
          <p:cNvSpPr>
            <a:spLocks noGrp="1"/>
          </p:cNvSpPr>
          <p:nvPr>
            <p:ph type="sldNum" sz="quarter" idx="12"/>
          </p:nvPr>
        </p:nvSpPr>
        <p:spPr/>
        <p:txBody>
          <a:bodyPr/>
          <a:lstStyle/>
          <a:p>
            <a:fld id="{C7769CF0-EBC7-F340-BF57-4D5F19F5BDCC}" type="slidenum">
              <a:rPr lang="en-US" smtClean="0"/>
              <a:t>‹#›</a:t>
            </a:fld>
            <a:endParaRPr lang="en-US"/>
          </a:p>
        </p:txBody>
      </p:sp>
    </p:spTree>
    <p:extLst>
      <p:ext uri="{BB962C8B-B14F-4D97-AF65-F5344CB8AC3E}">
        <p14:creationId xmlns:p14="http://schemas.microsoft.com/office/powerpoint/2010/main" val="4102836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9AD4F4-4794-6B4C-80B2-9183E3B67A2B}"/>
              </a:ext>
            </a:extLst>
          </p:cNvPr>
          <p:cNvSpPr>
            <a:spLocks noGrp="1"/>
          </p:cNvSpPr>
          <p:nvPr>
            <p:ph type="dt" sz="half" idx="10"/>
          </p:nvPr>
        </p:nvSpPr>
        <p:spPr/>
        <p:txBody>
          <a:bodyPr/>
          <a:lstStyle/>
          <a:p>
            <a:fld id="{EF3D5A20-24FC-3340-AFE1-759878A37FB9}" type="datetimeFigureOut">
              <a:rPr lang="en-US" smtClean="0"/>
              <a:t>3/17/2020</a:t>
            </a:fld>
            <a:endParaRPr lang="en-US"/>
          </a:p>
        </p:txBody>
      </p:sp>
      <p:sp>
        <p:nvSpPr>
          <p:cNvPr id="3" name="Footer Placeholder 2">
            <a:extLst>
              <a:ext uri="{FF2B5EF4-FFF2-40B4-BE49-F238E27FC236}">
                <a16:creationId xmlns:a16="http://schemas.microsoft.com/office/drawing/2014/main" id="{0C705677-FE09-3A4B-B5E8-5D7D36A581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EDE582-81E0-7E4F-BEF5-341CF4752371}"/>
              </a:ext>
            </a:extLst>
          </p:cNvPr>
          <p:cNvSpPr>
            <a:spLocks noGrp="1"/>
          </p:cNvSpPr>
          <p:nvPr>
            <p:ph type="sldNum" sz="quarter" idx="12"/>
          </p:nvPr>
        </p:nvSpPr>
        <p:spPr/>
        <p:txBody>
          <a:bodyPr/>
          <a:lstStyle/>
          <a:p>
            <a:fld id="{C7769CF0-EBC7-F340-BF57-4D5F19F5BDCC}" type="slidenum">
              <a:rPr lang="en-US" smtClean="0"/>
              <a:t>‹#›</a:t>
            </a:fld>
            <a:endParaRPr lang="en-US"/>
          </a:p>
        </p:txBody>
      </p:sp>
    </p:spTree>
    <p:extLst>
      <p:ext uri="{BB962C8B-B14F-4D97-AF65-F5344CB8AC3E}">
        <p14:creationId xmlns:p14="http://schemas.microsoft.com/office/powerpoint/2010/main" val="4185811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9C728-C82A-5646-958F-3EEC80FEFD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7AFA0D-FE1C-6B40-BC5F-D63582A6AE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9CCDC8-E280-984D-ADD0-D209EC4227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683D7C-892D-1F4F-8CFD-34CE68F937BC}"/>
              </a:ext>
            </a:extLst>
          </p:cNvPr>
          <p:cNvSpPr>
            <a:spLocks noGrp="1"/>
          </p:cNvSpPr>
          <p:nvPr>
            <p:ph type="dt" sz="half" idx="10"/>
          </p:nvPr>
        </p:nvSpPr>
        <p:spPr/>
        <p:txBody>
          <a:bodyPr/>
          <a:lstStyle/>
          <a:p>
            <a:fld id="{EF3D5A20-24FC-3340-AFE1-759878A37FB9}" type="datetimeFigureOut">
              <a:rPr lang="en-US" smtClean="0"/>
              <a:t>3/17/2020</a:t>
            </a:fld>
            <a:endParaRPr lang="en-US"/>
          </a:p>
        </p:txBody>
      </p:sp>
      <p:sp>
        <p:nvSpPr>
          <p:cNvPr id="6" name="Footer Placeholder 5">
            <a:extLst>
              <a:ext uri="{FF2B5EF4-FFF2-40B4-BE49-F238E27FC236}">
                <a16:creationId xmlns:a16="http://schemas.microsoft.com/office/drawing/2014/main" id="{78041E89-AFEB-7644-8343-BB8931ACA7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41D672-FF2E-924F-8E98-927CCA85130A}"/>
              </a:ext>
            </a:extLst>
          </p:cNvPr>
          <p:cNvSpPr>
            <a:spLocks noGrp="1"/>
          </p:cNvSpPr>
          <p:nvPr>
            <p:ph type="sldNum" sz="quarter" idx="12"/>
          </p:nvPr>
        </p:nvSpPr>
        <p:spPr/>
        <p:txBody>
          <a:bodyPr/>
          <a:lstStyle/>
          <a:p>
            <a:fld id="{C7769CF0-EBC7-F340-BF57-4D5F19F5BDCC}" type="slidenum">
              <a:rPr lang="en-US" smtClean="0"/>
              <a:t>‹#›</a:t>
            </a:fld>
            <a:endParaRPr lang="en-US"/>
          </a:p>
        </p:txBody>
      </p:sp>
    </p:spTree>
    <p:extLst>
      <p:ext uri="{BB962C8B-B14F-4D97-AF65-F5344CB8AC3E}">
        <p14:creationId xmlns:p14="http://schemas.microsoft.com/office/powerpoint/2010/main" val="1211865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5556A-4C96-1841-96BC-E29003EE22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3B3577-6450-FA4E-A199-04FD4E7E5C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AE9D38-29BE-1E4F-9DDD-9004E3A7BA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42B892-D499-4B4F-A464-7BB73B77D8EA}"/>
              </a:ext>
            </a:extLst>
          </p:cNvPr>
          <p:cNvSpPr>
            <a:spLocks noGrp="1"/>
          </p:cNvSpPr>
          <p:nvPr>
            <p:ph type="dt" sz="half" idx="10"/>
          </p:nvPr>
        </p:nvSpPr>
        <p:spPr/>
        <p:txBody>
          <a:bodyPr/>
          <a:lstStyle/>
          <a:p>
            <a:fld id="{EF3D5A20-24FC-3340-AFE1-759878A37FB9}" type="datetimeFigureOut">
              <a:rPr lang="en-US" smtClean="0"/>
              <a:t>3/17/2020</a:t>
            </a:fld>
            <a:endParaRPr lang="en-US"/>
          </a:p>
        </p:txBody>
      </p:sp>
      <p:sp>
        <p:nvSpPr>
          <p:cNvPr id="6" name="Footer Placeholder 5">
            <a:extLst>
              <a:ext uri="{FF2B5EF4-FFF2-40B4-BE49-F238E27FC236}">
                <a16:creationId xmlns:a16="http://schemas.microsoft.com/office/drawing/2014/main" id="{264EE972-29F2-8248-9A72-89A4A01FAF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049713-A8DA-2245-8471-FBDE621AC4C2}"/>
              </a:ext>
            </a:extLst>
          </p:cNvPr>
          <p:cNvSpPr>
            <a:spLocks noGrp="1"/>
          </p:cNvSpPr>
          <p:nvPr>
            <p:ph type="sldNum" sz="quarter" idx="12"/>
          </p:nvPr>
        </p:nvSpPr>
        <p:spPr/>
        <p:txBody>
          <a:bodyPr/>
          <a:lstStyle/>
          <a:p>
            <a:fld id="{C7769CF0-EBC7-F340-BF57-4D5F19F5BDCC}" type="slidenum">
              <a:rPr lang="en-US" smtClean="0"/>
              <a:t>‹#›</a:t>
            </a:fld>
            <a:endParaRPr lang="en-US"/>
          </a:p>
        </p:txBody>
      </p:sp>
    </p:spTree>
    <p:extLst>
      <p:ext uri="{BB962C8B-B14F-4D97-AF65-F5344CB8AC3E}">
        <p14:creationId xmlns:p14="http://schemas.microsoft.com/office/powerpoint/2010/main" val="2241446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23FFB4-E575-AD4C-99C0-6C7EB35ED5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037BA8-4E3D-5A4E-AC71-62D074DF39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BC8FAB-95D8-464B-BAB5-F4DA85CFD4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3D5A20-24FC-3340-AFE1-759878A37FB9}" type="datetimeFigureOut">
              <a:rPr lang="en-US" smtClean="0"/>
              <a:t>3/17/2020</a:t>
            </a:fld>
            <a:endParaRPr lang="en-US"/>
          </a:p>
        </p:txBody>
      </p:sp>
      <p:sp>
        <p:nvSpPr>
          <p:cNvPr id="5" name="Footer Placeholder 4">
            <a:extLst>
              <a:ext uri="{FF2B5EF4-FFF2-40B4-BE49-F238E27FC236}">
                <a16:creationId xmlns:a16="http://schemas.microsoft.com/office/drawing/2014/main" id="{0A52E39C-8C6C-F944-AA92-1E679BAF9C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4B31B0-9A19-DF43-A245-5052A60ECB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69CF0-EBC7-F340-BF57-4D5F19F5BDCC}" type="slidenum">
              <a:rPr lang="en-US" smtClean="0"/>
              <a:t>‹#›</a:t>
            </a:fld>
            <a:endParaRPr lang="en-US"/>
          </a:p>
        </p:txBody>
      </p:sp>
    </p:spTree>
    <p:extLst>
      <p:ext uri="{BB962C8B-B14F-4D97-AF65-F5344CB8AC3E}">
        <p14:creationId xmlns:p14="http://schemas.microsoft.com/office/powerpoint/2010/main" val="3978389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1.jpg"/></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g"/><Relationship Id="rId18" Type="http://schemas.openxmlformats.org/officeDocument/2006/relationships/image" Target="../media/image18.jpeg"/><Relationship Id="rId26" Type="http://schemas.openxmlformats.org/officeDocument/2006/relationships/image" Target="../media/image26.jpeg"/><Relationship Id="rId3" Type="http://schemas.openxmlformats.org/officeDocument/2006/relationships/image" Target="../media/image3.jpeg"/><Relationship Id="rId21" Type="http://schemas.openxmlformats.org/officeDocument/2006/relationships/image" Target="../media/image21.jpeg"/><Relationship Id="rId7" Type="http://schemas.openxmlformats.org/officeDocument/2006/relationships/image" Target="../media/image7.emf"/><Relationship Id="rId12" Type="http://schemas.openxmlformats.org/officeDocument/2006/relationships/image" Target="../media/image12.tif"/><Relationship Id="rId17" Type="http://schemas.openxmlformats.org/officeDocument/2006/relationships/image" Target="../media/image17.jpeg"/><Relationship Id="rId25" Type="http://schemas.openxmlformats.org/officeDocument/2006/relationships/image" Target="../media/image25.jpeg"/><Relationship Id="rId2" Type="http://schemas.openxmlformats.org/officeDocument/2006/relationships/image" Target="../media/image2.png"/><Relationship Id="rId16" Type="http://schemas.openxmlformats.org/officeDocument/2006/relationships/image" Target="../media/image16.jpeg"/><Relationship Id="rId20" Type="http://schemas.openxmlformats.org/officeDocument/2006/relationships/image" Target="../media/image20.jpg"/><Relationship Id="rId29" Type="http://schemas.openxmlformats.org/officeDocument/2006/relationships/image" Target="../media/image29.jpg"/><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image" Target="../media/image11.png"/><Relationship Id="rId24" Type="http://schemas.openxmlformats.org/officeDocument/2006/relationships/image" Target="../media/image24.jpeg"/><Relationship Id="rId5" Type="http://schemas.openxmlformats.org/officeDocument/2006/relationships/image" Target="../media/image5.jpg"/><Relationship Id="rId15" Type="http://schemas.openxmlformats.org/officeDocument/2006/relationships/image" Target="../media/image15.jpeg"/><Relationship Id="rId23" Type="http://schemas.openxmlformats.org/officeDocument/2006/relationships/image" Target="../media/image23.jpeg"/><Relationship Id="rId28" Type="http://schemas.openxmlformats.org/officeDocument/2006/relationships/image" Target="../media/image28.jpeg"/><Relationship Id="rId10" Type="http://schemas.openxmlformats.org/officeDocument/2006/relationships/image" Target="../media/image10.emf"/><Relationship Id="rId19" Type="http://schemas.openxmlformats.org/officeDocument/2006/relationships/image" Target="../media/image19.jpeg"/><Relationship Id="rId31" Type="http://schemas.openxmlformats.org/officeDocument/2006/relationships/image" Target="../media/image1.jpg"/><Relationship Id="rId4" Type="http://schemas.openxmlformats.org/officeDocument/2006/relationships/image" Target="../media/image4.jpg"/><Relationship Id="rId9" Type="http://schemas.openxmlformats.org/officeDocument/2006/relationships/image" Target="../media/image9.emf"/><Relationship Id="rId14" Type="http://schemas.openxmlformats.org/officeDocument/2006/relationships/image" Target="../media/image14.jpeg"/><Relationship Id="rId22" Type="http://schemas.openxmlformats.org/officeDocument/2006/relationships/image" Target="../media/image22.jpeg"/><Relationship Id="rId27" Type="http://schemas.openxmlformats.org/officeDocument/2006/relationships/image" Target="../media/image27.jpeg"/><Relationship Id="rId30" Type="http://schemas.openxmlformats.org/officeDocument/2006/relationships/image" Target="../media/image30.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5426A-22C3-FE40-A7AA-CDB42FCB0EC0}"/>
              </a:ext>
            </a:extLst>
          </p:cNvPr>
          <p:cNvSpPr>
            <a:spLocks noGrp="1"/>
          </p:cNvSpPr>
          <p:nvPr>
            <p:ph type="title"/>
          </p:nvPr>
        </p:nvSpPr>
        <p:spPr>
          <a:xfrm>
            <a:off x="5711398" y="2707172"/>
            <a:ext cx="6480602" cy="2610042"/>
          </a:xfrm>
        </p:spPr>
        <p:txBody>
          <a:bodyPr vert="horz" lIns="91440" tIns="45720" rIns="91440" bIns="45720" rtlCol="0" anchor="b">
            <a:normAutofit fontScale="90000"/>
          </a:bodyPr>
          <a:lstStyle/>
          <a:p>
            <a:pPr algn="ctr"/>
            <a:br>
              <a:rPr lang="en-US" sz="2600" kern="1200" dirty="0">
                <a:solidFill>
                  <a:schemeClr val="tx1"/>
                </a:solidFill>
                <a:latin typeface="+mj-lt"/>
                <a:ea typeface="+mj-ea"/>
                <a:cs typeface="+mj-cs"/>
              </a:rPr>
            </a:br>
            <a:r>
              <a:rPr lang="en-US" sz="3600" b="1" kern="1200" dirty="0">
                <a:solidFill>
                  <a:schemeClr val="tx1"/>
                </a:solidFill>
                <a:latin typeface="+mj-lt"/>
                <a:ea typeface="+mj-ea"/>
                <a:cs typeface="+mj-cs"/>
              </a:rPr>
              <a:t>Breaking Down Silos: </a:t>
            </a:r>
            <a:br>
              <a:rPr lang="en-US" sz="3600" b="1" kern="1200" dirty="0">
                <a:solidFill>
                  <a:schemeClr val="tx1"/>
                </a:solidFill>
                <a:latin typeface="+mj-lt"/>
                <a:ea typeface="+mj-ea"/>
                <a:cs typeface="+mj-cs"/>
              </a:rPr>
            </a:br>
            <a:r>
              <a:rPr lang="en-US" sz="3600" b="1" dirty="0"/>
              <a:t>S</a:t>
            </a:r>
            <a:r>
              <a:rPr lang="en-US" sz="3600" b="1" kern="1200" dirty="0">
                <a:solidFill>
                  <a:schemeClr val="tx1"/>
                </a:solidFill>
                <a:latin typeface="+mj-lt"/>
                <a:ea typeface="+mj-ea"/>
                <a:cs typeface="+mj-cs"/>
              </a:rPr>
              <a:t>ustainability of Scientific</a:t>
            </a:r>
            <a:r>
              <a:rPr lang="en-US" sz="3600" b="1" dirty="0"/>
              <a:t> Cores </a:t>
            </a:r>
            <a:r>
              <a:rPr lang="en-US" sz="3600" b="1" kern="1200" dirty="0">
                <a:solidFill>
                  <a:schemeClr val="tx1"/>
                </a:solidFill>
                <a:latin typeface="+mj-lt"/>
                <a:ea typeface="+mj-ea"/>
                <a:cs typeface="+mj-cs"/>
              </a:rPr>
              <a:t>in a Small </a:t>
            </a:r>
            <a:r>
              <a:rPr lang="en-US" sz="3600" b="1" kern="1200" dirty="0" err="1">
                <a:solidFill>
                  <a:schemeClr val="tx1"/>
                </a:solidFill>
                <a:latin typeface="+mj-lt"/>
                <a:ea typeface="+mj-ea"/>
                <a:cs typeface="+mj-cs"/>
              </a:rPr>
              <a:t>IDeA</a:t>
            </a:r>
            <a:r>
              <a:rPr lang="en-US" sz="3600" b="1" kern="1200" dirty="0">
                <a:solidFill>
                  <a:schemeClr val="tx1"/>
                </a:solidFill>
                <a:latin typeface="+mj-lt"/>
                <a:ea typeface="+mj-ea"/>
                <a:cs typeface="+mj-cs"/>
              </a:rPr>
              <a:t> State</a:t>
            </a:r>
            <a:br>
              <a:rPr lang="en-US" sz="3600" kern="1200" dirty="0">
                <a:solidFill>
                  <a:schemeClr val="tx1"/>
                </a:solidFill>
                <a:latin typeface="+mj-lt"/>
                <a:ea typeface="+mj-ea"/>
                <a:cs typeface="+mj-cs"/>
              </a:rPr>
            </a:br>
            <a:br>
              <a:rPr lang="en-US" sz="3600" kern="1200" dirty="0">
                <a:solidFill>
                  <a:schemeClr val="tx1"/>
                </a:solidFill>
                <a:latin typeface="+mj-lt"/>
                <a:ea typeface="+mj-ea"/>
                <a:cs typeface="+mj-cs"/>
              </a:rPr>
            </a:br>
            <a:r>
              <a:rPr lang="en-US" sz="2700" kern="1200" dirty="0">
                <a:solidFill>
                  <a:schemeClr val="tx1"/>
                </a:solidFill>
                <a:latin typeface="+mj-lt"/>
                <a:ea typeface="+mj-ea"/>
                <a:cs typeface="+mj-cs"/>
              </a:rPr>
              <a:t>Josh Baker, Ph.D.</a:t>
            </a:r>
            <a:br>
              <a:rPr lang="en-US" sz="2700" kern="1200" dirty="0">
                <a:solidFill>
                  <a:schemeClr val="tx1"/>
                </a:solidFill>
                <a:latin typeface="+mj-lt"/>
                <a:ea typeface="+mj-ea"/>
                <a:cs typeface="+mj-cs"/>
              </a:rPr>
            </a:br>
            <a:r>
              <a:rPr lang="en-US" sz="2700" kern="1200" dirty="0">
                <a:solidFill>
                  <a:schemeClr val="tx1"/>
                </a:solidFill>
                <a:latin typeface="+mj-lt"/>
                <a:ea typeface="+mj-ea"/>
                <a:cs typeface="+mj-cs"/>
              </a:rPr>
              <a:t>Director NV INBRE</a:t>
            </a:r>
            <a:br>
              <a:rPr lang="en-US" sz="2700" kern="1200" dirty="0">
                <a:solidFill>
                  <a:schemeClr val="tx1"/>
                </a:solidFill>
                <a:latin typeface="+mj-lt"/>
                <a:ea typeface="+mj-ea"/>
                <a:cs typeface="+mj-cs"/>
              </a:rPr>
            </a:br>
            <a:r>
              <a:rPr lang="en-US" sz="2700" kern="1200" dirty="0">
                <a:solidFill>
                  <a:schemeClr val="tx1"/>
                </a:solidFill>
                <a:latin typeface="+mj-lt"/>
                <a:ea typeface="+mj-ea"/>
                <a:cs typeface="+mj-cs"/>
              </a:rPr>
              <a:t>Chair Pharmacology</a:t>
            </a:r>
            <a:br>
              <a:rPr lang="en-US" sz="2700" kern="1200" dirty="0">
                <a:solidFill>
                  <a:schemeClr val="tx1"/>
                </a:solidFill>
                <a:latin typeface="+mj-lt"/>
                <a:ea typeface="+mj-ea"/>
                <a:cs typeface="+mj-cs"/>
              </a:rPr>
            </a:br>
            <a:r>
              <a:rPr lang="en-US" sz="2700" kern="1200" dirty="0">
                <a:solidFill>
                  <a:schemeClr val="tx1"/>
                </a:solidFill>
                <a:latin typeface="+mj-lt"/>
                <a:ea typeface="+mj-ea"/>
                <a:cs typeface="+mj-cs"/>
              </a:rPr>
              <a:t>University of Nevada, Reno School of Medicine</a:t>
            </a:r>
            <a:br>
              <a:rPr lang="en-US" sz="2700" kern="1200" dirty="0">
                <a:solidFill>
                  <a:schemeClr val="tx1"/>
                </a:solidFill>
                <a:latin typeface="+mj-lt"/>
                <a:ea typeface="+mj-ea"/>
                <a:cs typeface="+mj-cs"/>
              </a:rPr>
            </a:br>
            <a:endParaRPr lang="en-US" sz="2700" kern="1200" dirty="0">
              <a:solidFill>
                <a:schemeClr val="tx1"/>
              </a:solidFill>
              <a:latin typeface="+mj-lt"/>
              <a:ea typeface="+mj-ea"/>
              <a:cs typeface="+mj-cs"/>
            </a:endParaRPr>
          </a:p>
        </p:txBody>
      </p:sp>
      <p:sp>
        <p:nvSpPr>
          <p:cNvPr id="9" name="Freeform: Shape 8">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a:extLst>
              <a:ext uri="{FF2B5EF4-FFF2-40B4-BE49-F238E27FC236}">
                <a16:creationId xmlns:a16="http://schemas.microsoft.com/office/drawing/2014/main" id="{59E969CB-10A6-5F45-A3B0-D5E8CD2694C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6752" y="2564177"/>
            <a:ext cx="5079371" cy="1612701"/>
          </a:xfrm>
          <a:prstGeom prst="rect">
            <a:avLst/>
          </a:prstGeom>
          <a:noFill/>
        </p:spPr>
      </p:pic>
      <p:sp>
        <p:nvSpPr>
          <p:cNvPr id="13" name="Freeform: Shape 12">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6517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2FDDF-B912-DD49-9BBE-63C34F0E8566}"/>
              </a:ext>
            </a:extLst>
          </p:cNvPr>
          <p:cNvSpPr>
            <a:spLocks noGrp="1"/>
          </p:cNvSpPr>
          <p:nvPr>
            <p:ph type="title"/>
          </p:nvPr>
        </p:nvSpPr>
        <p:spPr/>
        <p:txBody>
          <a:bodyPr/>
          <a:lstStyle/>
          <a:p>
            <a:r>
              <a:rPr lang="en-US" dirty="0"/>
              <a:t>What Worked</a:t>
            </a:r>
          </a:p>
        </p:txBody>
      </p:sp>
      <p:sp>
        <p:nvSpPr>
          <p:cNvPr id="3" name="Content Placeholder 2">
            <a:extLst>
              <a:ext uri="{FF2B5EF4-FFF2-40B4-BE49-F238E27FC236}">
                <a16:creationId xmlns:a16="http://schemas.microsoft.com/office/drawing/2014/main" id="{858959F3-2C9C-2541-BC00-036F39E1FFE0}"/>
              </a:ext>
            </a:extLst>
          </p:cNvPr>
          <p:cNvSpPr>
            <a:spLocks noGrp="1"/>
          </p:cNvSpPr>
          <p:nvPr>
            <p:ph idx="1"/>
          </p:nvPr>
        </p:nvSpPr>
        <p:spPr>
          <a:xfrm>
            <a:off x="838200" y="1450068"/>
            <a:ext cx="10515600" cy="4351338"/>
          </a:xfrm>
        </p:spPr>
        <p:txBody>
          <a:bodyPr>
            <a:normAutofit lnSpcReduction="10000"/>
          </a:bodyPr>
          <a:lstStyle/>
          <a:p>
            <a:r>
              <a:rPr lang="en-US" dirty="0"/>
              <a:t>UNR Office of the VPR Owned Centralized Cores</a:t>
            </a:r>
          </a:p>
          <a:p>
            <a:pPr lvl="1"/>
            <a:r>
              <a:rPr lang="en-US" dirty="0"/>
              <a:t>Created three new Director positions for these cores. </a:t>
            </a:r>
          </a:p>
          <a:p>
            <a:pPr lvl="1"/>
            <a:r>
              <a:rPr lang="en-US" dirty="0"/>
              <a:t>Assumed responsibility for Evaluating Cores</a:t>
            </a:r>
          </a:p>
          <a:p>
            <a:pPr lvl="1"/>
            <a:r>
              <a:rPr lang="en-US" dirty="0"/>
              <a:t>Requested support from colleges/schools that use the cores.</a:t>
            </a:r>
          </a:p>
          <a:p>
            <a:pPr lvl="1"/>
            <a:r>
              <a:rPr lang="en-US" dirty="0"/>
              <a:t>Improved Web Sites</a:t>
            </a:r>
          </a:p>
          <a:p>
            <a:pPr lvl="1"/>
            <a:r>
              <a:rPr lang="en-US" dirty="0"/>
              <a:t>In general provide much more support for and promotion of these Cores </a:t>
            </a:r>
          </a:p>
          <a:p>
            <a:r>
              <a:rPr lang="en-US" dirty="0"/>
              <a:t>Recharge, Core Management Software, and Service Awards</a:t>
            </a:r>
          </a:p>
          <a:p>
            <a:pPr lvl="1"/>
            <a:r>
              <a:rPr lang="en-US" dirty="0"/>
              <a:t>Improved Access by Users</a:t>
            </a:r>
          </a:p>
          <a:p>
            <a:pPr lvl="1"/>
            <a:r>
              <a:rPr lang="en-US" dirty="0"/>
              <a:t>Improved Sustainability of Core</a:t>
            </a:r>
          </a:p>
          <a:p>
            <a:pPr lvl="1"/>
            <a:r>
              <a:rPr lang="en-US" dirty="0"/>
              <a:t>Improved Time Management of Core Personnel</a:t>
            </a:r>
          </a:p>
          <a:p>
            <a:pPr lvl="1"/>
            <a:r>
              <a:rPr lang="en-US" dirty="0"/>
              <a:t>Forced cores toward a culture of service</a:t>
            </a:r>
          </a:p>
          <a:p>
            <a:pPr lvl="1"/>
            <a:endParaRPr lang="en-US" dirty="0"/>
          </a:p>
          <a:p>
            <a:pPr lvl="1"/>
            <a:endParaRPr lang="en-US" dirty="0"/>
          </a:p>
        </p:txBody>
      </p:sp>
    </p:spTree>
    <p:extLst>
      <p:ext uri="{BB962C8B-B14F-4D97-AF65-F5344CB8AC3E}">
        <p14:creationId xmlns:p14="http://schemas.microsoft.com/office/powerpoint/2010/main" val="2290369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2FDDF-B912-DD49-9BBE-63C34F0E8566}"/>
              </a:ext>
            </a:extLst>
          </p:cNvPr>
          <p:cNvSpPr>
            <a:spLocks noGrp="1"/>
          </p:cNvSpPr>
          <p:nvPr>
            <p:ph type="title"/>
          </p:nvPr>
        </p:nvSpPr>
        <p:spPr/>
        <p:txBody>
          <a:bodyPr/>
          <a:lstStyle/>
          <a:p>
            <a:r>
              <a:rPr lang="en-US" dirty="0"/>
              <a:t>What Didn’t Work</a:t>
            </a:r>
          </a:p>
        </p:txBody>
      </p:sp>
      <p:sp>
        <p:nvSpPr>
          <p:cNvPr id="3" name="Content Placeholder 2">
            <a:extLst>
              <a:ext uri="{FF2B5EF4-FFF2-40B4-BE49-F238E27FC236}">
                <a16:creationId xmlns:a16="http://schemas.microsoft.com/office/drawing/2014/main" id="{858959F3-2C9C-2541-BC00-036F39E1FFE0}"/>
              </a:ext>
            </a:extLst>
          </p:cNvPr>
          <p:cNvSpPr>
            <a:spLocks noGrp="1"/>
          </p:cNvSpPr>
          <p:nvPr>
            <p:ph idx="1"/>
          </p:nvPr>
        </p:nvSpPr>
        <p:spPr>
          <a:xfrm>
            <a:off x="661307" y="1690688"/>
            <a:ext cx="10869386" cy="4351338"/>
          </a:xfrm>
        </p:spPr>
        <p:txBody>
          <a:bodyPr>
            <a:normAutofit/>
          </a:bodyPr>
          <a:lstStyle/>
          <a:p>
            <a:r>
              <a:rPr lang="en-US" dirty="0"/>
              <a:t>Basic Existential Threats Still Exist</a:t>
            </a:r>
          </a:p>
          <a:p>
            <a:pPr lvl="1"/>
            <a:r>
              <a:rPr lang="en-US" dirty="0"/>
              <a:t>Do the cores serve a need that can’t be met for less through external services? </a:t>
            </a:r>
          </a:p>
          <a:p>
            <a:pPr lvl="1"/>
            <a:r>
              <a:rPr lang="en-US" dirty="0"/>
              <a:t>Is  the cost of maintaining state-of-the-art genomics and proteomics equipment prohibitive? </a:t>
            </a:r>
          </a:p>
          <a:p>
            <a:r>
              <a:rPr lang="en-US" dirty="0"/>
              <a:t>Bioinformatics projects are difficult to manage. </a:t>
            </a:r>
          </a:p>
          <a:p>
            <a:pPr lvl="1"/>
            <a:endParaRPr lang="en-US" dirty="0"/>
          </a:p>
        </p:txBody>
      </p:sp>
    </p:spTree>
    <p:extLst>
      <p:ext uri="{BB962C8B-B14F-4D97-AF65-F5344CB8AC3E}">
        <p14:creationId xmlns:p14="http://schemas.microsoft.com/office/powerpoint/2010/main" val="4091221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5B839B3-6E98-5246-A79E-EAA77D79B05A}"/>
              </a:ext>
            </a:extLst>
          </p:cNvPr>
          <p:cNvSpPr txBox="1"/>
          <p:nvPr/>
        </p:nvSpPr>
        <p:spPr>
          <a:xfrm>
            <a:off x="1234880" y="632397"/>
            <a:ext cx="6303901" cy="861774"/>
          </a:xfrm>
          <a:prstGeom prst="rect">
            <a:avLst/>
          </a:prstGeom>
          <a:noFill/>
        </p:spPr>
        <p:txBody>
          <a:bodyPr wrap="square" rtlCol="0">
            <a:spAutoFit/>
          </a:bodyPr>
          <a:lstStyle/>
          <a:p>
            <a:pPr algn="just"/>
            <a:r>
              <a:rPr lang="en-US" sz="2500" b="1" dirty="0">
                <a:solidFill>
                  <a:srgbClr val="003062"/>
                </a:solidFill>
              </a:rPr>
              <a:t>Dr. Josh Baker</a:t>
            </a:r>
          </a:p>
          <a:p>
            <a:pPr algn="just"/>
            <a:r>
              <a:rPr lang="en-US" sz="2500" dirty="0"/>
              <a:t>Principal Investigator/Director</a:t>
            </a:r>
          </a:p>
        </p:txBody>
      </p:sp>
      <p:sp>
        <p:nvSpPr>
          <p:cNvPr id="8" name="TextBox 7">
            <a:extLst>
              <a:ext uri="{FF2B5EF4-FFF2-40B4-BE49-F238E27FC236}">
                <a16:creationId xmlns:a16="http://schemas.microsoft.com/office/drawing/2014/main" id="{D38C4EA6-675B-BF41-BA9C-2329BFF3B57E}"/>
              </a:ext>
            </a:extLst>
          </p:cNvPr>
          <p:cNvSpPr txBox="1"/>
          <p:nvPr/>
        </p:nvSpPr>
        <p:spPr>
          <a:xfrm>
            <a:off x="1383230" y="3258342"/>
            <a:ext cx="4610935" cy="861774"/>
          </a:xfrm>
          <a:prstGeom prst="rect">
            <a:avLst/>
          </a:prstGeom>
          <a:noFill/>
        </p:spPr>
        <p:txBody>
          <a:bodyPr wrap="square" rtlCol="0">
            <a:spAutoFit/>
          </a:bodyPr>
          <a:lstStyle/>
          <a:p>
            <a:pPr algn="just"/>
            <a:r>
              <a:rPr lang="en-US" sz="2500" b="1" dirty="0">
                <a:solidFill>
                  <a:srgbClr val="003062"/>
                </a:solidFill>
              </a:rPr>
              <a:t>Dr. </a:t>
            </a:r>
            <a:r>
              <a:rPr lang="en-US" sz="2500" b="1" dirty="0" err="1">
                <a:solidFill>
                  <a:srgbClr val="003062"/>
                </a:solidFill>
              </a:rPr>
              <a:t>Carolee</a:t>
            </a:r>
            <a:r>
              <a:rPr lang="en-US" sz="2500" b="1" dirty="0">
                <a:solidFill>
                  <a:srgbClr val="003062"/>
                </a:solidFill>
              </a:rPr>
              <a:t> Dodge Francis</a:t>
            </a:r>
          </a:p>
          <a:p>
            <a:r>
              <a:rPr lang="en-US" sz="2500" dirty="0"/>
              <a:t>Statewide Outreach Director</a:t>
            </a:r>
          </a:p>
        </p:txBody>
      </p:sp>
      <p:sp>
        <p:nvSpPr>
          <p:cNvPr id="11" name="TextBox 10">
            <a:extLst>
              <a:ext uri="{FF2B5EF4-FFF2-40B4-BE49-F238E27FC236}">
                <a16:creationId xmlns:a16="http://schemas.microsoft.com/office/drawing/2014/main" id="{0AE10F49-D785-8840-8B46-ABFED1385B9D}"/>
              </a:ext>
            </a:extLst>
          </p:cNvPr>
          <p:cNvSpPr txBox="1"/>
          <p:nvPr/>
        </p:nvSpPr>
        <p:spPr>
          <a:xfrm>
            <a:off x="1302393" y="1517019"/>
            <a:ext cx="5186873" cy="861774"/>
          </a:xfrm>
          <a:prstGeom prst="rect">
            <a:avLst/>
          </a:prstGeom>
          <a:noFill/>
        </p:spPr>
        <p:txBody>
          <a:bodyPr wrap="square" rtlCol="0">
            <a:spAutoFit/>
          </a:bodyPr>
          <a:lstStyle/>
          <a:p>
            <a:pPr algn="just"/>
            <a:r>
              <a:rPr lang="en-US" sz="2500" b="1" dirty="0">
                <a:solidFill>
                  <a:srgbClr val="003062"/>
                </a:solidFill>
              </a:rPr>
              <a:t>Dr. Eduardo Robleto</a:t>
            </a:r>
          </a:p>
          <a:p>
            <a:pPr algn="just"/>
            <a:r>
              <a:rPr lang="en-US" sz="2500" dirty="0"/>
              <a:t>Project Coordinator</a:t>
            </a:r>
          </a:p>
        </p:txBody>
      </p:sp>
      <p:sp>
        <p:nvSpPr>
          <p:cNvPr id="12" name="TextBox 11">
            <a:extLst>
              <a:ext uri="{FF2B5EF4-FFF2-40B4-BE49-F238E27FC236}">
                <a16:creationId xmlns:a16="http://schemas.microsoft.com/office/drawing/2014/main" id="{4E5CF73B-13B0-3845-B19F-844018E9F335}"/>
              </a:ext>
            </a:extLst>
          </p:cNvPr>
          <p:cNvSpPr txBox="1"/>
          <p:nvPr/>
        </p:nvSpPr>
        <p:spPr>
          <a:xfrm>
            <a:off x="1317833" y="2443117"/>
            <a:ext cx="5781467" cy="861774"/>
          </a:xfrm>
          <a:prstGeom prst="rect">
            <a:avLst/>
          </a:prstGeom>
          <a:noFill/>
        </p:spPr>
        <p:txBody>
          <a:bodyPr wrap="square" rtlCol="0">
            <a:spAutoFit/>
          </a:bodyPr>
          <a:lstStyle/>
          <a:p>
            <a:pPr algn="just"/>
            <a:r>
              <a:rPr lang="en-US" sz="2500" b="1" dirty="0">
                <a:solidFill>
                  <a:srgbClr val="003062"/>
                </a:solidFill>
              </a:rPr>
              <a:t>Dr. Juli Petereit</a:t>
            </a:r>
          </a:p>
          <a:p>
            <a:pPr algn="just"/>
            <a:r>
              <a:rPr lang="en-US" sz="2500" dirty="0"/>
              <a:t>Bioinformatics Core Co-Director</a:t>
            </a:r>
          </a:p>
        </p:txBody>
      </p:sp>
      <p:sp>
        <p:nvSpPr>
          <p:cNvPr id="14" name="TextBox 13">
            <a:extLst>
              <a:ext uri="{FF2B5EF4-FFF2-40B4-BE49-F238E27FC236}">
                <a16:creationId xmlns:a16="http://schemas.microsoft.com/office/drawing/2014/main" id="{153C1DC1-676D-BE41-9F93-3D4B8B5AC376}"/>
              </a:ext>
            </a:extLst>
          </p:cNvPr>
          <p:cNvSpPr txBox="1"/>
          <p:nvPr/>
        </p:nvSpPr>
        <p:spPr>
          <a:xfrm>
            <a:off x="1317833" y="4955889"/>
            <a:ext cx="6822867" cy="861774"/>
          </a:xfrm>
          <a:prstGeom prst="rect">
            <a:avLst/>
          </a:prstGeom>
          <a:noFill/>
        </p:spPr>
        <p:txBody>
          <a:bodyPr wrap="square" rtlCol="0">
            <a:spAutoFit/>
          </a:bodyPr>
          <a:lstStyle/>
          <a:p>
            <a:pPr algn="just"/>
            <a:r>
              <a:rPr lang="en-US" sz="2500" b="1" dirty="0">
                <a:solidFill>
                  <a:srgbClr val="003062"/>
                </a:solidFill>
              </a:rPr>
              <a:t>Jessica Garfield, M.A.</a:t>
            </a:r>
          </a:p>
          <a:p>
            <a:pPr algn="just"/>
            <a:r>
              <a:rPr lang="en-US" sz="2500" dirty="0"/>
              <a:t>Director of Operations</a:t>
            </a:r>
          </a:p>
        </p:txBody>
      </p:sp>
      <p:sp>
        <p:nvSpPr>
          <p:cNvPr id="16" name="TextBox 15">
            <a:extLst>
              <a:ext uri="{FF2B5EF4-FFF2-40B4-BE49-F238E27FC236}">
                <a16:creationId xmlns:a16="http://schemas.microsoft.com/office/drawing/2014/main" id="{2A4434AB-477C-6C4F-98A3-BED70891E69D}"/>
              </a:ext>
            </a:extLst>
          </p:cNvPr>
          <p:cNvSpPr txBox="1"/>
          <p:nvPr/>
        </p:nvSpPr>
        <p:spPr>
          <a:xfrm>
            <a:off x="1317833" y="5769664"/>
            <a:ext cx="5186873" cy="861774"/>
          </a:xfrm>
          <a:prstGeom prst="rect">
            <a:avLst/>
          </a:prstGeom>
          <a:noFill/>
        </p:spPr>
        <p:txBody>
          <a:bodyPr wrap="square" rtlCol="0">
            <a:spAutoFit/>
          </a:bodyPr>
          <a:lstStyle/>
          <a:p>
            <a:pPr algn="just"/>
            <a:r>
              <a:rPr lang="en-US" sz="2500" b="1" dirty="0">
                <a:solidFill>
                  <a:srgbClr val="003062"/>
                </a:solidFill>
              </a:rPr>
              <a:t>Alexandria Martinez</a:t>
            </a:r>
          </a:p>
          <a:p>
            <a:pPr algn="just"/>
            <a:r>
              <a:rPr lang="en-US" sz="2500" dirty="0"/>
              <a:t>Administrative Specialist</a:t>
            </a:r>
          </a:p>
        </p:txBody>
      </p:sp>
      <p:sp>
        <p:nvSpPr>
          <p:cNvPr id="18" name="TextBox 17">
            <a:extLst>
              <a:ext uri="{FF2B5EF4-FFF2-40B4-BE49-F238E27FC236}">
                <a16:creationId xmlns:a16="http://schemas.microsoft.com/office/drawing/2014/main" id="{8B934914-5780-8045-AEDB-FB7CD18258E5}"/>
              </a:ext>
            </a:extLst>
          </p:cNvPr>
          <p:cNvSpPr txBox="1"/>
          <p:nvPr/>
        </p:nvSpPr>
        <p:spPr>
          <a:xfrm>
            <a:off x="1383230" y="4074578"/>
            <a:ext cx="5547920" cy="861774"/>
          </a:xfrm>
          <a:prstGeom prst="rect">
            <a:avLst/>
          </a:prstGeom>
          <a:noFill/>
        </p:spPr>
        <p:txBody>
          <a:bodyPr wrap="square" rtlCol="0">
            <a:spAutoFit/>
          </a:bodyPr>
          <a:lstStyle/>
          <a:p>
            <a:pPr algn="just"/>
            <a:r>
              <a:rPr lang="en-US" sz="2500" b="1" dirty="0">
                <a:solidFill>
                  <a:srgbClr val="003062"/>
                </a:solidFill>
              </a:rPr>
              <a:t>Dr. Edwin Oh</a:t>
            </a:r>
          </a:p>
          <a:p>
            <a:r>
              <a:rPr lang="en-US" sz="2500" dirty="0"/>
              <a:t>Bioinformatics Core Co-Director</a:t>
            </a:r>
          </a:p>
        </p:txBody>
      </p:sp>
      <p:pic>
        <p:nvPicPr>
          <p:cNvPr id="5" name="Picture 8" descr="Josh Baker">
            <a:extLst>
              <a:ext uri="{FF2B5EF4-FFF2-40B4-BE49-F238E27FC236}">
                <a16:creationId xmlns:a16="http://schemas.microsoft.com/office/drawing/2014/main" id="{6C5F84B0-E9D0-4F44-9649-7A1BA148B6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36" b="17165"/>
          <a:stretch/>
        </p:blipFill>
        <p:spPr bwMode="auto">
          <a:xfrm>
            <a:off x="506023" y="662239"/>
            <a:ext cx="654129" cy="7849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a:extLst>
              <a:ext uri="{FF2B5EF4-FFF2-40B4-BE49-F238E27FC236}">
                <a16:creationId xmlns:a16="http://schemas.microsoft.com/office/drawing/2014/main" id="{2322B1AF-0781-8743-AAAC-A32DDC4213B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832" t="7709" r="32459" b="45303"/>
          <a:stretch/>
        </p:blipFill>
        <p:spPr bwMode="auto">
          <a:xfrm>
            <a:off x="520376" y="3372906"/>
            <a:ext cx="643111" cy="7270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a:extLst>
              <a:ext uri="{FF2B5EF4-FFF2-40B4-BE49-F238E27FC236}">
                <a16:creationId xmlns:a16="http://schemas.microsoft.com/office/drawing/2014/main" id="{1118DCC8-F3E1-0241-A994-F4EE29E8DF9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69726" y="2535985"/>
            <a:ext cx="690426" cy="6904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https://www.unlv.edu/sites/default/files/employee_images/Eduardo-Robleto_0.jpg">
            <a:extLst>
              <a:ext uri="{FF2B5EF4-FFF2-40B4-BE49-F238E27FC236}">
                <a16:creationId xmlns:a16="http://schemas.microsoft.com/office/drawing/2014/main" id="{1DDB76F3-337B-8F41-B917-CE77225510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081" y="1604232"/>
            <a:ext cx="653703" cy="7725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3132F7F8-2B9C-5B49-B932-E6DF085FE4B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9176"/>
          <a:stretch/>
        </p:blipFill>
        <p:spPr>
          <a:xfrm>
            <a:off x="515081" y="5011595"/>
            <a:ext cx="724450" cy="727225"/>
          </a:xfrm>
          <a:prstGeom prst="rect">
            <a:avLst/>
          </a:prstGeom>
        </p:spPr>
      </p:pic>
      <p:pic>
        <p:nvPicPr>
          <p:cNvPr id="15" name="Picture 14">
            <a:extLst>
              <a:ext uri="{FF2B5EF4-FFF2-40B4-BE49-F238E27FC236}">
                <a16:creationId xmlns:a16="http://schemas.microsoft.com/office/drawing/2014/main" id="{2C6155E1-E2DC-094C-842B-94EC93F7DE4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2334" r="23086"/>
          <a:stretch/>
        </p:blipFill>
        <p:spPr>
          <a:xfrm rot="5400000">
            <a:off x="526573" y="5854237"/>
            <a:ext cx="710938" cy="733921"/>
          </a:xfrm>
          <a:prstGeom prst="rect">
            <a:avLst/>
          </a:prstGeom>
        </p:spPr>
      </p:pic>
      <p:pic>
        <p:nvPicPr>
          <p:cNvPr id="19" name="Picture 10">
            <a:extLst>
              <a:ext uri="{FF2B5EF4-FFF2-40B4-BE49-F238E27FC236}">
                <a16:creationId xmlns:a16="http://schemas.microsoft.com/office/drawing/2014/main" id="{A881FBD1-CB03-2B40-8B43-28D43B5C9595}"/>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40573" b="15482"/>
          <a:stretch/>
        </p:blipFill>
        <p:spPr bwMode="auto">
          <a:xfrm>
            <a:off x="506023" y="4210344"/>
            <a:ext cx="728857" cy="69088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a:extLst>
              <a:ext uri="{FF2B5EF4-FFF2-40B4-BE49-F238E27FC236}">
                <a16:creationId xmlns:a16="http://schemas.microsoft.com/office/drawing/2014/main" id="{2857F9A3-F133-1746-99C4-5A1B34C567A3}"/>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622875" y="412529"/>
            <a:ext cx="5079371" cy="1612701"/>
          </a:xfrm>
          <a:prstGeom prst="rect">
            <a:avLst/>
          </a:prstGeom>
          <a:noFill/>
        </p:spPr>
      </p:pic>
    </p:spTree>
    <p:extLst>
      <p:ext uri="{BB962C8B-B14F-4D97-AF65-F5344CB8AC3E}">
        <p14:creationId xmlns:p14="http://schemas.microsoft.com/office/powerpoint/2010/main" val="1832620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8A3EB6-688C-C74A-B6BA-D1A49E8B42F6}"/>
              </a:ext>
            </a:extLst>
          </p:cNvPr>
          <p:cNvPicPr>
            <a:picLocks noChangeAspect="1"/>
          </p:cNvPicPr>
          <p:nvPr/>
        </p:nvPicPr>
        <p:blipFill rotWithShape="1">
          <a:blip r:embed="rId2"/>
          <a:srcRect l="16000" t="12948" r="15200" b="12134"/>
          <a:stretch/>
        </p:blipFill>
        <p:spPr>
          <a:xfrm>
            <a:off x="5569191" y="267624"/>
            <a:ext cx="4305396" cy="6066615"/>
          </a:xfrm>
          <a:prstGeom prst="rect">
            <a:avLst/>
          </a:prstGeom>
        </p:spPr>
      </p:pic>
      <p:pic>
        <p:nvPicPr>
          <p:cNvPr id="6" name="Picture 20" descr="Yftah Tal-Gan">
            <a:extLst>
              <a:ext uri="{FF2B5EF4-FFF2-40B4-BE49-F238E27FC236}">
                <a16:creationId xmlns:a16="http://schemas.microsoft.com/office/drawing/2014/main" id="{96C0B69D-F98A-0344-B6F1-EF28935BF9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283" t="4326" r="7840" b="36259"/>
          <a:stretch>
            <a:fillRect/>
          </a:stretch>
        </p:blipFill>
        <p:spPr bwMode="auto">
          <a:xfrm>
            <a:off x="9185378" y="4810781"/>
            <a:ext cx="530830" cy="478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 name="Freeform 6">
            <a:extLst>
              <a:ext uri="{FF2B5EF4-FFF2-40B4-BE49-F238E27FC236}">
                <a16:creationId xmlns:a16="http://schemas.microsoft.com/office/drawing/2014/main" id="{95ABB27B-3889-1341-9812-79942B49C6BD}"/>
              </a:ext>
            </a:extLst>
          </p:cNvPr>
          <p:cNvSpPr/>
          <p:nvPr/>
        </p:nvSpPr>
        <p:spPr>
          <a:xfrm>
            <a:off x="8173767" y="5264427"/>
            <a:ext cx="1543979" cy="1036060"/>
          </a:xfrm>
          <a:custGeom>
            <a:avLst/>
            <a:gdLst>
              <a:gd name="connsiteX0" fmla="*/ 653142 w 3512457"/>
              <a:gd name="connsiteY0" fmla="*/ 609600 h 2423886"/>
              <a:gd name="connsiteX1" fmla="*/ 2612571 w 3512457"/>
              <a:gd name="connsiteY1" fmla="*/ 2423886 h 2423886"/>
              <a:gd name="connsiteX2" fmla="*/ 2728685 w 3512457"/>
              <a:gd name="connsiteY2" fmla="*/ 2090057 h 2423886"/>
              <a:gd name="connsiteX3" fmla="*/ 2699657 w 3512457"/>
              <a:gd name="connsiteY3" fmla="*/ 1741715 h 2423886"/>
              <a:gd name="connsiteX4" fmla="*/ 2525485 w 3512457"/>
              <a:gd name="connsiteY4" fmla="*/ 1378857 h 2423886"/>
              <a:gd name="connsiteX5" fmla="*/ 2467428 w 3512457"/>
              <a:gd name="connsiteY5" fmla="*/ 1262743 h 2423886"/>
              <a:gd name="connsiteX6" fmla="*/ 2481942 w 3512457"/>
              <a:gd name="connsiteY6" fmla="*/ 957943 h 2423886"/>
              <a:gd name="connsiteX7" fmla="*/ 2380342 w 3512457"/>
              <a:gd name="connsiteY7" fmla="*/ 638629 h 2423886"/>
              <a:gd name="connsiteX8" fmla="*/ 2452914 w 3512457"/>
              <a:gd name="connsiteY8" fmla="*/ 391886 h 2423886"/>
              <a:gd name="connsiteX9" fmla="*/ 2525485 w 3512457"/>
              <a:gd name="connsiteY9" fmla="*/ 232229 h 2423886"/>
              <a:gd name="connsiteX10" fmla="*/ 2685142 w 3512457"/>
              <a:gd name="connsiteY10" fmla="*/ 116115 h 2423886"/>
              <a:gd name="connsiteX11" fmla="*/ 2888342 w 3512457"/>
              <a:gd name="connsiteY11" fmla="*/ 188686 h 2423886"/>
              <a:gd name="connsiteX12" fmla="*/ 3077028 w 3512457"/>
              <a:gd name="connsiteY12" fmla="*/ 275772 h 2423886"/>
              <a:gd name="connsiteX13" fmla="*/ 3323771 w 3512457"/>
              <a:gd name="connsiteY13" fmla="*/ 333829 h 2423886"/>
              <a:gd name="connsiteX14" fmla="*/ 3512457 w 3512457"/>
              <a:gd name="connsiteY14" fmla="*/ 145143 h 2423886"/>
              <a:gd name="connsiteX15" fmla="*/ 3512457 w 3512457"/>
              <a:gd name="connsiteY15" fmla="*/ 43543 h 2423886"/>
              <a:gd name="connsiteX16" fmla="*/ 0 w 3512457"/>
              <a:gd name="connsiteY16" fmla="*/ 0 h 2423886"/>
              <a:gd name="connsiteX17" fmla="*/ 2612571 w 3512457"/>
              <a:gd name="connsiteY17" fmla="*/ 2394857 h 24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12457" h="2423886">
                <a:moveTo>
                  <a:pt x="653142" y="609600"/>
                </a:moveTo>
                <a:lnTo>
                  <a:pt x="2612571" y="2423886"/>
                </a:lnTo>
                <a:lnTo>
                  <a:pt x="2728685" y="2090057"/>
                </a:lnTo>
                <a:lnTo>
                  <a:pt x="2699657" y="1741715"/>
                </a:lnTo>
                <a:lnTo>
                  <a:pt x="2525485" y="1378857"/>
                </a:lnTo>
                <a:lnTo>
                  <a:pt x="2467428" y="1262743"/>
                </a:lnTo>
                <a:lnTo>
                  <a:pt x="2481942" y="957943"/>
                </a:lnTo>
                <a:lnTo>
                  <a:pt x="2380342" y="638629"/>
                </a:lnTo>
                <a:lnTo>
                  <a:pt x="2452914" y="391886"/>
                </a:lnTo>
                <a:lnTo>
                  <a:pt x="2525485" y="232229"/>
                </a:lnTo>
                <a:lnTo>
                  <a:pt x="2685142" y="116115"/>
                </a:lnTo>
                <a:lnTo>
                  <a:pt x="2888342" y="188686"/>
                </a:lnTo>
                <a:lnTo>
                  <a:pt x="3077028" y="275772"/>
                </a:lnTo>
                <a:lnTo>
                  <a:pt x="3323771" y="333829"/>
                </a:lnTo>
                <a:lnTo>
                  <a:pt x="3512457" y="145143"/>
                </a:lnTo>
                <a:lnTo>
                  <a:pt x="3512457" y="43543"/>
                </a:lnTo>
                <a:lnTo>
                  <a:pt x="0" y="0"/>
                </a:lnTo>
                <a:lnTo>
                  <a:pt x="2612571" y="2394857"/>
                </a:lnTo>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572E72C-05D9-5F45-92E7-D3EF521DE82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445" r="25833" b="10000"/>
          <a:stretch/>
        </p:blipFill>
        <p:spPr>
          <a:xfrm>
            <a:off x="8341506" y="4810785"/>
            <a:ext cx="844766" cy="730865"/>
          </a:xfrm>
          <a:prstGeom prst="rect">
            <a:avLst/>
          </a:prstGeom>
        </p:spPr>
      </p:pic>
      <p:sp>
        <p:nvSpPr>
          <p:cNvPr id="9" name="Freeform 8">
            <a:extLst>
              <a:ext uri="{FF2B5EF4-FFF2-40B4-BE49-F238E27FC236}">
                <a16:creationId xmlns:a16="http://schemas.microsoft.com/office/drawing/2014/main" id="{299F20ED-B17A-7743-AC7D-538C19FCFF94}"/>
              </a:ext>
            </a:extLst>
          </p:cNvPr>
          <p:cNvSpPr/>
          <p:nvPr/>
        </p:nvSpPr>
        <p:spPr>
          <a:xfrm>
            <a:off x="5694381" y="2544228"/>
            <a:ext cx="1483513" cy="970230"/>
          </a:xfrm>
          <a:custGeom>
            <a:avLst/>
            <a:gdLst>
              <a:gd name="connsiteX0" fmla="*/ 0 w 3439886"/>
              <a:gd name="connsiteY0" fmla="*/ 0 h 2249714"/>
              <a:gd name="connsiteX1" fmla="*/ 0 w 3439886"/>
              <a:gd name="connsiteY1" fmla="*/ 972457 h 2249714"/>
              <a:gd name="connsiteX2" fmla="*/ 1407886 w 3439886"/>
              <a:gd name="connsiteY2" fmla="*/ 2249714 h 2249714"/>
              <a:gd name="connsiteX3" fmla="*/ 3425372 w 3439886"/>
              <a:gd name="connsiteY3" fmla="*/ 2249714 h 2249714"/>
              <a:gd name="connsiteX4" fmla="*/ 3439886 w 3439886"/>
              <a:gd name="connsiteY4" fmla="*/ 14514 h 2249714"/>
              <a:gd name="connsiteX5" fmla="*/ 0 w 3439886"/>
              <a:gd name="connsiteY5" fmla="*/ 0 h 224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9886" h="2249714">
                <a:moveTo>
                  <a:pt x="0" y="0"/>
                </a:moveTo>
                <a:lnTo>
                  <a:pt x="0" y="972457"/>
                </a:lnTo>
                <a:lnTo>
                  <a:pt x="1407886" y="2249714"/>
                </a:lnTo>
                <a:lnTo>
                  <a:pt x="3425372" y="2249714"/>
                </a:lnTo>
                <a:lnTo>
                  <a:pt x="3439886" y="14514"/>
                </a:lnTo>
                <a:lnTo>
                  <a:pt x="0" y="0"/>
                </a:lnTo>
                <a:close/>
              </a:path>
            </a:pathLst>
          </a:cu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4510D3B-84B0-5E4B-BA7A-337EF61892EC}"/>
              </a:ext>
            </a:extLst>
          </p:cNvPr>
          <p:cNvPicPr>
            <a:picLocks noChangeAspect="1"/>
          </p:cNvPicPr>
          <p:nvPr/>
        </p:nvPicPr>
        <p:blipFill>
          <a:blip r:embed="rId7"/>
          <a:stretch>
            <a:fillRect/>
          </a:stretch>
        </p:blipFill>
        <p:spPr>
          <a:xfrm>
            <a:off x="10037630" y="4015613"/>
            <a:ext cx="2026305" cy="594970"/>
          </a:xfrm>
          <a:prstGeom prst="rect">
            <a:avLst/>
          </a:prstGeom>
        </p:spPr>
      </p:pic>
      <p:pic>
        <p:nvPicPr>
          <p:cNvPr id="11" name="Picture 10">
            <a:extLst>
              <a:ext uri="{FF2B5EF4-FFF2-40B4-BE49-F238E27FC236}">
                <a16:creationId xmlns:a16="http://schemas.microsoft.com/office/drawing/2014/main" id="{4D547DB2-41A5-B240-8F0C-BAE7135730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09579" y="795292"/>
            <a:ext cx="1086854" cy="747756"/>
          </a:xfrm>
          <a:prstGeom prst="rect">
            <a:avLst/>
          </a:prstGeom>
        </p:spPr>
      </p:pic>
      <p:pic>
        <p:nvPicPr>
          <p:cNvPr id="12" name="Picture 11">
            <a:extLst>
              <a:ext uri="{FF2B5EF4-FFF2-40B4-BE49-F238E27FC236}">
                <a16:creationId xmlns:a16="http://schemas.microsoft.com/office/drawing/2014/main" id="{64F1A63C-12CC-8C4C-B332-484361DD7D99}"/>
              </a:ext>
            </a:extLst>
          </p:cNvPr>
          <p:cNvPicPr>
            <a:picLocks noChangeAspect="1"/>
          </p:cNvPicPr>
          <p:nvPr/>
        </p:nvPicPr>
        <p:blipFill>
          <a:blip r:embed="rId9"/>
          <a:stretch>
            <a:fillRect/>
          </a:stretch>
        </p:blipFill>
        <p:spPr>
          <a:xfrm>
            <a:off x="7125970" y="5404938"/>
            <a:ext cx="1172133" cy="1029881"/>
          </a:xfrm>
          <a:prstGeom prst="rect">
            <a:avLst/>
          </a:prstGeom>
        </p:spPr>
      </p:pic>
      <p:pic>
        <p:nvPicPr>
          <p:cNvPr id="13" name="Picture 12">
            <a:extLst>
              <a:ext uri="{FF2B5EF4-FFF2-40B4-BE49-F238E27FC236}">
                <a16:creationId xmlns:a16="http://schemas.microsoft.com/office/drawing/2014/main" id="{C878271F-74D1-F949-86A5-388C138ABB08}"/>
              </a:ext>
            </a:extLst>
          </p:cNvPr>
          <p:cNvPicPr>
            <a:picLocks noChangeAspect="1"/>
          </p:cNvPicPr>
          <p:nvPr/>
        </p:nvPicPr>
        <p:blipFill>
          <a:blip r:embed="rId10"/>
          <a:stretch>
            <a:fillRect/>
          </a:stretch>
        </p:blipFill>
        <p:spPr>
          <a:xfrm>
            <a:off x="9874587" y="5626238"/>
            <a:ext cx="985394" cy="454600"/>
          </a:xfrm>
          <a:prstGeom prst="rect">
            <a:avLst/>
          </a:prstGeom>
        </p:spPr>
      </p:pic>
      <p:pic>
        <p:nvPicPr>
          <p:cNvPr id="14" name="Picture 13">
            <a:extLst>
              <a:ext uri="{FF2B5EF4-FFF2-40B4-BE49-F238E27FC236}">
                <a16:creationId xmlns:a16="http://schemas.microsoft.com/office/drawing/2014/main" id="{7F03BE38-6C12-924B-A973-BDFC1527CFC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00286" y="2440625"/>
            <a:ext cx="819975" cy="819975"/>
          </a:xfrm>
          <a:prstGeom prst="rect">
            <a:avLst/>
          </a:prstGeom>
        </p:spPr>
      </p:pic>
      <p:pic>
        <p:nvPicPr>
          <p:cNvPr id="15" name="Picture 14">
            <a:extLst>
              <a:ext uri="{FF2B5EF4-FFF2-40B4-BE49-F238E27FC236}">
                <a16:creationId xmlns:a16="http://schemas.microsoft.com/office/drawing/2014/main" id="{3DB50A2B-8454-E741-944A-28CCD839A2B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60118" y="4187494"/>
            <a:ext cx="1207229" cy="495051"/>
          </a:xfrm>
          <a:prstGeom prst="rect">
            <a:avLst/>
          </a:prstGeom>
        </p:spPr>
      </p:pic>
      <p:pic>
        <p:nvPicPr>
          <p:cNvPr id="16" name="Picture 15">
            <a:extLst>
              <a:ext uri="{FF2B5EF4-FFF2-40B4-BE49-F238E27FC236}">
                <a16:creationId xmlns:a16="http://schemas.microsoft.com/office/drawing/2014/main" id="{2F58B1A9-A5E8-CF43-97DA-876BABC228E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29163" y="3580923"/>
            <a:ext cx="1209752" cy="427188"/>
          </a:xfrm>
          <a:prstGeom prst="rect">
            <a:avLst/>
          </a:prstGeom>
        </p:spPr>
      </p:pic>
      <p:pic>
        <p:nvPicPr>
          <p:cNvPr id="18" name="Picture 17">
            <a:extLst>
              <a:ext uri="{FF2B5EF4-FFF2-40B4-BE49-F238E27FC236}">
                <a16:creationId xmlns:a16="http://schemas.microsoft.com/office/drawing/2014/main" id="{C28B25D5-8544-884E-AB10-26EFF6ECEFB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741256" y="135587"/>
            <a:ext cx="1840856" cy="1339222"/>
          </a:xfrm>
          <a:prstGeom prst="rect">
            <a:avLst/>
          </a:prstGeom>
        </p:spPr>
      </p:pic>
      <p:pic>
        <p:nvPicPr>
          <p:cNvPr id="26" name="Picture 25">
            <a:extLst>
              <a:ext uri="{FF2B5EF4-FFF2-40B4-BE49-F238E27FC236}">
                <a16:creationId xmlns:a16="http://schemas.microsoft.com/office/drawing/2014/main" id="{787E19D3-6F72-1C4D-A17B-352D14E6F48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697456" y="1543048"/>
            <a:ext cx="1501769" cy="1001179"/>
          </a:xfrm>
          <a:prstGeom prst="rect">
            <a:avLst/>
          </a:prstGeom>
        </p:spPr>
      </p:pic>
      <p:pic>
        <p:nvPicPr>
          <p:cNvPr id="28" name="Picture 27">
            <a:extLst>
              <a:ext uri="{FF2B5EF4-FFF2-40B4-BE49-F238E27FC236}">
                <a16:creationId xmlns:a16="http://schemas.microsoft.com/office/drawing/2014/main" id="{F1AB3EAE-8C6B-E145-85D9-2B216E4DFC4F}"/>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1153" t="-1969" r="3454" b="-1"/>
          <a:stretch/>
        </p:blipFill>
        <p:spPr>
          <a:xfrm>
            <a:off x="8240486" y="304159"/>
            <a:ext cx="1478819" cy="1053823"/>
          </a:xfrm>
          <a:prstGeom prst="rect">
            <a:avLst/>
          </a:prstGeom>
        </p:spPr>
      </p:pic>
      <p:pic>
        <p:nvPicPr>
          <p:cNvPr id="29" name="Picture 28">
            <a:extLst>
              <a:ext uri="{FF2B5EF4-FFF2-40B4-BE49-F238E27FC236}">
                <a16:creationId xmlns:a16="http://schemas.microsoft.com/office/drawing/2014/main" id="{B1E966CD-CDB1-1F4D-92A4-9339C9491A15}"/>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b="2156"/>
          <a:stretch/>
        </p:blipFill>
        <p:spPr>
          <a:xfrm>
            <a:off x="6697015" y="324663"/>
            <a:ext cx="1670771" cy="1226058"/>
          </a:xfrm>
          <a:prstGeom prst="rect">
            <a:avLst/>
          </a:prstGeom>
        </p:spPr>
      </p:pic>
      <p:pic>
        <p:nvPicPr>
          <p:cNvPr id="30" name="Picture 29">
            <a:extLst>
              <a:ext uri="{FF2B5EF4-FFF2-40B4-BE49-F238E27FC236}">
                <a16:creationId xmlns:a16="http://schemas.microsoft.com/office/drawing/2014/main" id="{95C9E1A4-42E7-CC4D-8335-21DA6C6CB783}"/>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b="14673"/>
          <a:stretch/>
        </p:blipFill>
        <p:spPr>
          <a:xfrm>
            <a:off x="5695449" y="311982"/>
            <a:ext cx="1086003" cy="1235467"/>
          </a:xfrm>
          <a:prstGeom prst="rect">
            <a:avLst/>
          </a:prstGeom>
        </p:spPr>
      </p:pic>
      <p:cxnSp>
        <p:nvCxnSpPr>
          <p:cNvPr id="31" name="Straight Connector 30">
            <a:extLst>
              <a:ext uri="{FF2B5EF4-FFF2-40B4-BE49-F238E27FC236}">
                <a16:creationId xmlns:a16="http://schemas.microsoft.com/office/drawing/2014/main" id="{88C49DC9-6916-C449-90DE-498828EE493C}"/>
              </a:ext>
            </a:extLst>
          </p:cNvPr>
          <p:cNvCxnSpPr>
            <a:cxnSpLocks/>
          </p:cNvCxnSpPr>
          <p:nvPr/>
        </p:nvCxnSpPr>
        <p:spPr>
          <a:xfrm flipH="1">
            <a:off x="5143713" y="2604544"/>
            <a:ext cx="820021" cy="142012"/>
          </a:xfrm>
          <a:prstGeom prst="line">
            <a:avLst/>
          </a:prstGeom>
          <a:ln w="28575">
            <a:solidFill>
              <a:srgbClr val="00306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4CD7C9-733C-FC48-97FF-E52BE8180008}"/>
              </a:ext>
            </a:extLst>
          </p:cNvPr>
          <p:cNvCxnSpPr>
            <a:cxnSpLocks/>
          </p:cNvCxnSpPr>
          <p:nvPr/>
        </p:nvCxnSpPr>
        <p:spPr>
          <a:xfrm flipH="1" flipV="1">
            <a:off x="5208120" y="1550721"/>
            <a:ext cx="755613" cy="1009601"/>
          </a:xfrm>
          <a:prstGeom prst="line">
            <a:avLst/>
          </a:prstGeom>
          <a:ln w="28575">
            <a:solidFill>
              <a:srgbClr val="003062"/>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18FA1903-0112-3A4E-96FD-4A56EC6CA9CB}"/>
              </a:ext>
            </a:extLst>
          </p:cNvPr>
          <p:cNvSpPr/>
          <p:nvPr/>
        </p:nvSpPr>
        <p:spPr>
          <a:xfrm>
            <a:off x="8422700" y="1419500"/>
            <a:ext cx="98588" cy="100578"/>
          </a:xfrm>
          <a:prstGeom prst="ellipse">
            <a:avLst/>
          </a:prstGeom>
          <a:solidFill>
            <a:srgbClr val="003062"/>
          </a:solidFill>
          <a:ln>
            <a:solidFill>
              <a:srgbClr val="003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128A9686-EF92-9B48-A466-6D7AF7F2E8F3}"/>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14962" t="31555" r="7766" b="13900"/>
          <a:stretch/>
        </p:blipFill>
        <p:spPr>
          <a:xfrm>
            <a:off x="7778119" y="3787582"/>
            <a:ext cx="1938090" cy="1026047"/>
          </a:xfrm>
          <a:prstGeom prst="rect">
            <a:avLst/>
          </a:prstGeom>
        </p:spPr>
      </p:pic>
      <p:cxnSp>
        <p:nvCxnSpPr>
          <p:cNvPr id="35" name="Straight Connector 34">
            <a:extLst>
              <a:ext uri="{FF2B5EF4-FFF2-40B4-BE49-F238E27FC236}">
                <a16:creationId xmlns:a16="http://schemas.microsoft.com/office/drawing/2014/main" id="{6791746C-8D58-F041-983E-60CD7605C7DC}"/>
              </a:ext>
            </a:extLst>
          </p:cNvPr>
          <p:cNvCxnSpPr>
            <a:cxnSpLocks/>
            <a:endCxn id="38" idx="6"/>
          </p:cNvCxnSpPr>
          <p:nvPr/>
        </p:nvCxnSpPr>
        <p:spPr>
          <a:xfrm flipH="1" flipV="1">
            <a:off x="8993880" y="5204594"/>
            <a:ext cx="717839" cy="415220"/>
          </a:xfrm>
          <a:prstGeom prst="line">
            <a:avLst/>
          </a:prstGeom>
          <a:ln w="28575">
            <a:solidFill>
              <a:srgbClr val="00306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67CF502-D6A1-FD4E-BDDA-5BF58157B926}"/>
              </a:ext>
            </a:extLst>
          </p:cNvPr>
          <p:cNvCxnSpPr>
            <a:cxnSpLocks/>
            <a:endCxn id="38" idx="7"/>
          </p:cNvCxnSpPr>
          <p:nvPr/>
        </p:nvCxnSpPr>
        <p:spPr>
          <a:xfrm flipH="1">
            <a:off x="8979442" y="4379638"/>
            <a:ext cx="1058188" cy="789396"/>
          </a:xfrm>
          <a:prstGeom prst="line">
            <a:avLst/>
          </a:prstGeom>
          <a:ln w="28575">
            <a:solidFill>
              <a:srgbClr val="003062"/>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3B6537A5-AAD3-A646-ADDD-E778421C11A0}"/>
              </a:ext>
            </a:extLst>
          </p:cNvPr>
          <p:cNvSpPr/>
          <p:nvPr/>
        </p:nvSpPr>
        <p:spPr>
          <a:xfrm>
            <a:off x="8882082" y="5332650"/>
            <a:ext cx="98588" cy="100578"/>
          </a:xfrm>
          <a:prstGeom prst="ellipse">
            <a:avLst/>
          </a:prstGeom>
          <a:solidFill>
            <a:srgbClr val="003062"/>
          </a:solidFill>
          <a:ln>
            <a:solidFill>
              <a:srgbClr val="003062"/>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D1009D57-0E14-ED42-97D0-73EB09C38564}"/>
              </a:ext>
            </a:extLst>
          </p:cNvPr>
          <p:cNvSpPr/>
          <p:nvPr/>
        </p:nvSpPr>
        <p:spPr>
          <a:xfrm>
            <a:off x="8895292" y="5154305"/>
            <a:ext cx="98588" cy="100578"/>
          </a:xfrm>
          <a:prstGeom prst="ellipse">
            <a:avLst/>
          </a:prstGeom>
          <a:solidFill>
            <a:srgbClr val="003062"/>
          </a:solidFill>
          <a:ln>
            <a:solidFill>
              <a:srgbClr val="003062"/>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FB0F4BB6-27EB-1944-8183-763EFF9B3AD9}"/>
              </a:ext>
            </a:extLst>
          </p:cNvPr>
          <p:cNvCxnSpPr>
            <a:cxnSpLocks/>
          </p:cNvCxnSpPr>
          <p:nvPr/>
        </p:nvCxnSpPr>
        <p:spPr>
          <a:xfrm flipH="1">
            <a:off x="6085531" y="2912346"/>
            <a:ext cx="197840" cy="1103267"/>
          </a:xfrm>
          <a:prstGeom prst="line">
            <a:avLst/>
          </a:prstGeom>
          <a:ln w="28575">
            <a:solidFill>
              <a:srgbClr val="00306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991C19B-EDCF-F64F-83D6-D70977C91DA4}"/>
              </a:ext>
            </a:extLst>
          </p:cNvPr>
          <p:cNvCxnSpPr>
            <a:cxnSpLocks/>
          </p:cNvCxnSpPr>
          <p:nvPr/>
        </p:nvCxnSpPr>
        <p:spPr>
          <a:xfrm flipH="1">
            <a:off x="5194522" y="2953191"/>
            <a:ext cx="607803" cy="572711"/>
          </a:xfrm>
          <a:prstGeom prst="line">
            <a:avLst/>
          </a:prstGeom>
          <a:ln w="28575">
            <a:solidFill>
              <a:srgbClr val="003062"/>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10D1CD4F-3750-F14D-B8EE-FF0B3F6FC207}"/>
              </a:ext>
            </a:extLst>
          </p:cNvPr>
          <p:cNvSpPr/>
          <p:nvPr/>
        </p:nvSpPr>
        <p:spPr>
          <a:xfrm>
            <a:off x="6248574" y="2850613"/>
            <a:ext cx="98588" cy="100578"/>
          </a:xfrm>
          <a:prstGeom prst="ellipse">
            <a:avLst/>
          </a:prstGeom>
          <a:solidFill>
            <a:srgbClr val="003062"/>
          </a:solidFill>
          <a:ln>
            <a:solidFill>
              <a:srgbClr val="003062"/>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1E5112D7-5822-A44C-BDF7-7D221B4CDB5D}"/>
              </a:ext>
            </a:extLst>
          </p:cNvPr>
          <p:cNvSpPr/>
          <p:nvPr/>
        </p:nvSpPr>
        <p:spPr>
          <a:xfrm>
            <a:off x="5753031" y="2900902"/>
            <a:ext cx="98588" cy="100578"/>
          </a:xfrm>
          <a:prstGeom prst="ellipse">
            <a:avLst/>
          </a:prstGeom>
          <a:solidFill>
            <a:srgbClr val="003062"/>
          </a:solidFill>
          <a:ln>
            <a:solidFill>
              <a:srgbClr val="003062"/>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B1BAB14D-D6B9-BA44-9E8A-F249D67DFED6}"/>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082436" y="1349873"/>
            <a:ext cx="1629283" cy="1086188"/>
          </a:xfrm>
          <a:prstGeom prst="rect">
            <a:avLst/>
          </a:prstGeom>
        </p:spPr>
      </p:pic>
      <p:pic>
        <p:nvPicPr>
          <p:cNvPr id="44" name="Picture 43">
            <a:extLst>
              <a:ext uri="{FF2B5EF4-FFF2-40B4-BE49-F238E27FC236}">
                <a16:creationId xmlns:a16="http://schemas.microsoft.com/office/drawing/2014/main" id="{02D601D6-D143-A445-9AC9-6AE664D0A4A2}"/>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16971" r="5700"/>
          <a:stretch/>
        </p:blipFill>
        <p:spPr>
          <a:xfrm>
            <a:off x="7192705" y="1550721"/>
            <a:ext cx="892272" cy="769240"/>
          </a:xfrm>
          <a:prstGeom prst="rect">
            <a:avLst/>
          </a:prstGeom>
        </p:spPr>
      </p:pic>
      <p:pic>
        <p:nvPicPr>
          <p:cNvPr id="45" name="Picture 19" descr="so-young-ru">
            <a:extLst>
              <a:ext uri="{FF2B5EF4-FFF2-40B4-BE49-F238E27FC236}">
                <a16:creationId xmlns:a16="http://schemas.microsoft.com/office/drawing/2014/main" id="{8F80E737-4C77-1748-88D6-7822B85FE4A0}"/>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t="9955" b="18474"/>
          <a:stretch>
            <a:fillRect/>
          </a:stretch>
        </p:blipFill>
        <p:spPr bwMode="auto">
          <a:xfrm>
            <a:off x="9292090" y="2426466"/>
            <a:ext cx="421184" cy="414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6" name="Picture 21" descr="Headshot of Yu Kuang, Ph.D.">
            <a:extLst>
              <a:ext uri="{FF2B5EF4-FFF2-40B4-BE49-F238E27FC236}">
                <a16:creationId xmlns:a16="http://schemas.microsoft.com/office/drawing/2014/main" id="{DAC6F915-7CD0-404E-8D1C-A32DBB6DB2FC}"/>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l="7556" r="7849" b="15698"/>
          <a:stretch>
            <a:fillRect/>
          </a:stretch>
        </p:blipFill>
        <p:spPr bwMode="auto">
          <a:xfrm>
            <a:off x="9305209" y="2832889"/>
            <a:ext cx="410999" cy="409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7" name="Picture 24" descr="DoinaKulick">
            <a:extLst>
              <a:ext uri="{FF2B5EF4-FFF2-40B4-BE49-F238E27FC236}">
                <a16:creationId xmlns:a16="http://schemas.microsoft.com/office/drawing/2014/main" id="{D90021F8-6A8C-2A4D-897A-4B61AC5BB195}"/>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l="19957" t="6557" r="18130" b="16098"/>
          <a:stretch>
            <a:fillRect/>
          </a:stretch>
        </p:blipFill>
        <p:spPr bwMode="auto">
          <a:xfrm>
            <a:off x="8829114" y="2837905"/>
            <a:ext cx="477878" cy="4477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8" name="Freeform 47">
            <a:extLst>
              <a:ext uri="{FF2B5EF4-FFF2-40B4-BE49-F238E27FC236}">
                <a16:creationId xmlns:a16="http://schemas.microsoft.com/office/drawing/2014/main" id="{7B280AC8-A523-B54E-BC0E-7FB00141AA7F}"/>
              </a:ext>
            </a:extLst>
          </p:cNvPr>
          <p:cNvSpPr/>
          <p:nvPr/>
        </p:nvSpPr>
        <p:spPr>
          <a:xfrm>
            <a:off x="6299657" y="3518333"/>
            <a:ext cx="1480752" cy="1313758"/>
          </a:xfrm>
          <a:custGeom>
            <a:avLst/>
            <a:gdLst>
              <a:gd name="connsiteX0" fmla="*/ 0 w 3367315"/>
              <a:gd name="connsiteY0" fmla="*/ 0 h 3018971"/>
              <a:gd name="connsiteX1" fmla="*/ 3207658 w 3367315"/>
              <a:gd name="connsiteY1" fmla="*/ 3018971 h 3018971"/>
              <a:gd name="connsiteX2" fmla="*/ 3352800 w 3367315"/>
              <a:gd name="connsiteY2" fmla="*/ 2975428 h 3018971"/>
              <a:gd name="connsiteX3" fmla="*/ 3367315 w 3367315"/>
              <a:gd name="connsiteY3" fmla="*/ 14514 h 3018971"/>
              <a:gd name="connsiteX4" fmla="*/ 0 w 3367315"/>
              <a:gd name="connsiteY4" fmla="*/ 0 h 3018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7315" h="3018971">
                <a:moveTo>
                  <a:pt x="0" y="0"/>
                </a:moveTo>
                <a:lnTo>
                  <a:pt x="3207658" y="3018971"/>
                </a:lnTo>
                <a:lnTo>
                  <a:pt x="3352800" y="2975428"/>
                </a:lnTo>
                <a:cubicBezTo>
                  <a:pt x="3357638" y="1988457"/>
                  <a:pt x="3362477" y="1001485"/>
                  <a:pt x="3367315" y="14514"/>
                </a:cubicBezTo>
                <a:lnTo>
                  <a:pt x="0" y="0"/>
                </a:lnTo>
                <a:close/>
              </a:path>
            </a:pathLst>
          </a:custGeom>
          <a:blipFill dpi="0" rotWithShape="1">
            <a:blip r:embed="rId2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25" descr="Headshot of Paulo Pinheiro, MD, Ph.D.">
            <a:extLst>
              <a:ext uri="{FF2B5EF4-FFF2-40B4-BE49-F238E27FC236}">
                <a16:creationId xmlns:a16="http://schemas.microsoft.com/office/drawing/2014/main" id="{84D8B194-83BC-7640-A905-B2DD922D191E}"/>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b="17519"/>
          <a:stretch>
            <a:fillRect/>
          </a:stretch>
        </p:blipFill>
        <p:spPr bwMode="auto">
          <a:xfrm>
            <a:off x="8865048" y="2426111"/>
            <a:ext cx="426369" cy="414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0" name="Picture 27" descr="Proteomics staff">
            <a:extLst>
              <a:ext uri="{FF2B5EF4-FFF2-40B4-BE49-F238E27FC236}">
                <a16:creationId xmlns:a16="http://schemas.microsoft.com/office/drawing/2014/main" id="{4D524657-F1C8-5442-BC47-1B744AA25533}"/>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l="4834" t="4402" r="537"/>
          <a:stretch>
            <a:fillRect/>
          </a:stretch>
        </p:blipFill>
        <p:spPr bwMode="auto">
          <a:xfrm>
            <a:off x="8858403" y="3241235"/>
            <a:ext cx="859343" cy="571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1" name="Freeform 50">
            <a:extLst>
              <a:ext uri="{FF2B5EF4-FFF2-40B4-BE49-F238E27FC236}">
                <a16:creationId xmlns:a16="http://schemas.microsoft.com/office/drawing/2014/main" id="{801C1AB1-0824-F74E-94B5-3708F5D75212}"/>
              </a:ext>
            </a:extLst>
          </p:cNvPr>
          <p:cNvSpPr/>
          <p:nvPr/>
        </p:nvSpPr>
        <p:spPr>
          <a:xfrm>
            <a:off x="6302437" y="3514458"/>
            <a:ext cx="846213" cy="501155"/>
          </a:xfrm>
          <a:custGeom>
            <a:avLst/>
            <a:gdLst>
              <a:gd name="connsiteX0" fmla="*/ 0 w 1962150"/>
              <a:gd name="connsiteY0" fmla="*/ 0 h 1162050"/>
              <a:gd name="connsiteX1" fmla="*/ 1238250 w 1962150"/>
              <a:gd name="connsiteY1" fmla="*/ 1162050 h 1162050"/>
              <a:gd name="connsiteX2" fmla="*/ 1962150 w 1962150"/>
              <a:gd name="connsiteY2" fmla="*/ 0 h 1162050"/>
              <a:gd name="connsiteX3" fmla="*/ 0 w 1962150"/>
              <a:gd name="connsiteY3" fmla="*/ 0 h 1162050"/>
            </a:gdLst>
            <a:ahLst/>
            <a:cxnLst>
              <a:cxn ang="0">
                <a:pos x="connsiteX0" y="connsiteY0"/>
              </a:cxn>
              <a:cxn ang="0">
                <a:pos x="connsiteX1" y="connsiteY1"/>
              </a:cxn>
              <a:cxn ang="0">
                <a:pos x="connsiteX2" y="connsiteY2"/>
              </a:cxn>
              <a:cxn ang="0">
                <a:pos x="connsiteX3" y="connsiteY3"/>
              </a:cxn>
            </a:cxnLst>
            <a:rect l="l" t="t" r="r" b="b"/>
            <a:pathLst>
              <a:path w="1962150" h="1162050">
                <a:moveTo>
                  <a:pt x="0" y="0"/>
                </a:moveTo>
                <a:lnTo>
                  <a:pt x="1238250" y="1162050"/>
                </a:lnTo>
                <a:lnTo>
                  <a:pt x="1962150" y="0"/>
                </a:lnTo>
                <a:lnTo>
                  <a:pt x="0" y="0"/>
                </a:lnTo>
                <a:close/>
              </a:path>
            </a:pathLst>
          </a:custGeom>
          <a:blipFill dpi="0" rotWithShape="1">
            <a:blip r:embed="rId2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B5C1C8DC-37F1-CF42-B809-6F829F711E6B}"/>
              </a:ext>
            </a:extLst>
          </p:cNvPr>
          <p:cNvSpPr/>
          <p:nvPr/>
        </p:nvSpPr>
        <p:spPr>
          <a:xfrm>
            <a:off x="7694639" y="4813647"/>
            <a:ext cx="669772" cy="644733"/>
          </a:xfrm>
          <a:custGeom>
            <a:avLst/>
            <a:gdLst>
              <a:gd name="connsiteX0" fmla="*/ 0 w 1553028"/>
              <a:gd name="connsiteY0" fmla="*/ 0 h 1494971"/>
              <a:gd name="connsiteX1" fmla="*/ 1553028 w 1553028"/>
              <a:gd name="connsiteY1" fmla="*/ 1494971 h 1494971"/>
              <a:gd name="connsiteX2" fmla="*/ 1524000 w 1553028"/>
              <a:gd name="connsiteY2" fmla="*/ 0 h 1494971"/>
              <a:gd name="connsiteX3" fmla="*/ 0 w 1553028"/>
              <a:gd name="connsiteY3" fmla="*/ 0 h 1494971"/>
            </a:gdLst>
            <a:ahLst/>
            <a:cxnLst>
              <a:cxn ang="0">
                <a:pos x="connsiteX0" y="connsiteY0"/>
              </a:cxn>
              <a:cxn ang="0">
                <a:pos x="connsiteX1" y="connsiteY1"/>
              </a:cxn>
              <a:cxn ang="0">
                <a:pos x="connsiteX2" y="connsiteY2"/>
              </a:cxn>
              <a:cxn ang="0">
                <a:pos x="connsiteX3" y="connsiteY3"/>
              </a:cxn>
            </a:cxnLst>
            <a:rect l="l" t="t" r="r" b="b"/>
            <a:pathLst>
              <a:path w="1553028" h="1494971">
                <a:moveTo>
                  <a:pt x="0" y="0"/>
                </a:moveTo>
                <a:lnTo>
                  <a:pt x="1553028" y="1494971"/>
                </a:lnTo>
                <a:lnTo>
                  <a:pt x="1524000" y="0"/>
                </a:lnTo>
                <a:lnTo>
                  <a:pt x="0" y="0"/>
                </a:lnTo>
                <a:close/>
              </a:path>
            </a:pathLst>
          </a:custGeom>
          <a:blipFill dpi="0" rotWithShape="1">
            <a:blip r:embed="rId29">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a:extLst>
              <a:ext uri="{FF2B5EF4-FFF2-40B4-BE49-F238E27FC236}">
                <a16:creationId xmlns:a16="http://schemas.microsoft.com/office/drawing/2014/main" id="{025E769E-E298-AA4D-8FC7-3FCAEC84342D}"/>
              </a:ext>
            </a:extLst>
          </p:cNvPr>
          <p:cNvSpPr/>
          <p:nvPr/>
        </p:nvSpPr>
        <p:spPr>
          <a:xfrm>
            <a:off x="8236859" y="5324817"/>
            <a:ext cx="420009" cy="387305"/>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70EA7F1D-155F-B046-B4D1-F5F1BC92519D}"/>
              </a:ext>
            </a:extLst>
          </p:cNvPr>
          <p:cNvSpPr/>
          <p:nvPr/>
        </p:nvSpPr>
        <p:spPr>
          <a:xfrm>
            <a:off x="5914440" y="2532143"/>
            <a:ext cx="98588" cy="100578"/>
          </a:xfrm>
          <a:prstGeom prst="ellipse">
            <a:avLst/>
          </a:prstGeom>
          <a:solidFill>
            <a:srgbClr val="003062"/>
          </a:solidFill>
          <a:ln>
            <a:solidFill>
              <a:srgbClr val="003062"/>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B2B45EC9-213F-7249-AB16-4F7C3A01397A}"/>
              </a:ext>
            </a:extLst>
          </p:cNvPr>
          <p:cNvCxnSpPr>
            <a:cxnSpLocks/>
          </p:cNvCxnSpPr>
          <p:nvPr/>
        </p:nvCxnSpPr>
        <p:spPr>
          <a:xfrm flipV="1">
            <a:off x="8202056" y="5365007"/>
            <a:ext cx="729320" cy="329128"/>
          </a:xfrm>
          <a:prstGeom prst="line">
            <a:avLst/>
          </a:prstGeom>
          <a:ln w="28575">
            <a:solidFill>
              <a:srgbClr val="003062"/>
            </a:solidFill>
          </a:ln>
        </p:spPr>
        <p:style>
          <a:lnRef idx="1">
            <a:schemeClr val="accent1"/>
          </a:lnRef>
          <a:fillRef idx="0">
            <a:schemeClr val="accent1"/>
          </a:fillRef>
          <a:effectRef idx="0">
            <a:schemeClr val="accent1"/>
          </a:effectRef>
          <a:fontRef idx="minor">
            <a:schemeClr val="tx1"/>
          </a:fontRef>
        </p:style>
      </p:cxnSp>
      <p:pic>
        <p:nvPicPr>
          <p:cNvPr id="56" name="Picture 55">
            <a:extLst>
              <a:ext uri="{FF2B5EF4-FFF2-40B4-BE49-F238E27FC236}">
                <a16:creationId xmlns:a16="http://schemas.microsoft.com/office/drawing/2014/main" id="{3C42BA02-123D-724E-89B3-FA6D85633C5C}"/>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7194113" y="2314996"/>
            <a:ext cx="1687969" cy="1466456"/>
          </a:xfrm>
          <a:prstGeom prst="rect">
            <a:avLst/>
          </a:prstGeom>
        </p:spPr>
      </p:pic>
      <p:cxnSp>
        <p:nvCxnSpPr>
          <p:cNvPr id="57" name="Straight Connector 56">
            <a:extLst>
              <a:ext uri="{FF2B5EF4-FFF2-40B4-BE49-F238E27FC236}">
                <a16:creationId xmlns:a16="http://schemas.microsoft.com/office/drawing/2014/main" id="{F062867A-4F91-6B46-996C-F3AEC6D7A3B8}"/>
              </a:ext>
            </a:extLst>
          </p:cNvPr>
          <p:cNvCxnSpPr/>
          <p:nvPr/>
        </p:nvCxnSpPr>
        <p:spPr>
          <a:xfrm flipV="1">
            <a:off x="8521288" y="1200995"/>
            <a:ext cx="1516342" cy="258885"/>
          </a:xfrm>
          <a:prstGeom prst="line">
            <a:avLst/>
          </a:prstGeom>
          <a:ln>
            <a:solidFill>
              <a:srgbClr val="003062"/>
            </a:solidFill>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F449164D-C6A7-D04D-9B48-16181C9BF18D}"/>
              </a:ext>
            </a:extLst>
          </p:cNvPr>
          <p:cNvSpPr/>
          <p:nvPr/>
        </p:nvSpPr>
        <p:spPr>
          <a:xfrm>
            <a:off x="8470524" y="1419500"/>
            <a:ext cx="98588" cy="100578"/>
          </a:xfrm>
          <a:prstGeom prst="ellipse">
            <a:avLst/>
          </a:prstGeom>
          <a:solidFill>
            <a:srgbClr val="003062"/>
          </a:solidFill>
          <a:ln>
            <a:solidFill>
              <a:srgbClr val="003062"/>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2">
            <a:extLst>
              <a:ext uri="{FF2B5EF4-FFF2-40B4-BE49-F238E27FC236}">
                <a16:creationId xmlns:a16="http://schemas.microsoft.com/office/drawing/2014/main" id="{66C7525B-49B5-BF46-962F-F25FA9045AB5}"/>
              </a:ext>
            </a:extLst>
          </p:cNvPr>
          <p:cNvPicPr>
            <a:picLocks noChangeAspect="1" noChangeArrowheads="1"/>
          </p:cNvPicPr>
          <p:nvPr/>
        </p:nvPicPr>
        <p:blipFill>
          <a:blip r:embed="rId31">
            <a:extLst>
              <a:ext uri="{28A0092B-C50C-407E-A947-70E740481C1C}">
                <a14:useLocalDpi xmlns:a14="http://schemas.microsoft.com/office/drawing/2010/main" val="0"/>
              </a:ext>
            </a:extLst>
          </a:blip>
          <a:stretch>
            <a:fillRect/>
          </a:stretch>
        </p:blipFill>
        <p:spPr bwMode="auto">
          <a:xfrm>
            <a:off x="93933" y="69240"/>
            <a:ext cx="3458902" cy="1099930"/>
          </a:xfrm>
          <a:prstGeom prst="rect">
            <a:avLst/>
          </a:prstGeom>
          <a:noFill/>
        </p:spPr>
      </p:pic>
      <p:sp>
        <p:nvSpPr>
          <p:cNvPr id="76" name="TextBox 75">
            <a:extLst>
              <a:ext uri="{FF2B5EF4-FFF2-40B4-BE49-F238E27FC236}">
                <a16:creationId xmlns:a16="http://schemas.microsoft.com/office/drawing/2014/main" id="{BB5C42DC-8E21-BB49-B5EA-4DDC06603B08}"/>
              </a:ext>
            </a:extLst>
          </p:cNvPr>
          <p:cNvSpPr txBox="1"/>
          <p:nvPr/>
        </p:nvSpPr>
        <p:spPr>
          <a:xfrm>
            <a:off x="229716" y="4050432"/>
            <a:ext cx="5332870" cy="2308324"/>
          </a:xfrm>
          <a:prstGeom prst="rect">
            <a:avLst/>
          </a:prstGeom>
          <a:noFill/>
        </p:spPr>
        <p:txBody>
          <a:bodyPr wrap="none" rtlCol="0">
            <a:spAutoFit/>
          </a:bodyPr>
          <a:lstStyle/>
          <a:p>
            <a:r>
              <a:rPr lang="en-US" sz="2400" b="1" u="sng" dirty="0"/>
              <a:t>NV INBRE Goals</a:t>
            </a:r>
            <a:r>
              <a:rPr lang="en-US" sz="2400" dirty="0"/>
              <a:t>:</a:t>
            </a:r>
          </a:p>
          <a:p>
            <a:pPr marL="342900" indent="-342900">
              <a:buAutoNum type="arabicPeriod"/>
            </a:pPr>
            <a:r>
              <a:rPr lang="en-US" sz="2400" dirty="0"/>
              <a:t>Develop Scientific Cores</a:t>
            </a:r>
          </a:p>
          <a:p>
            <a:pPr marL="342900" indent="-342900">
              <a:buAutoNum type="arabicPeriod"/>
            </a:pPr>
            <a:r>
              <a:rPr lang="en-US" sz="2400" dirty="0"/>
              <a:t>Minimize Redundancy in Core Services</a:t>
            </a:r>
          </a:p>
          <a:p>
            <a:pPr marL="342900" indent="-342900">
              <a:buFontTx/>
              <a:buAutoNum type="arabicPeriod"/>
            </a:pPr>
            <a:r>
              <a:rPr lang="en-US" sz="2400" dirty="0"/>
              <a:t>Share Core Resources Statewide</a:t>
            </a:r>
          </a:p>
          <a:p>
            <a:pPr marL="342900" indent="-342900">
              <a:buAutoNum type="arabicPeriod"/>
            </a:pPr>
            <a:r>
              <a:rPr lang="en-US" sz="2400" dirty="0"/>
              <a:t>Sustain Scientific Cores</a:t>
            </a:r>
          </a:p>
          <a:p>
            <a:pPr marL="342900" indent="-342900">
              <a:buAutoNum type="arabicPeriod"/>
            </a:pPr>
            <a:r>
              <a:rPr lang="en-US" sz="2400" dirty="0"/>
              <a:t>Evaluate Cores </a:t>
            </a:r>
          </a:p>
        </p:txBody>
      </p:sp>
    </p:spTree>
    <p:extLst>
      <p:ext uri="{BB962C8B-B14F-4D97-AF65-F5344CB8AC3E}">
        <p14:creationId xmlns:p14="http://schemas.microsoft.com/office/powerpoint/2010/main" val="1924901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84A029E-00EC-2441-BADA-01132DCC586F}"/>
              </a:ext>
            </a:extLst>
          </p:cNvPr>
          <p:cNvGraphicFramePr>
            <a:graphicFrameLocks noGrp="1"/>
          </p:cNvGraphicFramePr>
          <p:nvPr>
            <p:extLst>
              <p:ext uri="{D42A27DB-BD31-4B8C-83A1-F6EECF244321}">
                <p14:modId xmlns:p14="http://schemas.microsoft.com/office/powerpoint/2010/main" val="3572996540"/>
              </p:ext>
            </p:extLst>
          </p:nvPr>
        </p:nvGraphicFramePr>
        <p:xfrm>
          <a:off x="270694" y="1690233"/>
          <a:ext cx="5753486" cy="3989840"/>
        </p:xfrm>
        <a:graphic>
          <a:graphicData uri="http://schemas.openxmlformats.org/drawingml/2006/table">
            <a:tbl>
              <a:tblPr firstRow="1" firstCol="1" bandRow="1">
                <a:tableStyleId>{5C22544A-7EE6-4342-B048-85BDC9FD1C3A}</a:tableStyleId>
              </a:tblPr>
              <a:tblGrid>
                <a:gridCol w="2931365">
                  <a:extLst>
                    <a:ext uri="{9D8B030D-6E8A-4147-A177-3AD203B41FA5}">
                      <a16:colId xmlns:a16="http://schemas.microsoft.com/office/drawing/2014/main" val="1279863696"/>
                    </a:ext>
                  </a:extLst>
                </a:gridCol>
                <a:gridCol w="1729687">
                  <a:extLst>
                    <a:ext uri="{9D8B030D-6E8A-4147-A177-3AD203B41FA5}">
                      <a16:colId xmlns:a16="http://schemas.microsoft.com/office/drawing/2014/main" val="3244225469"/>
                    </a:ext>
                  </a:extLst>
                </a:gridCol>
                <a:gridCol w="1092434">
                  <a:extLst>
                    <a:ext uri="{9D8B030D-6E8A-4147-A177-3AD203B41FA5}">
                      <a16:colId xmlns:a16="http://schemas.microsoft.com/office/drawing/2014/main" val="3241234399"/>
                    </a:ext>
                  </a:extLst>
                </a:gridCol>
              </a:tblGrid>
              <a:tr h="0">
                <a:tc gridSpan="3">
                  <a:txBody>
                    <a:bodyPr/>
                    <a:lstStyle/>
                    <a:p>
                      <a:pPr marL="0" marR="0" algn="just">
                        <a:lnSpc>
                          <a:spcPct val="107000"/>
                        </a:lnSpc>
                        <a:spcBef>
                          <a:spcPts val="0"/>
                        </a:spcBef>
                        <a:spcAft>
                          <a:spcPts val="0"/>
                        </a:spcAft>
                      </a:pPr>
                      <a:r>
                        <a:rPr lang="en-US" sz="1600" dirty="0">
                          <a:effectLst/>
                        </a:rPr>
                        <a:t>Table I – Cores Established at UNR with NIH Support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81927960"/>
                  </a:ext>
                </a:extLst>
              </a:tr>
              <a:tr h="0">
                <a:tc>
                  <a:txBody>
                    <a:bodyPr/>
                    <a:lstStyle/>
                    <a:p>
                      <a:pPr marL="0" marR="0" algn="just">
                        <a:lnSpc>
                          <a:spcPct val="107000"/>
                        </a:lnSpc>
                        <a:spcBef>
                          <a:spcPts val="0"/>
                        </a:spcBef>
                        <a:spcAft>
                          <a:spcPts val="0"/>
                        </a:spcAft>
                      </a:pPr>
                      <a:r>
                        <a:rPr lang="en-US" sz="1600">
                          <a:effectLst/>
                        </a:rPr>
                        <a:t>Core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a:effectLst/>
                        </a:rPr>
                        <a:t>Support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a:effectLst/>
                        </a:rPr>
                        <a:t>Recharge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26153"/>
                  </a:ext>
                </a:extLst>
              </a:tr>
              <a:tr h="0">
                <a:tc>
                  <a:txBody>
                    <a:bodyPr/>
                    <a:lstStyle/>
                    <a:p>
                      <a:pPr marL="0" marR="0" algn="just">
                        <a:lnSpc>
                          <a:spcPct val="107000"/>
                        </a:lnSpc>
                        <a:spcBef>
                          <a:spcPts val="0"/>
                        </a:spcBef>
                        <a:spcAft>
                          <a:spcPts val="0"/>
                        </a:spcAft>
                      </a:pPr>
                      <a:r>
                        <a:rPr lang="en-US" sz="1600">
                          <a:effectLst/>
                        </a:rPr>
                        <a:t>TEM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a:effectLst/>
                        </a:rPr>
                        <a:t>COBRE (VB)</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a:effectLst/>
                        </a:rPr>
                        <a:t>No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6716824"/>
                  </a:ext>
                </a:extLst>
              </a:tr>
              <a:tr h="0">
                <a:tc>
                  <a:txBody>
                    <a:bodyPr/>
                    <a:lstStyle/>
                    <a:p>
                      <a:pPr marL="0" marR="0" algn="just">
                        <a:lnSpc>
                          <a:spcPct val="107000"/>
                        </a:lnSpc>
                        <a:spcBef>
                          <a:spcPts val="0"/>
                        </a:spcBef>
                        <a:spcAft>
                          <a:spcPts val="0"/>
                        </a:spcAft>
                      </a:pPr>
                      <a:r>
                        <a:rPr lang="en-US" sz="1600">
                          <a:effectLst/>
                        </a:rPr>
                        <a:t>Cell Metabolism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a:effectLst/>
                        </a:rPr>
                        <a:t>COBRE (VB)</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a:effectLst/>
                        </a:rPr>
                        <a:t>No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1347918"/>
                  </a:ext>
                </a:extLst>
              </a:tr>
              <a:tr h="0">
                <a:tc>
                  <a:txBody>
                    <a:bodyPr/>
                    <a:lstStyle/>
                    <a:p>
                      <a:pPr marL="0" marR="0" algn="just">
                        <a:lnSpc>
                          <a:spcPct val="107000"/>
                        </a:lnSpc>
                        <a:spcBef>
                          <a:spcPts val="0"/>
                        </a:spcBef>
                        <a:spcAft>
                          <a:spcPts val="0"/>
                        </a:spcAft>
                      </a:pPr>
                      <a:r>
                        <a:rPr lang="en-US" sz="1600">
                          <a:effectLst/>
                        </a:rPr>
                        <a:t>Confocal Imaging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a:effectLst/>
                        </a:rPr>
                        <a:t>COBRE (VB)</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a:effectLst/>
                        </a:rPr>
                        <a:t>No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450959"/>
                  </a:ext>
                </a:extLst>
              </a:tr>
              <a:tr h="0">
                <a:tc>
                  <a:txBody>
                    <a:bodyPr/>
                    <a:lstStyle/>
                    <a:p>
                      <a:pPr marL="0" marR="0" algn="just">
                        <a:lnSpc>
                          <a:spcPct val="107000"/>
                        </a:lnSpc>
                        <a:spcBef>
                          <a:spcPts val="0"/>
                        </a:spcBef>
                        <a:spcAft>
                          <a:spcPts val="0"/>
                        </a:spcAft>
                      </a:pPr>
                      <a:r>
                        <a:rPr lang="en-US" sz="1600">
                          <a:effectLst/>
                        </a:rPr>
                        <a:t>Nevada Transgenic Center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a:effectLst/>
                        </a:rPr>
                        <a:t>COBRE (VB)</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a:effectLst/>
                        </a:rPr>
                        <a:t>No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5877082"/>
                  </a:ext>
                </a:extLst>
              </a:tr>
              <a:tr h="0">
                <a:tc>
                  <a:txBody>
                    <a:bodyPr/>
                    <a:lstStyle/>
                    <a:p>
                      <a:pPr marL="0" marR="0" algn="just">
                        <a:lnSpc>
                          <a:spcPct val="107000"/>
                        </a:lnSpc>
                        <a:spcBef>
                          <a:spcPts val="0"/>
                        </a:spcBef>
                        <a:spcAft>
                          <a:spcPts val="0"/>
                        </a:spcAft>
                      </a:pPr>
                      <a:r>
                        <a:rPr lang="en-US" sz="1600">
                          <a:effectLst/>
                        </a:rPr>
                        <a:t>Tissue Culture Core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dirty="0">
                          <a:effectLst/>
                        </a:rPr>
                        <a:t>COBRE (VB)</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a:effectLst/>
                        </a:rPr>
                        <a:t>No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4916566"/>
                  </a:ext>
                </a:extLst>
              </a:tr>
              <a:tr h="0">
                <a:tc>
                  <a:txBody>
                    <a:bodyPr/>
                    <a:lstStyle/>
                    <a:p>
                      <a:pPr marL="0" marR="0" algn="just">
                        <a:lnSpc>
                          <a:spcPct val="107000"/>
                        </a:lnSpc>
                        <a:spcBef>
                          <a:spcPts val="0"/>
                        </a:spcBef>
                        <a:spcAft>
                          <a:spcPts val="0"/>
                        </a:spcAft>
                      </a:pPr>
                      <a:r>
                        <a:rPr lang="en-US" sz="1600">
                          <a:effectLst/>
                        </a:rPr>
                        <a:t>Confocal Imaging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dirty="0">
                          <a:effectLst/>
                        </a:rPr>
                        <a:t>COBRE (VB)</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a:effectLst/>
                        </a:rPr>
                        <a:t>No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5559629"/>
                  </a:ext>
                </a:extLst>
              </a:tr>
              <a:tr h="146050">
                <a:tc>
                  <a:txBody>
                    <a:bodyPr/>
                    <a:lstStyle/>
                    <a:p>
                      <a:pPr marL="0" marR="0" algn="just">
                        <a:lnSpc>
                          <a:spcPct val="107000"/>
                        </a:lnSpc>
                        <a:spcBef>
                          <a:spcPts val="0"/>
                        </a:spcBef>
                        <a:spcAft>
                          <a:spcPts val="0"/>
                        </a:spcAft>
                      </a:pPr>
                      <a:r>
                        <a:rPr lang="en-US" sz="1600">
                          <a:effectLst/>
                        </a:rPr>
                        <a:t>Genomics Center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INBRE</a:t>
                      </a:r>
                    </a:p>
                  </a:txBody>
                  <a:tcPr marL="68580" marR="68580" marT="0" marB="0"/>
                </a:tc>
                <a:tc>
                  <a:txBody>
                    <a:bodyPr/>
                    <a:lstStyle/>
                    <a:p>
                      <a:pPr marL="0" marR="0" algn="just">
                        <a:lnSpc>
                          <a:spcPct val="107000"/>
                        </a:lnSpc>
                        <a:spcBef>
                          <a:spcPts val="0"/>
                        </a:spcBef>
                        <a:spcAft>
                          <a:spcPts val="0"/>
                        </a:spcAft>
                      </a:pPr>
                      <a:r>
                        <a:rPr lang="en-US" sz="1600">
                          <a:effectLst/>
                        </a:rPr>
                        <a:t>Yes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2285065"/>
                  </a:ext>
                </a:extLst>
              </a:tr>
              <a:tr h="0">
                <a:tc>
                  <a:txBody>
                    <a:bodyPr/>
                    <a:lstStyle/>
                    <a:p>
                      <a:pPr marL="0" marR="0" algn="just">
                        <a:lnSpc>
                          <a:spcPct val="107000"/>
                        </a:lnSpc>
                        <a:spcBef>
                          <a:spcPts val="0"/>
                        </a:spcBef>
                        <a:spcAft>
                          <a:spcPts val="0"/>
                        </a:spcAft>
                      </a:pPr>
                      <a:r>
                        <a:rPr lang="en-US" sz="1600">
                          <a:effectLst/>
                        </a:rPr>
                        <a:t>Cell Sorting/Flow Cytometry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a:effectLst/>
                        </a:rPr>
                        <a:t>COBRE (Sanders)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a:effectLst/>
                        </a:rPr>
                        <a:t>Yes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54603925"/>
                  </a:ext>
                </a:extLst>
              </a:tr>
              <a:tr h="0">
                <a:tc>
                  <a:txBody>
                    <a:bodyPr/>
                    <a:lstStyle/>
                    <a:p>
                      <a:pPr marL="0" marR="0" algn="just">
                        <a:lnSpc>
                          <a:spcPct val="107000"/>
                        </a:lnSpc>
                        <a:spcBef>
                          <a:spcPts val="0"/>
                        </a:spcBef>
                        <a:spcAft>
                          <a:spcPts val="0"/>
                        </a:spcAft>
                      </a:pPr>
                      <a:r>
                        <a:rPr lang="en-US" sz="1600">
                          <a:effectLst/>
                        </a:rPr>
                        <a:t>Single Cell Molecular Expression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a:effectLst/>
                        </a:rPr>
                        <a:t>COBRE (Sanders)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a:effectLst/>
                        </a:rPr>
                        <a:t>Yes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50323936"/>
                  </a:ext>
                </a:extLst>
              </a:tr>
              <a:tr h="0">
                <a:tc>
                  <a:txBody>
                    <a:bodyPr/>
                    <a:lstStyle/>
                    <a:p>
                      <a:pPr marL="0" marR="0" algn="just">
                        <a:lnSpc>
                          <a:spcPct val="107000"/>
                        </a:lnSpc>
                        <a:spcBef>
                          <a:spcPts val="0"/>
                        </a:spcBef>
                        <a:spcAft>
                          <a:spcPts val="0"/>
                        </a:spcAft>
                      </a:pPr>
                      <a:r>
                        <a:rPr lang="en-US" sz="1600">
                          <a:effectLst/>
                        </a:rPr>
                        <a:t>Bioinformatics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a:effectLst/>
                        </a:rPr>
                        <a:t>INBRE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a:effectLst/>
                        </a:rPr>
                        <a:t>Yes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8986454"/>
                  </a:ext>
                </a:extLst>
              </a:tr>
              <a:tr h="0">
                <a:tc>
                  <a:txBody>
                    <a:bodyPr/>
                    <a:lstStyle/>
                    <a:p>
                      <a:pPr marL="0" marR="0" algn="just">
                        <a:lnSpc>
                          <a:spcPct val="107000"/>
                        </a:lnSpc>
                        <a:spcBef>
                          <a:spcPts val="0"/>
                        </a:spcBef>
                        <a:spcAft>
                          <a:spcPts val="0"/>
                        </a:spcAft>
                      </a:pPr>
                      <a:r>
                        <a:rPr lang="en-US" sz="1600">
                          <a:effectLst/>
                        </a:rPr>
                        <a:t>Proteomics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INBRE</a:t>
                      </a:r>
                    </a:p>
                  </a:txBody>
                  <a:tcPr marL="68580" marR="68580" marT="0" marB="0"/>
                </a:tc>
                <a:tc>
                  <a:txBody>
                    <a:bodyPr/>
                    <a:lstStyle/>
                    <a:p>
                      <a:pPr marL="0" marR="0" algn="just">
                        <a:lnSpc>
                          <a:spcPct val="107000"/>
                        </a:lnSpc>
                        <a:spcBef>
                          <a:spcPts val="0"/>
                        </a:spcBef>
                        <a:spcAft>
                          <a:spcPts val="0"/>
                        </a:spcAft>
                      </a:pPr>
                      <a:r>
                        <a:rPr lang="en-US" sz="1600">
                          <a:effectLst/>
                        </a:rPr>
                        <a:t>Yes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7995988"/>
                  </a:ext>
                </a:extLst>
              </a:tr>
              <a:tr h="0">
                <a:tc>
                  <a:txBody>
                    <a:bodyPr/>
                    <a:lstStyle/>
                    <a:p>
                      <a:pPr marL="0" marR="0" algn="just">
                        <a:lnSpc>
                          <a:spcPct val="107000"/>
                        </a:lnSpc>
                        <a:spcBef>
                          <a:spcPts val="0"/>
                        </a:spcBef>
                        <a:spcAft>
                          <a:spcPts val="0"/>
                        </a:spcAft>
                      </a:pPr>
                      <a:r>
                        <a:rPr lang="en-US" sz="1600">
                          <a:effectLst/>
                        </a:rPr>
                        <a:t>In Vivo Imaging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INBRE</a:t>
                      </a:r>
                    </a:p>
                  </a:txBody>
                  <a:tcPr marL="68580" marR="68580" marT="0" marB="0"/>
                </a:tc>
                <a:tc>
                  <a:txBody>
                    <a:bodyPr/>
                    <a:lstStyle/>
                    <a:p>
                      <a:pPr marL="0" marR="0" algn="just">
                        <a:lnSpc>
                          <a:spcPct val="107000"/>
                        </a:lnSpc>
                        <a:spcBef>
                          <a:spcPts val="0"/>
                        </a:spcBef>
                        <a:spcAft>
                          <a:spcPts val="0"/>
                        </a:spcAft>
                      </a:pPr>
                      <a:r>
                        <a:rPr lang="en-US" sz="1600">
                          <a:effectLst/>
                        </a:rPr>
                        <a:t>No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1087613"/>
                  </a:ext>
                </a:extLst>
              </a:tr>
              <a:tr h="0">
                <a:tc>
                  <a:txBody>
                    <a:bodyPr/>
                    <a:lstStyle/>
                    <a:p>
                      <a:pPr marL="0" marR="0" algn="just">
                        <a:lnSpc>
                          <a:spcPct val="107000"/>
                        </a:lnSpc>
                        <a:spcBef>
                          <a:spcPts val="0"/>
                        </a:spcBef>
                        <a:spcAft>
                          <a:spcPts val="0"/>
                        </a:spcAft>
                      </a:pPr>
                      <a:r>
                        <a:rPr lang="en-US" sz="1600">
                          <a:effectLst/>
                        </a:rPr>
                        <a:t>Neuroimaging Resources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a:effectLst/>
                        </a:rPr>
                        <a:t>COBRE (Webster)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a:effectLst/>
                        </a:rPr>
                        <a:t>No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2790438"/>
                  </a:ext>
                </a:extLst>
              </a:tr>
              <a:tr h="0">
                <a:tc>
                  <a:txBody>
                    <a:bodyPr/>
                    <a:lstStyle/>
                    <a:p>
                      <a:pPr marL="0" marR="0" algn="just">
                        <a:lnSpc>
                          <a:spcPct val="107000"/>
                        </a:lnSpc>
                        <a:spcBef>
                          <a:spcPts val="0"/>
                        </a:spcBef>
                        <a:spcAft>
                          <a:spcPts val="0"/>
                        </a:spcAft>
                      </a:pPr>
                      <a:r>
                        <a:rPr lang="en-US" sz="1600">
                          <a:effectLst/>
                        </a:rPr>
                        <a:t>Special Populations Database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dirty="0">
                          <a:effectLst/>
                        </a:rPr>
                        <a:t>COBRE (Webster)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dirty="0">
                          <a:effectLst/>
                        </a:rPr>
                        <a:t>No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2583956"/>
                  </a:ext>
                </a:extLst>
              </a:tr>
            </a:tbl>
          </a:graphicData>
        </a:graphic>
      </p:graphicFrame>
      <p:graphicFrame>
        <p:nvGraphicFramePr>
          <p:cNvPr id="6" name="Table 5">
            <a:extLst>
              <a:ext uri="{FF2B5EF4-FFF2-40B4-BE49-F238E27FC236}">
                <a16:creationId xmlns:a16="http://schemas.microsoft.com/office/drawing/2014/main" id="{4AB6D41B-D53A-8D48-82A9-23AC475FA824}"/>
              </a:ext>
            </a:extLst>
          </p:cNvPr>
          <p:cNvGraphicFramePr>
            <a:graphicFrameLocks noGrp="1"/>
          </p:cNvGraphicFramePr>
          <p:nvPr>
            <p:extLst>
              <p:ext uri="{D42A27DB-BD31-4B8C-83A1-F6EECF244321}">
                <p14:modId xmlns:p14="http://schemas.microsoft.com/office/powerpoint/2010/main" val="2853284539"/>
              </p:ext>
            </p:extLst>
          </p:nvPr>
        </p:nvGraphicFramePr>
        <p:xfrm>
          <a:off x="6122854" y="1673904"/>
          <a:ext cx="5824606" cy="1496190"/>
        </p:xfrm>
        <a:graphic>
          <a:graphicData uri="http://schemas.openxmlformats.org/drawingml/2006/table">
            <a:tbl>
              <a:tblPr firstRow="1" firstCol="1" bandRow="1">
                <a:tableStyleId>{5C22544A-7EE6-4342-B048-85BDC9FD1C3A}</a:tableStyleId>
              </a:tblPr>
              <a:tblGrid>
                <a:gridCol w="3002485">
                  <a:extLst>
                    <a:ext uri="{9D8B030D-6E8A-4147-A177-3AD203B41FA5}">
                      <a16:colId xmlns:a16="http://schemas.microsoft.com/office/drawing/2014/main" val="1279863696"/>
                    </a:ext>
                  </a:extLst>
                </a:gridCol>
                <a:gridCol w="1729687">
                  <a:extLst>
                    <a:ext uri="{9D8B030D-6E8A-4147-A177-3AD203B41FA5}">
                      <a16:colId xmlns:a16="http://schemas.microsoft.com/office/drawing/2014/main" val="3244225469"/>
                    </a:ext>
                  </a:extLst>
                </a:gridCol>
                <a:gridCol w="1092434">
                  <a:extLst>
                    <a:ext uri="{9D8B030D-6E8A-4147-A177-3AD203B41FA5}">
                      <a16:colId xmlns:a16="http://schemas.microsoft.com/office/drawing/2014/main" val="3241234399"/>
                    </a:ext>
                  </a:extLst>
                </a:gridCol>
              </a:tblGrid>
              <a:tr h="0">
                <a:tc gridSpan="3">
                  <a:txBody>
                    <a:bodyPr/>
                    <a:lstStyle/>
                    <a:p>
                      <a:pPr marL="0" marR="0" algn="just">
                        <a:lnSpc>
                          <a:spcPct val="107000"/>
                        </a:lnSpc>
                        <a:spcBef>
                          <a:spcPts val="0"/>
                        </a:spcBef>
                        <a:spcAft>
                          <a:spcPts val="0"/>
                        </a:spcAft>
                      </a:pPr>
                      <a:r>
                        <a:rPr lang="en-US" sz="1600" dirty="0">
                          <a:effectLst/>
                        </a:rPr>
                        <a:t>Table II – Cores Established at UNLV with NIH Support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81927960"/>
                  </a:ext>
                </a:extLst>
              </a:tr>
              <a:tr h="0">
                <a:tc>
                  <a:txBody>
                    <a:bodyPr/>
                    <a:lstStyle/>
                    <a:p>
                      <a:pPr marL="0" marR="0" algn="just">
                        <a:lnSpc>
                          <a:spcPct val="107000"/>
                        </a:lnSpc>
                        <a:spcBef>
                          <a:spcPts val="0"/>
                        </a:spcBef>
                        <a:spcAft>
                          <a:spcPts val="0"/>
                        </a:spcAft>
                      </a:pPr>
                      <a:r>
                        <a:rPr lang="en-US" sz="1600" dirty="0">
                          <a:effectLst/>
                        </a:rPr>
                        <a:t>Core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c>
                  <a:txBody>
                    <a:bodyPr/>
                    <a:lstStyle/>
                    <a:p>
                      <a:pPr marL="0" marR="0" algn="just">
                        <a:lnSpc>
                          <a:spcPct val="107000"/>
                        </a:lnSpc>
                        <a:spcBef>
                          <a:spcPts val="0"/>
                        </a:spcBef>
                        <a:spcAft>
                          <a:spcPts val="0"/>
                        </a:spcAft>
                      </a:pPr>
                      <a:r>
                        <a:rPr lang="en-US" sz="1600">
                          <a:effectLst/>
                        </a:rPr>
                        <a:t>Support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dirty="0">
                          <a:effectLst/>
                        </a:rPr>
                        <a:t>Recharge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26153"/>
                  </a:ext>
                </a:extLst>
              </a:tr>
              <a:tr h="0">
                <a:tc>
                  <a:txBody>
                    <a:bodyPr/>
                    <a:lstStyle/>
                    <a:p>
                      <a:pPr marL="0" marR="0" algn="just">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Imaging</a:t>
                      </a:r>
                    </a:p>
                  </a:txBody>
                  <a:tcPr marL="68580" marR="68580" marT="0" marB="0">
                    <a:solidFill>
                      <a:srgbClr val="FF0000"/>
                    </a:solidFill>
                  </a:tcPr>
                </a:tc>
                <a:tc>
                  <a:txBody>
                    <a:bodyPr/>
                    <a:lstStyle/>
                    <a:p>
                      <a:pPr marL="0" marR="0" algn="just">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INBRE</a:t>
                      </a:r>
                    </a:p>
                  </a:txBody>
                  <a:tcPr marL="68580" marR="68580" marT="0" marB="0"/>
                </a:tc>
                <a:tc>
                  <a:txBody>
                    <a:bodyPr/>
                    <a:lstStyle/>
                    <a:p>
                      <a:pPr marL="0" marR="0" algn="just">
                        <a:lnSpc>
                          <a:spcPct val="107000"/>
                        </a:lnSpc>
                        <a:spcBef>
                          <a:spcPts val="0"/>
                        </a:spcBef>
                        <a:spcAft>
                          <a:spcPts val="0"/>
                        </a:spcAft>
                      </a:pPr>
                      <a:r>
                        <a:rPr lang="en-US" sz="1600" dirty="0">
                          <a:effectLst/>
                        </a:rPr>
                        <a:t>No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6716824"/>
                  </a:ext>
                </a:extLst>
              </a:tr>
              <a:tr h="0">
                <a:tc>
                  <a:txBody>
                    <a:bodyPr/>
                    <a:lstStyle/>
                    <a:p>
                      <a:pPr marL="0" marR="0" algn="just">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Genomics</a:t>
                      </a:r>
                    </a:p>
                  </a:txBody>
                  <a:tcPr marL="68580" marR="68580" marT="0" marB="0">
                    <a:solidFill>
                      <a:srgbClr val="FF0000"/>
                    </a:solidFill>
                  </a:tcPr>
                </a:tc>
                <a:tc>
                  <a:txBody>
                    <a:bodyPr/>
                    <a:lstStyle/>
                    <a:p>
                      <a:pPr marL="0" marR="0" algn="just">
                        <a:lnSpc>
                          <a:spcPct val="107000"/>
                        </a:lnSpc>
                        <a:spcBef>
                          <a:spcPts val="0"/>
                        </a:spcBef>
                        <a:spcAft>
                          <a:spcPts val="0"/>
                        </a:spcAft>
                      </a:pPr>
                      <a:r>
                        <a:rPr lang="en-US" sz="1600" dirty="0">
                          <a:effectLst/>
                        </a:rPr>
                        <a:t>INBRE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tc>
                <a:extLst>
                  <a:ext uri="{0D108BD9-81ED-4DB2-BD59-A6C34878D82A}">
                    <a16:rowId xmlns:a16="http://schemas.microsoft.com/office/drawing/2014/main" val="4091347918"/>
                  </a:ext>
                </a:extLst>
              </a:tr>
              <a:tr h="0">
                <a:tc>
                  <a:txBody>
                    <a:bodyPr/>
                    <a:lstStyle/>
                    <a:p>
                      <a:pPr marL="0" marR="0" algn="just">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Bioinformatics</a:t>
                      </a:r>
                    </a:p>
                  </a:txBody>
                  <a:tcPr marL="68580" marR="68580" marT="0" marB="0">
                    <a:solidFill>
                      <a:srgbClr val="FF0000"/>
                    </a:solidFill>
                  </a:tcPr>
                </a:tc>
                <a:tc>
                  <a:txBody>
                    <a:bodyPr/>
                    <a:lstStyle/>
                    <a:p>
                      <a:pPr marL="0" marR="0" algn="just">
                        <a:lnSpc>
                          <a:spcPct val="107000"/>
                        </a:lnSpc>
                        <a:spcBef>
                          <a:spcPts val="0"/>
                        </a:spcBef>
                        <a:spcAft>
                          <a:spcPts val="0"/>
                        </a:spcAft>
                      </a:pPr>
                      <a:r>
                        <a:rPr lang="en-US" sz="1600" dirty="0">
                          <a:effectLst/>
                        </a:rPr>
                        <a:t>COBRE (MS)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600">
                          <a:effectLst/>
                        </a:rPr>
                        <a:t>No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450959"/>
                  </a:ext>
                </a:extLst>
              </a:tr>
              <a:tr h="0">
                <a:tc>
                  <a:txBody>
                    <a:bodyPr/>
                    <a:lstStyle/>
                    <a:p>
                      <a:pPr marL="0" marR="0" algn="just">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Proteomics</a:t>
                      </a:r>
                    </a:p>
                  </a:txBody>
                  <a:tcPr marL="68580" marR="68580" marT="0" marB="0">
                    <a:solidFill>
                      <a:srgbClr val="FF0000"/>
                    </a:solidFill>
                  </a:tcPr>
                </a:tc>
                <a:tc>
                  <a:txBody>
                    <a:bodyPr/>
                    <a:lstStyle/>
                    <a:p>
                      <a:pPr marL="0" marR="0" algn="just">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UNLV</a:t>
                      </a:r>
                    </a:p>
                  </a:txBody>
                  <a:tcPr marL="68580" marR="68580" marT="0" marB="0"/>
                </a:tc>
                <a:tc>
                  <a:txBody>
                    <a:bodyPr/>
                    <a:lstStyle/>
                    <a:p>
                      <a:pPr marL="0" marR="0" algn="just">
                        <a:lnSpc>
                          <a:spcPct val="107000"/>
                        </a:lnSpc>
                        <a:spcBef>
                          <a:spcPts val="0"/>
                        </a:spcBef>
                        <a:spcAft>
                          <a:spcPts val="0"/>
                        </a:spcAft>
                      </a:pPr>
                      <a:r>
                        <a:rPr lang="en-US" sz="1600" dirty="0">
                          <a:effectLst/>
                        </a:rPr>
                        <a:t>No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5877082"/>
                  </a:ext>
                </a:extLst>
              </a:tr>
            </a:tbl>
          </a:graphicData>
        </a:graphic>
      </p:graphicFrame>
      <p:sp>
        <p:nvSpPr>
          <p:cNvPr id="7" name="TextBox 6">
            <a:extLst>
              <a:ext uri="{FF2B5EF4-FFF2-40B4-BE49-F238E27FC236}">
                <a16:creationId xmlns:a16="http://schemas.microsoft.com/office/drawing/2014/main" id="{02C6E712-8F1A-7349-80BB-76AC6A02CC9B}"/>
              </a:ext>
            </a:extLst>
          </p:cNvPr>
          <p:cNvSpPr txBox="1"/>
          <p:nvPr/>
        </p:nvSpPr>
        <p:spPr>
          <a:xfrm>
            <a:off x="1565022" y="434140"/>
            <a:ext cx="9411102" cy="707886"/>
          </a:xfrm>
          <a:prstGeom prst="rect">
            <a:avLst/>
          </a:prstGeom>
          <a:noFill/>
        </p:spPr>
        <p:txBody>
          <a:bodyPr wrap="none" rtlCol="0">
            <a:spAutoFit/>
          </a:bodyPr>
          <a:lstStyle/>
          <a:p>
            <a:r>
              <a:rPr lang="en-US" sz="4000" dirty="0"/>
              <a:t>20 Years of Developing Scientific Cores in NV</a:t>
            </a:r>
          </a:p>
        </p:txBody>
      </p:sp>
      <p:sp>
        <p:nvSpPr>
          <p:cNvPr id="8" name="TextBox 7">
            <a:extLst>
              <a:ext uri="{FF2B5EF4-FFF2-40B4-BE49-F238E27FC236}">
                <a16:creationId xmlns:a16="http://schemas.microsoft.com/office/drawing/2014/main" id="{99886BC3-4F5A-1540-B23F-8F0F6785DBDE}"/>
              </a:ext>
            </a:extLst>
          </p:cNvPr>
          <p:cNvSpPr txBox="1"/>
          <p:nvPr/>
        </p:nvSpPr>
        <p:spPr>
          <a:xfrm>
            <a:off x="1175556" y="6035943"/>
            <a:ext cx="10190034" cy="584775"/>
          </a:xfrm>
          <a:prstGeom prst="rect">
            <a:avLst/>
          </a:prstGeom>
          <a:noFill/>
        </p:spPr>
        <p:txBody>
          <a:bodyPr wrap="none" rtlCol="0">
            <a:spAutoFit/>
          </a:bodyPr>
          <a:lstStyle/>
          <a:p>
            <a:r>
              <a:rPr lang="en-US" sz="3200" dirty="0"/>
              <a:t>Minimizing Redundancy Requires Significant Communication</a:t>
            </a:r>
          </a:p>
        </p:txBody>
      </p:sp>
    </p:spTree>
    <p:extLst>
      <p:ext uri="{BB962C8B-B14F-4D97-AF65-F5344CB8AC3E}">
        <p14:creationId xmlns:p14="http://schemas.microsoft.com/office/powerpoint/2010/main" val="1496836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918E-BF5A-324B-9284-BDD45DAA92BD}"/>
              </a:ext>
            </a:extLst>
          </p:cNvPr>
          <p:cNvSpPr>
            <a:spLocks noGrp="1"/>
          </p:cNvSpPr>
          <p:nvPr>
            <p:ph type="title"/>
          </p:nvPr>
        </p:nvSpPr>
        <p:spPr>
          <a:xfrm>
            <a:off x="4319802" y="148413"/>
            <a:ext cx="3897086" cy="1325563"/>
          </a:xfrm>
        </p:spPr>
        <p:txBody>
          <a:bodyPr/>
          <a:lstStyle/>
          <a:p>
            <a:r>
              <a:rPr lang="en-US" dirty="0"/>
              <a:t>Sustainability </a:t>
            </a:r>
          </a:p>
        </p:txBody>
      </p:sp>
      <p:sp>
        <p:nvSpPr>
          <p:cNvPr id="4" name="Oval 3">
            <a:extLst>
              <a:ext uri="{FF2B5EF4-FFF2-40B4-BE49-F238E27FC236}">
                <a16:creationId xmlns:a16="http://schemas.microsoft.com/office/drawing/2014/main" id="{2F4CDBF8-1CF8-CD4F-9EBD-DC0EA9FE668E}"/>
              </a:ext>
            </a:extLst>
          </p:cNvPr>
          <p:cNvSpPr/>
          <p:nvPr/>
        </p:nvSpPr>
        <p:spPr>
          <a:xfrm>
            <a:off x="4773386" y="2925886"/>
            <a:ext cx="1878369" cy="1754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Scientific</a:t>
            </a:r>
          </a:p>
          <a:p>
            <a:pPr algn="ctr"/>
            <a:r>
              <a:rPr lang="en-US" sz="2400" dirty="0"/>
              <a:t>Core</a:t>
            </a:r>
          </a:p>
        </p:txBody>
      </p:sp>
      <p:sp>
        <p:nvSpPr>
          <p:cNvPr id="5" name="Rectangle 4">
            <a:extLst>
              <a:ext uri="{FF2B5EF4-FFF2-40B4-BE49-F238E27FC236}">
                <a16:creationId xmlns:a16="http://schemas.microsoft.com/office/drawing/2014/main" id="{ABE4F48C-5B81-584E-92DE-967D5CD5E7DD}"/>
              </a:ext>
            </a:extLst>
          </p:cNvPr>
          <p:cNvSpPr/>
          <p:nvPr/>
        </p:nvSpPr>
        <p:spPr>
          <a:xfrm>
            <a:off x="262620" y="3221947"/>
            <a:ext cx="2250620" cy="1325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algn="ctr"/>
            <a:r>
              <a:rPr lang="en-US" sz="2400" dirty="0"/>
              <a:t>Core Support</a:t>
            </a:r>
          </a:p>
          <a:p>
            <a:pPr marL="285750" indent="-285750" algn="ctr">
              <a:buFontTx/>
              <a:buChar char="-"/>
            </a:pPr>
            <a:endParaRPr lang="en-US" dirty="0"/>
          </a:p>
          <a:p>
            <a:pPr marL="285750" indent="-285750" algn="ctr">
              <a:buFontTx/>
              <a:buChar char="-"/>
            </a:pPr>
            <a:endParaRPr lang="en-US" dirty="0"/>
          </a:p>
        </p:txBody>
      </p:sp>
      <p:sp>
        <p:nvSpPr>
          <p:cNvPr id="7" name="Rectangle 6">
            <a:extLst>
              <a:ext uri="{FF2B5EF4-FFF2-40B4-BE49-F238E27FC236}">
                <a16:creationId xmlns:a16="http://schemas.microsoft.com/office/drawing/2014/main" id="{C5CEBAFC-78D2-EC45-AF64-75D6176E5C2D}"/>
              </a:ext>
            </a:extLst>
          </p:cNvPr>
          <p:cNvSpPr/>
          <p:nvPr/>
        </p:nvSpPr>
        <p:spPr>
          <a:xfrm>
            <a:off x="9295039" y="3086100"/>
            <a:ext cx="1992086" cy="1240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User </a:t>
            </a:r>
          </a:p>
        </p:txBody>
      </p:sp>
      <p:cxnSp>
        <p:nvCxnSpPr>
          <p:cNvPr id="9" name="Straight Arrow Connector 8">
            <a:extLst>
              <a:ext uri="{FF2B5EF4-FFF2-40B4-BE49-F238E27FC236}">
                <a16:creationId xmlns:a16="http://schemas.microsoft.com/office/drawing/2014/main" id="{2D4F0CB3-BFED-9440-B0A7-CE673AE11B2E}"/>
              </a:ext>
            </a:extLst>
          </p:cNvPr>
          <p:cNvCxnSpPr>
            <a:cxnSpLocks/>
          </p:cNvCxnSpPr>
          <p:nvPr/>
        </p:nvCxnSpPr>
        <p:spPr>
          <a:xfrm>
            <a:off x="7463053" y="3675495"/>
            <a:ext cx="94705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635176AC-F540-B740-AB9B-A89CCFA799CC}"/>
              </a:ext>
            </a:extLst>
          </p:cNvPr>
          <p:cNvSpPr/>
          <p:nvPr/>
        </p:nvSpPr>
        <p:spPr>
          <a:xfrm>
            <a:off x="2767693" y="3808843"/>
            <a:ext cx="4011386" cy="1754326"/>
          </a:xfrm>
          <a:prstGeom prst="rect">
            <a:avLst/>
          </a:prstGeom>
        </p:spPr>
        <p:txBody>
          <a:bodyPr wrap="square">
            <a:spAutoFit/>
          </a:bodyPr>
          <a:lstStyle/>
          <a:p>
            <a:pPr marL="285750" indent="-285750">
              <a:buFontTx/>
              <a:buChar char="-"/>
            </a:pPr>
            <a:r>
              <a:rPr lang="en-US" dirty="0"/>
              <a:t>Management</a:t>
            </a:r>
          </a:p>
          <a:p>
            <a:pPr marL="285750" indent="-285750">
              <a:buFontTx/>
              <a:buChar char="-"/>
            </a:pPr>
            <a:r>
              <a:rPr lang="en-US" dirty="0"/>
              <a:t>Service Contracts</a:t>
            </a:r>
          </a:p>
          <a:p>
            <a:pPr marL="285750" indent="-285750">
              <a:buFontTx/>
              <a:buChar char="-"/>
            </a:pPr>
            <a:r>
              <a:rPr lang="en-US" dirty="0"/>
              <a:t>Supplies</a:t>
            </a:r>
          </a:p>
          <a:p>
            <a:pPr marL="285750" indent="-285750">
              <a:buFontTx/>
              <a:buChar char="-"/>
            </a:pPr>
            <a:r>
              <a:rPr lang="en-US" dirty="0"/>
              <a:t>Salaries</a:t>
            </a:r>
          </a:p>
          <a:p>
            <a:pPr marL="285750" indent="-285750">
              <a:buFontTx/>
              <a:buChar char="-"/>
            </a:pPr>
            <a:r>
              <a:rPr lang="en-US" dirty="0"/>
              <a:t>Space</a:t>
            </a:r>
          </a:p>
          <a:p>
            <a:pPr marL="285750" indent="-285750">
              <a:buFontTx/>
              <a:buChar char="-"/>
            </a:pPr>
            <a:r>
              <a:rPr lang="en-US" dirty="0"/>
              <a:t>New Equipment</a:t>
            </a:r>
          </a:p>
        </p:txBody>
      </p:sp>
      <p:sp>
        <p:nvSpPr>
          <p:cNvPr id="14" name="Rectangle 13">
            <a:extLst>
              <a:ext uri="{FF2B5EF4-FFF2-40B4-BE49-F238E27FC236}">
                <a16:creationId xmlns:a16="http://schemas.microsoft.com/office/drawing/2014/main" id="{E6182FD7-E498-1246-A718-7926007E1715}"/>
              </a:ext>
            </a:extLst>
          </p:cNvPr>
          <p:cNvSpPr/>
          <p:nvPr/>
        </p:nvSpPr>
        <p:spPr>
          <a:xfrm>
            <a:off x="6779079" y="3817523"/>
            <a:ext cx="6096000" cy="1477328"/>
          </a:xfrm>
          <a:prstGeom prst="rect">
            <a:avLst/>
          </a:prstGeom>
        </p:spPr>
        <p:txBody>
          <a:bodyPr>
            <a:spAutoFit/>
          </a:bodyPr>
          <a:lstStyle/>
          <a:p>
            <a:pPr marL="285750" indent="-285750">
              <a:buFontTx/>
              <a:buChar char="-"/>
            </a:pPr>
            <a:r>
              <a:rPr lang="en-US" dirty="0"/>
              <a:t>Sample Preparation</a:t>
            </a:r>
          </a:p>
          <a:p>
            <a:r>
              <a:rPr lang="en-US" dirty="0"/>
              <a:t>-     Data Analysis</a:t>
            </a:r>
          </a:p>
          <a:p>
            <a:pPr marL="285750" indent="-285750">
              <a:buFontTx/>
              <a:buChar char="-"/>
            </a:pPr>
            <a:r>
              <a:rPr lang="en-US" dirty="0"/>
              <a:t>Consulting</a:t>
            </a:r>
          </a:p>
          <a:p>
            <a:pPr marL="285750" indent="-285750">
              <a:buFontTx/>
              <a:buChar char="-"/>
            </a:pPr>
            <a:r>
              <a:rPr lang="en-US" dirty="0"/>
              <a:t>Workshops</a:t>
            </a:r>
          </a:p>
          <a:p>
            <a:pPr marL="285750" indent="-285750">
              <a:buFontTx/>
              <a:buChar char="-"/>
            </a:pPr>
            <a:r>
              <a:rPr lang="en-US" dirty="0"/>
              <a:t>Paper/Grant Writing Help</a:t>
            </a:r>
          </a:p>
        </p:txBody>
      </p:sp>
      <p:sp>
        <p:nvSpPr>
          <p:cNvPr id="15" name="Arc 14">
            <a:extLst>
              <a:ext uri="{FF2B5EF4-FFF2-40B4-BE49-F238E27FC236}">
                <a16:creationId xmlns:a16="http://schemas.microsoft.com/office/drawing/2014/main" id="{09999183-AE5B-7F44-B21A-768C08F1EC1B}"/>
              </a:ext>
            </a:extLst>
          </p:cNvPr>
          <p:cNvSpPr/>
          <p:nvPr/>
        </p:nvSpPr>
        <p:spPr>
          <a:xfrm>
            <a:off x="1387930" y="2056140"/>
            <a:ext cx="8036377" cy="1828587"/>
          </a:xfrm>
          <a:prstGeom prst="arc">
            <a:avLst>
              <a:gd name="adj1" fmla="val 10865056"/>
              <a:gd name="adj2" fmla="val 21452710"/>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ectangle 15">
            <a:extLst>
              <a:ext uri="{FF2B5EF4-FFF2-40B4-BE49-F238E27FC236}">
                <a16:creationId xmlns:a16="http://schemas.microsoft.com/office/drawing/2014/main" id="{D453E5B0-92BE-6D4E-B47C-26F8A2FA8371}"/>
              </a:ext>
            </a:extLst>
          </p:cNvPr>
          <p:cNvSpPr/>
          <p:nvPr/>
        </p:nvSpPr>
        <p:spPr>
          <a:xfrm>
            <a:off x="2372565" y="2083959"/>
            <a:ext cx="6096000" cy="523220"/>
          </a:xfrm>
          <a:prstGeom prst="rect">
            <a:avLst/>
          </a:prstGeom>
        </p:spPr>
        <p:txBody>
          <a:bodyPr>
            <a:spAutoFit/>
          </a:bodyPr>
          <a:lstStyle/>
          <a:p>
            <a:pPr algn="ctr"/>
            <a:r>
              <a:rPr lang="en-US" sz="2800" dirty="0"/>
              <a:t>Recharge</a:t>
            </a:r>
          </a:p>
        </p:txBody>
      </p:sp>
      <p:cxnSp>
        <p:nvCxnSpPr>
          <p:cNvPr id="17" name="Straight Arrow Connector 16">
            <a:extLst>
              <a:ext uri="{FF2B5EF4-FFF2-40B4-BE49-F238E27FC236}">
                <a16:creationId xmlns:a16="http://schemas.microsoft.com/office/drawing/2014/main" id="{B30DCE04-3D5F-AA4F-9C1B-897850418849}"/>
              </a:ext>
            </a:extLst>
          </p:cNvPr>
          <p:cNvCxnSpPr>
            <a:cxnSpLocks/>
          </p:cNvCxnSpPr>
          <p:nvPr/>
        </p:nvCxnSpPr>
        <p:spPr>
          <a:xfrm>
            <a:off x="3372745" y="3706586"/>
            <a:ext cx="94705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3132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918E-BF5A-324B-9284-BDD45DAA92BD}"/>
              </a:ext>
            </a:extLst>
          </p:cNvPr>
          <p:cNvSpPr>
            <a:spLocks noGrp="1"/>
          </p:cNvSpPr>
          <p:nvPr>
            <p:ph type="title"/>
          </p:nvPr>
        </p:nvSpPr>
        <p:spPr>
          <a:xfrm>
            <a:off x="816429" y="97877"/>
            <a:ext cx="10878911" cy="1325563"/>
          </a:xfrm>
        </p:spPr>
        <p:txBody>
          <a:bodyPr>
            <a:normAutofit fontScale="90000"/>
          </a:bodyPr>
          <a:lstStyle/>
          <a:p>
            <a:pPr algn="ctr"/>
            <a:r>
              <a:rPr lang="en-US" dirty="0"/>
              <a:t>Our Scientific Cores Have Been Developed Locally</a:t>
            </a:r>
            <a:br>
              <a:rPr lang="en-US" dirty="0"/>
            </a:br>
            <a:r>
              <a:rPr lang="en-US" dirty="0"/>
              <a:t>but are More Sustainable Functioning Globally</a:t>
            </a:r>
          </a:p>
        </p:txBody>
      </p:sp>
      <p:sp>
        <p:nvSpPr>
          <p:cNvPr id="3" name="TextBox 2">
            <a:extLst>
              <a:ext uri="{FF2B5EF4-FFF2-40B4-BE49-F238E27FC236}">
                <a16:creationId xmlns:a16="http://schemas.microsoft.com/office/drawing/2014/main" id="{608935EF-EF8A-C44E-A34F-A0F94908DC4E}"/>
              </a:ext>
            </a:extLst>
          </p:cNvPr>
          <p:cNvSpPr txBox="1"/>
          <p:nvPr/>
        </p:nvSpPr>
        <p:spPr>
          <a:xfrm>
            <a:off x="2121635" y="5615962"/>
            <a:ext cx="7511415" cy="830997"/>
          </a:xfrm>
          <a:prstGeom prst="rect">
            <a:avLst/>
          </a:prstGeom>
          <a:noFill/>
        </p:spPr>
        <p:txBody>
          <a:bodyPr wrap="none" rtlCol="0">
            <a:spAutoFit/>
          </a:bodyPr>
          <a:lstStyle/>
          <a:p>
            <a:pPr marL="342900" indent="-342900">
              <a:buFont typeface="Arial" panose="020B0604020202020204" pitchFamily="34" charset="0"/>
              <a:buChar char="•"/>
            </a:pPr>
            <a:r>
              <a:rPr lang="en-US" sz="2400" dirty="0"/>
              <a:t>Economy of Scale</a:t>
            </a:r>
          </a:p>
          <a:p>
            <a:pPr marL="342900" indent="-342900">
              <a:buFont typeface="Arial" panose="020B0604020202020204" pitchFamily="34" charset="0"/>
              <a:buChar char="•"/>
            </a:pPr>
            <a:r>
              <a:rPr lang="en-US" sz="2400" dirty="0"/>
              <a:t>Engage Stakeholders who Have Resources and Influence</a:t>
            </a:r>
          </a:p>
        </p:txBody>
      </p:sp>
      <p:sp>
        <p:nvSpPr>
          <p:cNvPr id="17" name="Oval 16">
            <a:extLst>
              <a:ext uri="{FF2B5EF4-FFF2-40B4-BE49-F238E27FC236}">
                <a16:creationId xmlns:a16="http://schemas.microsoft.com/office/drawing/2014/main" id="{2F4EF626-099E-9540-8B77-1160FB999668}"/>
              </a:ext>
            </a:extLst>
          </p:cNvPr>
          <p:cNvSpPr/>
          <p:nvPr/>
        </p:nvSpPr>
        <p:spPr>
          <a:xfrm>
            <a:off x="4899510" y="2783997"/>
            <a:ext cx="1878369" cy="1754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Scientific</a:t>
            </a:r>
          </a:p>
          <a:p>
            <a:pPr algn="ctr"/>
            <a:r>
              <a:rPr lang="en-US" sz="2400" dirty="0"/>
              <a:t>Core</a:t>
            </a:r>
          </a:p>
        </p:txBody>
      </p:sp>
      <p:sp>
        <p:nvSpPr>
          <p:cNvPr id="18" name="Rectangle 17">
            <a:extLst>
              <a:ext uri="{FF2B5EF4-FFF2-40B4-BE49-F238E27FC236}">
                <a16:creationId xmlns:a16="http://schemas.microsoft.com/office/drawing/2014/main" id="{71358BF8-89F6-0B48-A096-EEF8774914CA}"/>
              </a:ext>
            </a:extLst>
          </p:cNvPr>
          <p:cNvSpPr/>
          <p:nvPr/>
        </p:nvSpPr>
        <p:spPr>
          <a:xfrm>
            <a:off x="388744" y="3080058"/>
            <a:ext cx="2250620" cy="1325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algn="ctr"/>
            <a:r>
              <a:rPr lang="en-US" sz="2400" dirty="0"/>
              <a:t>Core Support</a:t>
            </a:r>
          </a:p>
          <a:p>
            <a:pPr marL="285750" indent="-285750" algn="ctr">
              <a:buFontTx/>
              <a:buChar char="-"/>
            </a:pPr>
            <a:endParaRPr lang="en-US" dirty="0"/>
          </a:p>
          <a:p>
            <a:pPr marL="285750" indent="-285750" algn="ctr">
              <a:buFontTx/>
              <a:buChar char="-"/>
            </a:pPr>
            <a:endParaRPr lang="en-US" dirty="0"/>
          </a:p>
        </p:txBody>
      </p:sp>
      <p:sp>
        <p:nvSpPr>
          <p:cNvPr id="19" name="Rectangle 18">
            <a:extLst>
              <a:ext uri="{FF2B5EF4-FFF2-40B4-BE49-F238E27FC236}">
                <a16:creationId xmlns:a16="http://schemas.microsoft.com/office/drawing/2014/main" id="{930049AE-2868-0F4E-B746-C4BA8B5F82AE}"/>
              </a:ext>
            </a:extLst>
          </p:cNvPr>
          <p:cNvSpPr/>
          <p:nvPr/>
        </p:nvSpPr>
        <p:spPr>
          <a:xfrm>
            <a:off x="9421163" y="2944211"/>
            <a:ext cx="1992086" cy="1240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User </a:t>
            </a:r>
          </a:p>
        </p:txBody>
      </p:sp>
      <p:cxnSp>
        <p:nvCxnSpPr>
          <p:cNvPr id="20" name="Straight Arrow Connector 19">
            <a:extLst>
              <a:ext uri="{FF2B5EF4-FFF2-40B4-BE49-F238E27FC236}">
                <a16:creationId xmlns:a16="http://schemas.microsoft.com/office/drawing/2014/main" id="{BA206EC7-4CDF-8C4D-A942-B9A9A52E72DB}"/>
              </a:ext>
            </a:extLst>
          </p:cNvPr>
          <p:cNvCxnSpPr>
            <a:cxnSpLocks/>
          </p:cNvCxnSpPr>
          <p:nvPr/>
        </p:nvCxnSpPr>
        <p:spPr>
          <a:xfrm>
            <a:off x="7589177" y="3533606"/>
            <a:ext cx="94705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17B6953-01E5-C44A-BB25-1112E9A96108}"/>
              </a:ext>
            </a:extLst>
          </p:cNvPr>
          <p:cNvSpPr/>
          <p:nvPr/>
        </p:nvSpPr>
        <p:spPr>
          <a:xfrm>
            <a:off x="2893817" y="3666954"/>
            <a:ext cx="4011386" cy="1754326"/>
          </a:xfrm>
          <a:prstGeom prst="rect">
            <a:avLst/>
          </a:prstGeom>
        </p:spPr>
        <p:txBody>
          <a:bodyPr wrap="square">
            <a:spAutoFit/>
          </a:bodyPr>
          <a:lstStyle/>
          <a:p>
            <a:pPr marL="285750" indent="-285750">
              <a:buFontTx/>
              <a:buChar char="-"/>
            </a:pPr>
            <a:r>
              <a:rPr lang="en-US" dirty="0"/>
              <a:t>Management</a:t>
            </a:r>
          </a:p>
          <a:p>
            <a:pPr marL="285750" indent="-285750">
              <a:buFontTx/>
              <a:buChar char="-"/>
            </a:pPr>
            <a:r>
              <a:rPr lang="en-US" dirty="0"/>
              <a:t>Service Contracts</a:t>
            </a:r>
          </a:p>
          <a:p>
            <a:pPr marL="285750" indent="-285750">
              <a:buFontTx/>
              <a:buChar char="-"/>
            </a:pPr>
            <a:r>
              <a:rPr lang="en-US" dirty="0"/>
              <a:t>Supplies</a:t>
            </a:r>
          </a:p>
          <a:p>
            <a:pPr marL="285750" indent="-285750">
              <a:buFontTx/>
              <a:buChar char="-"/>
            </a:pPr>
            <a:r>
              <a:rPr lang="en-US" dirty="0"/>
              <a:t>Salaries</a:t>
            </a:r>
          </a:p>
          <a:p>
            <a:pPr marL="285750" indent="-285750">
              <a:buFontTx/>
              <a:buChar char="-"/>
            </a:pPr>
            <a:r>
              <a:rPr lang="en-US" dirty="0"/>
              <a:t>Space</a:t>
            </a:r>
          </a:p>
          <a:p>
            <a:pPr marL="285750" indent="-285750">
              <a:buFontTx/>
              <a:buChar char="-"/>
            </a:pPr>
            <a:r>
              <a:rPr lang="en-US" dirty="0"/>
              <a:t>New Equipment</a:t>
            </a:r>
          </a:p>
        </p:txBody>
      </p:sp>
      <p:sp>
        <p:nvSpPr>
          <p:cNvPr id="22" name="Rectangle 21">
            <a:extLst>
              <a:ext uri="{FF2B5EF4-FFF2-40B4-BE49-F238E27FC236}">
                <a16:creationId xmlns:a16="http://schemas.microsoft.com/office/drawing/2014/main" id="{EB542DB3-BD77-4849-9D9E-AFEB469F8CF4}"/>
              </a:ext>
            </a:extLst>
          </p:cNvPr>
          <p:cNvSpPr/>
          <p:nvPr/>
        </p:nvSpPr>
        <p:spPr>
          <a:xfrm>
            <a:off x="6905203" y="3675634"/>
            <a:ext cx="6096000" cy="1477328"/>
          </a:xfrm>
          <a:prstGeom prst="rect">
            <a:avLst/>
          </a:prstGeom>
        </p:spPr>
        <p:txBody>
          <a:bodyPr>
            <a:spAutoFit/>
          </a:bodyPr>
          <a:lstStyle/>
          <a:p>
            <a:pPr marL="285750" indent="-285750">
              <a:buFontTx/>
              <a:buChar char="-"/>
            </a:pPr>
            <a:r>
              <a:rPr lang="en-US" dirty="0"/>
              <a:t>Sample Preparation</a:t>
            </a:r>
          </a:p>
          <a:p>
            <a:r>
              <a:rPr lang="en-US" dirty="0"/>
              <a:t>-     Data Analysis</a:t>
            </a:r>
          </a:p>
          <a:p>
            <a:pPr marL="285750" indent="-285750">
              <a:buFontTx/>
              <a:buChar char="-"/>
            </a:pPr>
            <a:r>
              <a:rPr lang="en-US" dirty="0"/>
              <a:t>Consulting</a:t>
            </a:r>
          </a:p>
          <a:p>
            <a:pPr marL="285750" indent="-285750">
              <a:buFontTx/>
              <a:buChar char="-"/>
            </a:pPr>
            <a:r>
              <a:rPr lang="en-US" dirty="0"/>
              <a:t>Workshops</a:t>
            </a:r>
          </a:p>
          <a:p>
            <a:pPr marL="285750" indent="-285750">
              <a:buFontTx/>
              <a:buChar char="-"/>
            </a:pPr>
            <a:r>
              <a:rPr lang="en-US" dirty="0"/>
              <a:t>Paper/Grant Writing Help</a:t>
            </a:r>
          </a:p>
        </p:txBody>
      </p:sp>
      <p:sp>
        <p:nvSpPr>
          <p:cNvPr id="23" name="Arc 22">
            <a:extLst>
              <a:ext uri="{FF2B5EF4-FFF2-40B4-BE49-F238E27FC236}">
                <a16:creationId xmlns:a16="http://schemas.microsoft.com/office/drawing/2014/main" id="{CB88C6FA-81BC-6547-A53B-45C2BB49399E}"/>
              </a:ext>
            </a:extLst>
          </p:cNvPr>
          <p:cNvSpPr/>
          <p:nvPr/>
        </p:nvSpPr>
        <p:spPr>
          <a:xfrm>
            <a:off x="1514054" y="1914251"/>
            <a:ext cx="8036377" cy="1828587"/>
          </a:xfrm>
          <a:prstGeom prst="arc">
            <a:avLst>
              <a:gd name="adj1" fmla="val 10865056"/>
              <a:gd name="adj2" fmla="val 21452710"/>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ectangle 23">
            <a:extLst>
              <a:ext uri="{FF2B5EF4-FFF2-40B4-BE49-F238E27FC236}">
                <a16:creationId xmlns:a16="http://schemas.microsoft.com/office/drawing/2014/main" id="{EC626F0A-1690-E744-A11F-950ADE29C7E9}"/>
              </a:ext>
            </a:extLst>
          </p:cNvPr>
          <p:cNvSpPr/>
          <p:nvPr/>
        </p:nvSpPr>
        <p:spPr>
          <a:xfrm>
            <a:off x="2498689" y="1942070"/>
            <a:ext cx="6096000" cy="523220"/>
          </a:xfrm>
          <a:prstGeom prst="rect">
            <a:avLst/>
          </a:prstGeom>
        </p:spPr>
        <p:txBody>
          <a:bodyPr>
            <a:spAutoFit/>
          </a:bodyPr>
          <a:lstStyle/>
          <a:p>
            <a:pPr algn="ctr"/>
            <a:r>
              <a:rPr lang="en-US" sz="2800" dirty="0"/>
              <a:t>Recharge</a:t>
            </a:r>
          </a:p>
        </p:txBody>
      </p:sp>
      <p:cxnSp>
        <p:nvCxnSpPr>
          <p:cNvPr id="25" name="Straight Arrow Connector 24">
            <a:extLst>
              <a:ext uri="{FF2B5EF4-FFF2-40B4-BE49-F238E27FC236}">
                <a16:creationId xmlns:a16="http://schemas.microsoft.com/office/drawing/2014/main" id="{932CADEF-A306-AC40-BEA5-28904A530C1D}"/>
              </a:ext>
            </a:extLst>
          </p:cNvPr>
          <p:cNvCxnSpPr>
            <a:cxnSpLocks/>
          </p:cNvCxnSpPr>
          <p:nvPr/>
        </p:nvCxnSpPr>
        <p:spPr>
          <a:xfrm>
            <a:off x="3498869" y="3564697"/>
            <a:ext cx="94705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158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01BA96-4CF6-AD40-B05E-092EEE52F94A}"/>
              </a:ext>
            </a:extLst>
          </p:cNvPr>
          <p:cNvSpPr>
            <a:spLocks noGrp="1"/>
          </p:cNvSpPr>
          <p:nvPr>
            <p:ph type="title"/>
          </p:nvPr>
        </p:nvSpPr>
        <p:spPr>
          <a:xfrm>
            <a:off x="6412121" y="321734"/>
            <a:ext cx="5136412" cy="1135737"/>
          </a:xfrm>
        </p:spPr>
        <p:txBody>
          <a:bodyPr>
            <a:normAutofit/>
          </a:bodyPr>
          <a:lstStyle/>
          <a:p>
            <a:r>
              <a:rPr lang="en-US" sz="3600"/>
              <a:t>Challenges with Growth</a:t>
            </a:r>
          </a:p>
        </p:txBody>
      </p:sp>
      <p:pic>
        <p:nvPicPr>
          <p:cNvPr id="6" name="Picture 5">
            <a:extLst>
              <a:ext uri="{FF2B5EF4-FFF2-40B4-BE49-F238E27FC236}">
                <a16:creationId xmlns:a16="http://schemas.microsoft.com/office/drawing/2014/main" id="{35AF6A5A-9090-C449-9592-3F9953D25F03}"/>
              </a:ext>
            </a:extLst>
          </p:cNvPr>
          <p:cNvPicPr>
            <a:picLocks noChangeAspect="1"/>
          </p:cNvPicPr>
          <p:nvPr/>
        </p:nvPicPr>
        <p:blipFill rotWithShape="1">
          <a:blip r:embed="rId2"/>
          <a:srcRect l="8069" r="7651"/>
          <a:stretch/>
        </p:blipFill>
        <p:spPr>
          <a:xfrm>
            <a:off x="-2" y="10"/>
            <a:ext cx="5779884" cy="6857990"/>
          </a:xfrm>
          <a:prstGeom prst="rect">
            <a:avLst/>
          </a:prstGeom>
        </p:spPr>
      </p:pic>
      <p:grpSp>
        <p:nvGrpSpPr>
          <p:cNvPr id="13" name="Group 12">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713128"/>
            <a:ext cx="1068867" cy="2126625"/>
            <a:chOff x="10918968" y="713127"/>
            <a:chExt cx="1273032" cy="2532832"/>
          </a:xfrm>
        </p:grpSpPr>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8ED113EF-B716-F54E-B5AC-993D137D448F}"/>
              </a:ext>
            </a:extLst>
          </p:cNvPr>
          <p:cNvSpPr>
            <a:spLocks noGrp="1"/>
          </p:cNvSpPr>
          <p:nvPr>
            <p:ph idx="1"/>
          </p:nvPr>
        </p:nvSpPr>
        <p:spPr>
          <a:xfrm>
            <a:off x="6387323" y="1457471"/>
            <a:ext cx="5477328" cy="4393982"/>
          </a:xfrm>
        </p:spPr>
        <p:txBody>
          <a:bodyPr>
            <a:normAutofit/>
          </a:bodyPr>
          <a:lstStyle/>
          <a:p>
            <a:r>
              <a:rPr lang="en-US" sz="2000" dirty="0"/>
              <a:t>Core Directors who have been using the core to support their own research enterprise. </a:t>
            </a:r>
          </a:p>
          <a:p>
            <a:r>
              <a:rPr lang="en-US" sz="2000" dirty="0"/>
              <a:t>Local Faculty Losing Time on Equipment.</a:t>
            </a:r>
          </a:p>
          <a:p>
            <a:r>
              <a:rPr lang="en-US" sz="2000" dirty="0"/>
              <a:t>Decreased Influence on Future Core directions/decisions</a:t>
            </a:r>
          </a:p>
          <a:p>
            <a:r>
              <a:rPr lang="en-US" sz="2000" dirty="0"/>
              <a:t>Diminished Ownership</a:t>
            </a:r>
          </a:p>
          <a:p>
            <a:endParaRPr lang="en-US" sz="2000" dirty="0"/>
          </a:p>
          <a:p>
            <a:endParaRPr lang="en-US" sz="2000" dirty="0"/>
          </a:p>
          <a:p>
            <a:pPr marL="0" indent="0">
              <a:buNone/>
            </a:pPr>
            <a:r>
              <a:rPr lang="en-US" sz="3200" dirty="0"/>
              <a:t>If You Love it Let it Go</a:t>
            </a:r>
          </a:p>
          <a:p>
            <a:endParaRPr lang="en-US" sz="2000" dirty="0"/>
          </a:p>
        </p:txBody>
      </p:sp>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305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918E-BF5A-324B-9284-BDD45DAA92BD}"/>
              </a:ext>
            </a:extLst>
          </p:cNvPr>
          <p:cNvSpPr>
            <a:spLocks noGrp="1"/>
          </p:cNvSpPr>
          <p:nvPr>
            <p:ph type="title"/>
          </p:nvPr>
        </p:nvSpPr>
        <p:spPr>
          <a:xfrm>
            <a:off x="343582" y="297800"/>
            <a:ext cx="11504835" cy="1325563"/>
          </a:xfrm>
        </p:spPr>
        <p:txBody>
          <a:bodyPr>
            <a:normAutofit/>
          </a:bodyPr>
          <a:lstStyle/>
          <a:p>
            <a:pPr algn="ctr"/>
            <a:r>
              <a:rPr lang="en-US" dirty="0"/>
              <a:t>Local Core = Local Users = Local Core Support</a:t>
            </a:r>
            <a:br>
              <a:rPr lang="en-US" dirty="0"/>
            </a:br>
            <a:r>
              <a:rPr lang="en-US" dirty="0"/>
              <a:t>Global Core = Global Users = Global Core Support </a:t>
            </a:r>
          </a:p>
        </p:txBody>
      </p:sp>
      <p:sp>
        <p:nvSpPr>
          <p:cNvPr id="13" name="Oval 12">
            <a:extLst>
              <a:ext uri="{FF2B5EF4-FFF2-40B4-BE49-F238E27FC236}">
                <a16:creationId xmlns:a16="http://schemas.microsoft.com/office/drawing/2014/main" id="{3B323FB9-F7F9-3847-9A83-C9CABADAAE99}"/>
              </a:ext>
            </a:extLst>
          </p:cNvPr>
          <p:cNvSpPr/>
          <p:nvPr/>
        </p:nvSpPr>
        <p:spPr>
          <a:xfrm>
            <a:off x="4899510" y="2783997"/>
            <a:ext cx="1878369" cy="1754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Scientific</a:t>
            </a:r>
          </a:p>
          <a:p>
            <a:pPr algn="ctr"/>
            <a:r>
              <a:rPr lang="en-US" sz="2400" dirty="0"/>
              <a:t>Core</a:t>
            </a:r>
          </a:p>
        </p:txBody>
      </p:sp>
      <p:sp>
        <p:nvSpPr>
          <p:cNvPr id="17" name="Rectangle 16">
            <a:extLst>
              <a:ext uri="{FF2B5EF4-FFF2-40B4-BE49-F238E27FC236}">
                <a16:creationId xmlns:a16="http://schemas.microsoft.com/office/drawing/2014/main" id="{E74C9C0C-1BE2-B144-BBC8-62F0180B64F3}"/>
              </a:ext>
            </a:extLst>
          </p:cNvPr>
          <p:cNvSpPr/>
          <p:nvPr/>
        </p:nvSpPr>
        <p:spPr>
          <a:xfrm>
            <a:off x="388744" y="3080058"/>
            <a:ext cx="2250620" cy="1325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algn="ctr"/>
            <a:r>
              <a:rPr lang="en-US" sz="2400" dirty="0"/>
              <a:t>Core Support</a:t>
            </a:r>
          </a:p>
          <a:p>
            <a:pPr marL="285750" indent="-285750" algn="ctr">
              <a:buFontTx/>
              <a:buChar char="-"/>
            </a:pPr>
            <a:endParaRPr lang="en-US" dirty="0"/>
          </a:p>
          <a:p>
            <a:pPr marL="285750" indent="-285750" algn="ctr">
              <a:buFontTx/>
              <a:buChar char="-"/>
            </a:pPr>
            <a:endParaRPr lang="en-US" dirty="0"/>
          </a:p>
        </p:txBody>
      </p:sp>
      <p:sp>
        <p:nvSpPr>
          <p:cNvPr id="18" name="Rectangle 17">
            <a:extLst>
              <a:ext uri="{FF2B5EF4-FFF2-40B4-BE49-F238E27FC236}">
                <a16:creationId xmlns:a16="http://schemas.microsoft.com/office/drawing/2014/main" id="{3F80B386-78E8-2E48-9DCF-4E8CF078C08D}"/>
              </a:ext>
            </a:extLst>
          </p:cNvPr>
          <p:cNvSpPr/>
          <p:nvPr/>
        </p:nvSpPr>
        <p:spPr>
          <a:xfrm>
            <a:off x="9421163" y="2944211"/>
            <a:ext cx="1992086" cy="1240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User </a:t>
            </a:r>
          </a:p>
        </p:txBody>
      </p:sp>
      <p:cxnSp>
        <p:nvCxnSpPr>
          <p:cNvPr id="19" name="Straight Arrow Connector 18">
            <a:extLst>
              <a:ext uri="{FF2B5EF4-FFF2-40B4-BE49-F238E27FC236}">
                <a16:creationId xmlns:a16="http://schemas.microsoft.com/office/drawing/2014/main" id="{E325D214-E01E-FB42-A1E9-E634617F5A72}"/>
              </a:ext>
            </a:extLst>
          </p:cNvPr>
          <p:cNvCxnSpPr>
            <a:cxnSpLocks/>
          </p:cNvCxnSpPr>
          <p:nvPr/>
        </p:nvCxnSpPr>
        <p:spPr>
          <a:xfrm>
            <a:off x="7589177" y="3533606"/>
            <a:ext cx="94705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F26AF57C-444A-ED42-ACB7-C526A7E5CE43}"/>
              </a:ext>
            </a:extLst>
          </p:cNvPr>
          <p:cNvSpPr/>
          <p:nvPr/>
        </p:nvSpPr>
        <p:spPr>
          <a:xfrm>
            <a:off x="2893817" y="3666954"/>
            <a:ext cx="4011386" cy="1754326"/>
          </a:xfrm>
          <a:prstGeom prst="rect">
            <a:avLst/>
          </a:prstGeom>
        </p:spPr>
        <p:txBody>
          <a:bodyPr wrap="square">
            <a:spAutoFit/>
          </a:bodyPr>
          <a:lstStyle/>
          <a:p>
            <a:pPr marL="285750" indent="-285750">
              <a:buFontTx/>
              <a:buChar char="-"/>
            </a:pPr>
            <a:r>
              <a:rPr lang="en-US" dirty="0"/>
              <a:t>Management</a:t>
            </a:r>
          </a:p>
          <a:p>
            <a:pPr marL="285750" indent="-285750">
              <a:buFontTx/>
              <a:buChar char="-"/>
            </a:pPr>
            <a:r>
              <a:rPr lang="en-US" dirty="0"/>
              <a:t>Service Contracts</a:t>
            </a:r>
          </a:p>
          <a:p>
            <a:pPr marL="285750" indent="-285750">
              <a:buFontTx/>
              <a:buChar char="-"/>
            </a:pPr>
            <a:r>
              <a:rPr lang="en-US" dirty="0"/>
              <a:t>Supplies</a:t>
            </a:r>
          </a:p>
          <a:p>
            <a:pPr marL="285750" indent="-285750">
              <a:buFontTx/>
              <a:buChar char="-"/>
            </a:pPr>
            <a:r>
              <a:rPr lang="en-US" dirty="0"/>
              <a:t>Salaries</a:t>
            </a:r>
          </a:p>
          <a:p>
            <a:pPr marL="285750" indent="-285750">
              <a:buFontTx/>
              <a:buChar char="-"/>
            </a:pPr>
            <a:r>
              <a:rPr lang="en-US" dirty="0"/>
              <a:t>Space</a:t>
            </a:r>
          </a:p>
          <a:p>
            <a:pPr marL="285750" indent="-285750">
              <a:buFontTx/>
              <a:buChar char="-"/>
            </a:pPr>
            <a:r>
              <a:rPr lang="en-US" dirty="0"/>
              <a:t>New Equipment</a:t>
            </a:r>
          </a:p>
        </p:txBody>
      </p:sp>
      <p:sp>
        <p:nvSpPr>
          <p:cNvPr id="21" name="Rectangle 20">
            <a:extLst>
              <a:ext uri="{FF2B5EF4-FFF2-40B4-BE49-F238E27FC236}">
                <a16:creationId xmlns:a16="http://schemas.microsoft.com/office/drawing/2014/main" id="{76C391EE-615B-2648-B7CE-722D51A39B30}"/>
              </a:ext>
            </a:extLst>
          </p:cNvPr>
          <p:cNvSpPr/>
          <p:nvPr/>
        </p:nvSpPr>
        <p:spPr>
          <a:xfrm>
            <a:off x="6905203" y="3675634"/>
            <a:ext cx="6096000" cy="1477328"/>
          </a:xfrm>
          <a:prstGeom prst="rect">
            <a:avLst/>
          </a:prstGeom>
        </p:spPr>
        <p:txBody>
          <a:bodyPr>
            <a:spAutoFit/>
          </a:bodyPr>
          <a:lstStyle/>
          <a:p>
            <a:pPr marL="285750" indent="-285750">
              <a:buFontTx/>
              <a:buChar char="-"/>
            </a:pPr>
            <a:r>
              <a:rPr lang="en-US" dirty="0"/>
              <a:t>Sample Preparation</a:t>
            </a:r>
          </a:p>
          <a:p>
            <a:r>
              <a:rPr lang="en-US" dirty="0"/>
              <a:t>-     Data Analysis</a:t>
            </a:r>
          </a:p>
          <a:p>
            <a:pPr marL="285750" indent="-285750">
              <a:buFontTx/>
              <a:buChar char="-"/>
            </a:pPr>
            <a:r>
              <a:rPr lang="en-US" dirty="0"/>
              <a:t>Consulting</a:t>
            </a:r>
          </a:p>
          <a:p>
            <a:pPr marL="285750" indent="-285750">
              <a:buFontTx/>
              <a:buChar char="-"/>
            </a:pPr>
            <a:r>
              <a:rPr lang="en-US" dirty="0"/>
              <a:t>Workshops</a:t>
            </a:r>
          </a:p>
          <a:p>
            <a:pPr marL="285750" indent="-285750">
              <a:buFontTx/>
              <a:buChar char="-"/>
            </a:pPr>
            <a:r>
              <a:rPr lang="en-US" dirty="0"/>
              <a:t>Paper/Grant Writing Help</a:t>
            </a:r>
          </a:p>
        </p:txBody>
      </p:sp>
      <p:sp>
        <p:nvSpPr>
          <p:cNvPr id="22" name="Arc 21">
            <a:extLst>
              <a:ext uri="{FF2B5EF4-FFF2-40B4-BE49-F238E27FC236}">
                <a16:creationId xmlns:a16="http://schemas.microsoft.com/office/drawing/2014/main" id="{8D94258A-5FD1-8240-BE01-D69851BD7A32}"/>
              </a:ext>
            </a:extLst>
          </p:cNvPr>
          <p:cNvSpPr/>
          <p:nvPr/>
        </p:nvSpPr>
        <p:spPr>
          <a:xfrm>
            <a:off x="1514054" y="1914251"/>
            <a:ext cx="8036377" cy="1828587"/>
          </a:xfrm>
          <a:prstGeom prst="arc">
            <a:avLst>
              <a:gd name="adj1" fmla="val 10865056"/>
              <a:gd name="adj2" fmla="val 21452710"/>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ectangle 22">
            <a:extLst>
              <a:ext uri="{FF2B5EF4-FFF2-40B4-BE49-F238E27FC236}">
                <a16:creationId xmlns:a16="http://schemas.microsoft.com/office/drawing/2014/main" id="{54338024-B6BE-944E-B0A9-11AE07F4C848}"/>
              </a:ext>
            </a:extLst>
          </p:cNvPr>
          <p:cNvSpPr/>
          <p:nvPr/>
        </p:nvSpPr>
        <p:spPr>
          <a:xfrm>
            <a:off x="2498689" y="1942070"/>
            <a:ext cx="6096000" cy="523220"/>
          </a:xfrm>
          <a:prstGeom prst="rect">
            <a:avLst/>
          </a:prstGeom>
        </p:spPr>
        <p:txBody>
          <a:bodyPr>
            <a:spAutoFit/>
          </a:bodyPr>
          <a:lstStyle/>
          <a:p>
            <a:pPr algn="ctr"/>
            <a:r>
              <a:rPr lang="en-US" sz="2800" dirty="0"/>
              <a:t>Recharge</a:t>
            </a:r>
          </a:p>
        </p:txBody>
      </p:sp>
      <p:cxnSp>
        <p:nvCxnSpPr>
          <p:cNvPr id="24" name="Straight Arrow Connector 23">
            <a:extLst>
              <a:ext uri="{FF2B5EF4-FFF2-40B4-BE49-F238E27FC236}">
                <a16:creationId xmlns:a16="http://schemas.microsoft.com/office/drawing/2014/main" id="{62BA572F-A827-9045-A685-910A5986F9D9}"/>
              </a:ext>
            </a:extLst>
          </p:cNvPr>
          <p:cNvCxnSpPr>
            <a:cxnSpLocks/>
          </p:cNvCxnSpPr>
          <p:nvPr/>
        </p:nvCxnSpPr>
        <p:spPr>
          <a:xfrm>
            <a:off x="3498869" y="3564697"/>
            <a:ext cx="94705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107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113CFF-48BD-BA47-BE01-7B2276769A57}"/>
              </a:ext>
            </a:extLst>
          </p:cNvPr>
          <p:cNvSpPr/>
          <p:nvPr/>
        </p:nvSpPr>
        <p:spPr>
          <a:xfrm>
            <a:off x="241416" y="756445"/>
            <a:ext cx="11709167" cy="6153929"/>
          </a:xfrm>
          <a:prstGeom prst="rect">
            <a:avLst/>
          </a:prstGeom>
        </p:spPr>
        <p:txBody>
          <a:bodyPr wrap="square">
            <a:spAutoFit/>
          </a:bodyPr>
          <a:lstStyle/>
          <a:p>
            <a:pPr algn="just">
              <a:lnSpc>
                <a:spcPct val="107000"/>
              </a:lnSpc>
              <a:spcAft>
                <a:spcPts val="600"/>
              </a:spcAft>
            </a:pPr>
            <a:r>
              <a:rPr lang="en-US" sz="2400" b="1" u="sng" dirty="0">
                <a:latin typeface="Arial" panose="020B0604020202020204" pitchFamily="34" charset="0"/>
                <a:ea typeface="Calibri" panose="020F0502020204030204" pitchFamily="34" charset="0"/>
                <a:cs typeface="Times New Roman" panose="02020603050405020304" pitchFamily="18" charset="0"/>
              </a:rPr>
              <a:t>Specific Aims</a:t>
            </a:r>
            <a:r>
              <a:rPr lang="en-US" sz="2400" dirty="0">
                <a:latin typeface="Arial" panose="020B060402020202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r>
              <a:rPr lang="en-US" sz="2400" dirty="0">
                <a:latin typeface="Arial" panose="020B0604020202020204" pitchFamily="34" charset="0"/>
                <a:ea typeface="Calibri" panose="020F0502020204030204" pitchFamily="34" charset="0"/>
                <a:cs typeface="Times New Roman" panose="02020603050405020304" pitchFamily="18" charset="0"/>
              </a:rPr>
              <a:t>1. </a:t>
            </a:r>
            <a:r>
              <a:rPr lang="en-US" sz="2400" u="sng" dirty="0">
                <a:latin typeface="Arial" panose="020B0604020202020204" pitchFamily="34" charset="0"/>
                <a:ea typeface="Calibri" panose="020F0502020204030204" pitchFamily="34" charset="0"/>
                <a:cs typeface="Times New Roman" panose="02020603050405020304" pitchFamily="18" charset="0"/>
              </a:rPr>
              <a:t>Centralize core administration at UNR</a:t>
            </a:r>
            <a:r>
              <a:rPr lang="en-US" sz="2400" dirty="0">
                <a:latin typeface="Arial" panose="020B0604020202020204" pitchFamily="34" charset="0"/>
                <a:ea typeface="Calibri" panose="020F0502020204030204" pitchFamily="34" charset="0"/>
                <a:cs typeface="Times New Roman" panose="02020603050405020304" pitchFamily="18" charset="0"/>
              </a:rPr>
              <a:t>. This will minimize administrative overhead for all UNR cores and will make all core services more accessible to INBRE outreach institutions and business and entrepreneurial partners alike. To maximize buy-in and support from different stakeholders, we have obtained state, business, and institutional commitment (Nevada Center For Applied Research, The Knowledge Fund, the Nevada Governor’s Office, and the office of the Vice President for Research and Innovation at UNR), and we have budgeted time and effort for key core administrators. The resulting one-stop menu for core services and educational outreach will improve visibility and accessibility for our NV INBRE core outreach program.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r>
              <a:rPr lang="en-US" sz="2400" dirty="0">
                <a:latin typeface="Arial" panose="020B0604020202020204" pitchFamily="34" charset="0"/>
                <a:ea typeface="Calibri" panose="020F0502020204030204" pitchFamily="34" charset="0"/>
                <a:cs typeface="Times New Roman" panose="02020603050405020304" pitchFamily="18" charset="0"/>
              </a:rPr>
              <a:t>2. </a:t>
            </a:r>
            <a:r>
              <a:rPr lang="en-US" sz="2400" u="sng" dirty="0">
                <a:latin typeface="Arial" panose="020B0604020202020204" pitchFamily="34" charset="0"/>
                <a:ea typeface="Calibri" panose="020F0502020204030204" pitchFamily="34" charset="0"/>
                <a:cs typeface="Times New Roman" panose="02020603050405020304" pitchFamily="18" charset="0"/>
              </a:rPr>
              <a:t>Consolidate Bioinformatics, Proteomics, and Genomics at UNR</a:t>
            </a:r>
            <a:r>
              <a:rPr lang="en-US" sz="2400" dirty="0">
                <a:latin typeface="Arial" panose="020B0604020202020204" pitchFamily="34" charset="0"/>
                <a:ea typeface="Calibri" panose="020F0502020204030204" pitchFamily="34" charset="0"/>
                <a:cs typeface="Times New Roman" panose="02020603050405020304" pitchFamily="18" charset="0"/>
              </a:rPr>
              <a:t>. This will coordinate efforts of these three cores, minimizing redundant processes (purchasing, budgeting, reporting, personnel, etc.), broadening expertise, and ensuring cohesive and coordinated management of common analytical pipelines.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3DB880A9-482C-D64E-B1EA-98ADC23C5F61}"/>
              </a:ext>
            </a:extLst>
          </p:cNvPr>
          <p:cNvSpPr txBox="1">
            <a:spLocks/>
          </p:cNvSpPr>
          <p:nvPr/>
        </p:nvSpPr>
        <p:spPr>
          <a:xfrm>
            <a:off x="656543" y="-181908"/>
            <a:ext cx="10878911"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t>NIH Administrative Supplement for Core Sustainability Awarded 2017</a:t>
            </a:r>
          </a:p>
        </p:txBody>
      </p:sp>
    </p:spTree>
    <p:extLst>
      <p:ext uri="{BB962C8B-B14F-4D97-AF65-F5344CB8AC3E}">
        <p14:creationId xmlns:p14="http://schemas.microsoft.com/office/powerpoint/2010/main" val="3467980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43B0C53-0586-4F49-9928-2CE4B9E1018C}"/>
              </a:ext>
            </a:extLst>
          </p:cNvPr>
          <p:cNvPicPr/>
          <p:nvPr/>
        </p:nvPicPr>
        <p:blipFill rotWithShape="1">
          <a:blip r:embed="rId2">
            <a:extLst>
              <a:ext uri="{28A0092B-C50C-407E-A947-70E740481C1C}">
                <a14:useLocalDpi xmlns:a14="http://schemas.microsoft.com/office/drawing/2010/main" val="0"/>
              </a:ext>
            </a:extLst>
          </a:blip>
          <a:srcRect l="845" t="1206" r="1013" b="5317"/>
          <a:stretch/>
        </p:blipFill>
        <p:spPr bwMode="auto">
          <a:xfrm>
            <a:off x="1394644" y="1132205"/>
            <a:ext cx="9402712" cy="5571065"/>
          </a:xfrm>
          <a:prstGeom prst="rect">
            <a:avLst/>
          </a:prstGeom>
          <a:noFill/>
          <a:ln>
            <a:noFill/>
          </a:ln>
          <a:extLst>
            <a:ext uri="{53640926-AAD7-44d8-BBD7-CCE9431645EC}">
              <a14:shadowObscured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C240CC67-A167-8E4D-B794-381D1F768C77}"/>
              </a:ext>
            </a:extLst>
          </p:cNvPr>
          <p:cNvSpPr txBox="1">
            <a:spLocks/>
          </p:cNvSpPr>
          <p:nvPr/>
        </p:nvSpPr>
        <p:spPr>
          <a:xfrm>
            <a:off x="656543" y="-181908"/>
            <a:ext cx="10878911"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t>NIH Administrative Supplement for Core Sustainability Awarded 2017</a:t>
            </a:r>
          </a:p>
        </p:txBody>
      </p:sp>
    </p:spTree>
    <p:extLst>
      <p:ext uri="{BB962C8B-B14F-4D97-AF65-F5344CB8AC3E}">
        <p14:creationId xmlns:p14="http://schemas.microsoft.com/office/powerpoint/2010/main" val="23334309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4A9A38EF1C6344A4E9D5FEC9AF05B5" ma:contentTypeVersion="12" ma:contentTypeDescription="Create a new document." ma:contentTypeScope="" ma:versionID="abce1abfc456835598a1a4ad29d7c4c2">
  <xsd:schema xmlns:xsd="http://www.w3.org/2001/XMLSchema" xmlns:xs="http://www.w3.org/2001/XMLSchema" xmlns:p="http://schemas.microsoft.com/office/2006/metadata/properties" xmlns:ns2="483ddff2-9b2b-4368-b8cd-378ac60c41e5" xmlns:ns3="af60652c-1979-47bd-8f74-efed281b3825" targetNamespace="http://schemas.microsoft.com/office/2006/metadata/properties" ma:root="true" ma:fieldsID="d7d06e830921c0b2025ba4117d34e4bf" ns2:_="" ns3:_="">
    <xsd:import namespace="483ddff2-9b2b-4368-b8cd-378ac60c41e5"/>
    <xsd:import namespace="af60652c-1979-47bd-8f74-efed281b3825"/>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3ddff2-9b2b-4368-b8cd-378ac60c41e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f60652c-1979-47bd-8f74-efed281b382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D653CE6-8C31-4DE2-9203-F4CBE3ED26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3ddff2-9b2b-4368-b8cd-378ac60c41e5"/>
    <ds:schemaRef ds:uri="af60652c-1979-47bd-8f74-efed281b38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30ABB2-DE50-4A10-8EAB-EC8C701E0249}">
  <ds:schemaRefs>
    <ds:schemaRef ds:uri="http://schemas.microsoft.com/sharepoint/events"/>
  </ds:schemaRefs>
</ds:datastoreItem>
</file>

<file path=customXml/itemProps3.xml><?xml version="1.0" encoding="utf-8"?>
<ds:datastoreItem xmlns:ds="http://schemas.openxmlformats.org/officeDocument/2006/customXml" ds:itemID="{3F3A1378-F7E9-4C08-A15C-46941D5CBC53}">
  <ds:schemaRefs>
    <ds:schemaRef ds:uri="http://schemas.microsoft.com/sharepoint/v3/contenttype/forms"/>
  </ds:schemaRefs>
</ds:datastoreItem>
</file>

<file path=customXml/itemProps4.xml><?xml version="1.0" encoding="utf-8"?>
<ds:datastoreItem xmlns:ds="http://schemas.openxmlformats.org/officeDocument/2006/customXml" ds:itemID="{21DE58B8-75CE-41BB-B17B-402BC0D0AD5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3153</TotalTime>
  <Words>873</Words>
  <Application>Microsoft Office PowerPoint</Application>
  <PresentationFormat>Widescreen</PresentationFormat>
  <Paragraphs>180</Paragraphs>
  <Slides>12</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 Breaking Down Silos:  Sustainability of Scientific Cores in a Small IDeA State  Josh Baker, Ph.D. Director NV INBRE Chair Pharmacology University of Nevada, Reno School of Medicine </vt:lpstr>
      <vt:lpstr>PowerPoint Presentation</vt:lpstr>
      <vt:lpstr>PowerPoint Presentation</vt:lpstr>
      <vt:lpstr>Sustainability </vt:lpstr>
      <vt:lpstr>Our Scientific Cores Have Been Developed Locally but are More Sustainable Functioning Globally</vt:lpstr>
      <vt:lpstr>Challenges with Growth</vt:lpstr>
      <vt:lpstr>Local Core = Local Users = Local Core Support Global Core = Global Users = Global Core Support </vt:lpstr>
      <vt:lpstr>PowerPoint Presentation</vt:lpstr>
      <vt:lpstr>PowerPoint Presentation</vt:lpstr>
      <vt:lpstr>What Worked</vt:lpstr>
      <vt:lpstr>What Didn’t Work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Breaking Down Silos:  Sustainability of Scientific Cores in a Small IDeA State  Josh Baker, Ph.D. Director NV INBRE Chair Pharmacology University of Nevada, Reno School of Medicine</dc:title>
  <dc:creator>Josh Baker</dc:creator>
  <cp:lastModifiedBy>Emily Malone</cp:lastModifiedBy>
  <cp:revision>14</cp:revision>
  <dcterms:created xsi:type="dcterms:W3CDTF">2020-03-01T15:25:12Z</dcterms:created>
  <dcterms:modified xsi:type="dcterms:W3CDTF">2020-03-17T14:56:48Z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0x010100804A9A38EF1C6344A4E9D5FEC9AF05B5</vt:lpwstr>
  </property>
</Properties>
</file>