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4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309" r:id="rId10"/>
    <p:sldId id="273" r:id="rId11"/>
    <p:sldId id="276" r:id="rId12"/>
    <p:sldId id="277" r:id="rId13"/>
    <p:sldId id="258" r:id="rId14"/>
    <p:sldId id="262" r:id="rId15"/>
    <p:sldId id="263" r:id="rId16"/>
    <p:sldId id="304" r:id="rId17"/>
    <p:sldId id="279" r:id="rId18"/>
    <p:sldId id="292" r:id="rId19"/>
    <p:sldId id="305" r:id="rId20"/>
    <p:sldId id="306" r:id="rId21"/>
    <p:sldId id="307" r:id="rId22"/>
    <p:sldId id="281" r:id="rId23"/>
    <p:sldId id="288" r:id="rId24"/>
    <p:sldId id="297" r:id="rId25"/>
    <p:sldId id="308" r:id="rId26"/>
    <p:sldId id="300" r:id="rId27"/>
    <p:sldId id="301" r:id="rId28"/>
    <p:sldId id="285" r:id="rId29"/>
    <p:sldId id="286" r:id="rId30"/>
    <p:sldId id="294" r:id="rId31"/>
    <p:sldId id="302" r:id="rId32"/>
    <p:sldId id="283" r:id="rId33"/>
    <p:sldId id="284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5938" autoAdjust="0"/>
  </p:normalViewPr>
  <p:slideViewPr>
    <p:cSldViewPr snapToGrid="0" snapToObjects="1">
      <p:cViewPr varScale="1">
        <p:scale>
          <a:sx n="70" d="100"/>
          <a:sy n="70" d="100"/>
        </p:scale>
        <p:origin x="-768" y="-112"/>
      </p:cViewPr>
      <p:guideLst>
        <p:guide orient="horz" pos="2415"/>
        <p:guide pos="31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22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magingCore2:Documents:Thunderbird%20Attachements:Pie%20Charts%20Study%20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magingCore2:Documents:Thunderbird%20Attachements:Pie%20Charts%20Study%203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magingCore2:Documents:Thunderbird%20Attachements:Pie%20Charts%20Study%20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>
        <c:manualLayout>
          <c:layoutTarget val="inner"/>
          <c:xMode val="edge"/>
          <c:yMode val="edge"/>
          <c:x val="0.0263730047844691"/>
          <c:y val="0.0367815573766161"/>
          <c:w val="0.956980478096803"/>
          <c:h val="0.736357748122831"/>
        </c:manualLayout>
      </c:layout>
      <c:pie3DChart>
        <c:varyColors val="1"/>
        <c:ser>
          <c:idx val="0"/>
          <c:order val="0"/>
          <c:tx>
            <c:strRef>
              <c:f>Sheet1!$D$1</c:f>
              <c:strCache>
                <c:ptCount val="1"/>
                <c:pt idx="0">
                  <c:v>Frequency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</c:spPr>
          </c:dPt>
          <c:dPt>
            <c:idx val="4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</c:dPt>
          <c:dPt>
            <c:idx val="14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Sheet1!$C$2:$C$16</c:f>
              <c:strCache>
                <c:ptCount val="15"/>
                <c:pt idx="0">
                  <c:v>Australia</c:v>
                </c:pt>
                <c:pt idx="1">
                  <c:v>Brazil </c:v>
                </c:pt>
                <c:pt idx="2">
                  <c:v>Canada</c:v>
                </c:pt>
                <c:pt idx="3">
                  <c:v>France</c:v>
                </c:pt>
                <c:pt idx="4">
                  <c:v>Germany</c:v>
                </c:pt>
                <c:pt idx="5">
                  <c:v>Hungary</c:v>
                </c:pt>
                <c:pt idx="6">
                  <c:v>Italy</c:v>
                </c:pt>
                <c:pt idx="7">
                  <c:v>New Zealand</c:v>
                </c:pt>
                <c:pt idx="8">
                  <c:v>Portugal</c:v>
                </c:pt>
                <c:pt idx="9">
                  <c:v>Singapore</c:v>
                </c:pt>
                <c:pt idx="10">
                  <c:v>Spain</c:v>
                </c:pt>
                <c:pt idx="11">
                  <c:v>Sweden</c:v>
                </c:pt>
                <c:pt idx="12">
                  <c:v>Switzerland</c:v>
                </c:pt>
                <c:pt idx="13">
                  <c:v>United Kingdom</c:v>
                </c:pt>
                <c:pt idx="14">
                  <c:v>United States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4.0</c:v>
                </c:pt>
                <c:pt idx="1">
                  <c:v>1.0</c:v>
                </c:pt>
                <c:pt idx="2">
                  <c:v>8.0</c:v>
                </c:pt>
                <c:pt idx="3">
                  <c:v>1.0</c:v>
                </c:pt>
                <c:pt idx="4">
                  <c:v>6.0</c:v>
                </c:pt>
                <c:pt idx="5">
                  <c:v>1.0</c:v>
                </c:pt>
                <c:pt idx="6">
                  <c:v>1.0</c:v>
                </c:pt>
                <c:pt idx="7">
                  <c:v>2.0</c:v>
                </c:pt>
                <c:pt idx="8">
                  <c:v>3.0</c:v>
                </c:pt>
                <c:pt idx="9">
                  <c:v>1.0</c:v>
                </c:pt>
                <c:pt idx="10">
                  <c:v>3.0</c:v>
                </c:pt>
                <c:pt idx="11">
                  <c:v>3.0</c:v>
                </c:pt>
                <c:pt idx="12">
                  <c:v>2.0</c:v>
                </c:pt>
                <c:pt idx="13">
                  <c:v>9.0</c:v>
                </c:pt>
                <c:pt idx="14">
                  <c:v>31.0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solidFill>
          <a:schemeClr val="bg1"/>
        </a:solidFill>
        <a:ln>
          <a:noFill/>
        </a:ln>
      </c:spPr>
    </c:plotArea>
    <c:legend>
      <c:legendPos val="b"/>
      <c:layout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pie3DChart>
        <c:varyColors val="1"/>
        <c:ser>
          <c:idx val="0"/>
          <c:order val="0"/>
          <c:tx>
            <c:strRef>
              <c:f>Sheet1!$M$1</c:f>
              <c:strCache>
                <c:ptCount val="1"/>
                <c:pt idx="0">
                  <c:v>Frequency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FF7C8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0138888888888888"/>
                  <c:y val="-0.05007823903355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867078101723771"/>
                  <c:y val="-0.01981170976319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24103000638434"/>
                  <c:y val="-0.03726262567672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0833333333333336"/>
                  <c:y val="-0.05425142561968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spc="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rgbClr val="000000"/>
                    </a:solidFill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Sheet1!$L$2:$L$5</c:f>
              <c:strCache>
                <c:ptCount val="4"/>
                <c:pt idx="0">
                  <c:v>Leica</c:v>
                </c:pt>
                <c:pt idx="1">
                  <c:v>Nikon</c:v>
                </c:pt>
                <c:pt idx="2">
                  <c:v>Olympus</c:v>
                </c:pt>
                <c:pt idx="3">
                  <c:v>Zeiss</c:v>
                </c:pt>
              </c:strCache>
            </c:strRef>
          </c:cat>
          <c:val>
            <c:numRef>
              <c:f>Sheet1!$M$2:$M$5</c:f>
              <c:numCache>
                <c:formatCode>General</c:formatCode>
                <c:ptCount val="4"/>
                <c:pt idx="0">
                  <c:v>118.0</c:v>
                </c:pt>
                <c:pt idx="1">
                  <c:v>37.0</c:v>
                </c:pt>
                <c:pt idx="2">
                  <c:v>14.0</c:v>
                </c:pt>
                <c:pt idx="3">
                  <c:v>132.0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pie3DChart>
        <c:varyColors val="1"/>
        <c:ser>
          <c:idx val="1"/>
          <c:order val="1"/>
          <c:tx>
            <c:strRef>
              <c:f>Sheet1!$P$1</c:f>
              <c:strCache>
                <c:ptCount val="1"/>
                <c:pt idx="0">
                  <c:v>Frequency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rgbClr val="FF7C8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0252937523868383"/>
                  <c:y val="0.058160452194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0217079122051617"/>
                  <c:y val="-0.06516050102267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8"/>
              <c:layout>
                <c:manualLayout>
                  <c:x val="-0.0225493620035741"/>
                  <c:y val="-0.058550883129585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9"/>
              <c:layout>
                <c:manualLayout>
                  <c:x val="-0.00568899824212088"/>
                  <c:y val="0.031199791356808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0"/>
              <c:layout>
                <c:manualLayout>
                  <c:x val="-0.0217923370463549"/>
                  <c:y val="0.0150444761870069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1"/>
              <c:layout>
                <c:manualLayout>
                  <c:x val="-0.0259346931874167"/>
                  <c:y val="0.01530334255383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b="1">
                    <a:solidFill>
                      <a:srgbClr val="000000"/>
                    </a:solidFill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Sheet1!$O$2:$O$13</c:f>
              <c:strCache>
                <c:ptCount val="12"/>
                <c:pt idx="0">
                  <c:v>Leica SP5</c:v>
                </c:pt>
                <c:pt idx="1">
                  <c:v>Leica SP8</c:v>
                </c:pt>
                <c:pt idx="2">
                  <c:v>Nikon AIR</c:v>
                </c:pt>
                <c:pt idx="3">
                  <c:v>Nikon C2</c:v>
                </c:pt>
                <c:pt idx="4">
                  <c:v>Olumpus FV1000</c:v>
                </c:pt>
                <c:pt idx="5">
                  <c:v>Olumpus FV3000</c:v>
                </c:pt>
                <c:pt idx="6">
                  <c:v>Zeiss 510 META</c:v>
                </c:pt>
                <c:pt idx="7">
                  <c:v>Zeiss 510 </c:v>
                </c:pt>
                <c:pt idx="8">
                  <c:v>Zeiss 710</c:v>
                </c:pt>
                <c:pt idx="9">
                  <c:v>Zeiss 780</c:v>
                </c:pt>
                <c:pt idx="10">
                  <c:v>Zeiss 800</c:v>
                </c:pt>
                <c:pt idx="11">
                  <c:v>Zeiss 880</c:v>
                </c:pt>
              </c:strCache>
            </c:strRef>
          </c:cat>
          <c:val>
            <c:numRef>
              <c:f>Sheet1!$P$2:$P$13</c:f>
              <c:numCache>
                <c:formatCode>General</c:formatCode>
                <c:ptCount val="12"/>
                <c:pt idx="0">
                  <c:v>70.0</c:v>
                </c:pt>
                <c:pt idx="1">
                  <c:v>48.0</c:v>
                </c:pt>
                <c:pt idx="2">
                  <c:v>27.0</c:v>
                </c:pt>
                <c:pt idx="3">
                  <c:v>10.0</c:v>
                </c:pt>
                <c:pt idx="4">
                  <c:v>7.0</c:v>
                </c:pt>
                <c:pt idx="5">
                  <c:v>7.0</c:v>
                </c:pt>
                <c:pt idx="6">
                  <c:v>4.0</c:v>
                </c:pt>
                <c:pt idx="7">
                  <c:v>11.0</c:v>
                </c:pt>
                <c:pt idx="8">
                  <c:v>47.0</c:v>
                </c:pt>
                <c:pt idx="9">
                  <c:v>26.0</c:v>
                </c:pt>
                <c:pt idx="10">
                  <c:v>19.0</c:v>
                </c:pt>
                <c:pt idx="11">
                  <c:v>25.0</c:v>
                </c:pt>
              </c:numCache>
            </c:numRef>
          </c:val>
        </c:ser>
        <c:ser>
          <c:idx val="0"/>
          <c:order val="0"/>
          <c:tx>
            <c:strRef>
              <c:f>Sheet1!$P$1</c:f>
              <c:strCache>
                <c:ptCount val="1"/>
                <c:pt idx="0">
                  <c:v>Frequency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tx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rgbClr val="FF7C8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8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9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0.0486772486772487"/>
                  <c:y val="-0.02917045652912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0423280423280423"/>
                  <c:y val="-0.0218778423968469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4BE2FD33-3AD8-4DB3-ABC4-5C9F02C19A8D}" type="CATEGORYNAME">
                      <a:rPr lang="en-US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0804232804232804"/>
                  <c:y val="-0.0097234855097097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E7573251-0A71-471A-B4C8-B35A95F598AC}" type="CATEGORYNAME">
                      <a:rPr lang="en-US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26984126984127"/>
                  <c:y val="0.0097234855097097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26FBF2DD-E1D1-4A90-B936-3902EEA344FF}" type="CATEGORYNAME">
                      <a:rPr lang="en-US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0.0444444444444445"/>
                  <c:y val="0.0291704565291289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8DB21581-9111-41BA-8801-453A857C3FB7}" type="CATEGORYNAME">
                      <a:rPr lang="en-US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layout>
                <c:manualLayout>
                  <c:x val="-0.0338624338624339"/>
                  <c:y val="0.0316013279065564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9277954F-63F8-4466-B766-DA121513AC70}" type="CATEGORYNAME">
                      <a:rPr lang="en-US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-0.0275132275132276"/>
                  <c:y val="0.00243087137742743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6C7873FA-2AC4-4CE0-8591-0702C2D53CEB}" type="CATEGORYNAME">
                      <a:rPr lang="en-US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-0.035978835978836"/>
                  <c:y val="-0.026739585151701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019047619047619"/>
                  <c:y val="-0.043755684793693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9.70006431087251E-18"/>
                  <c:y val="-0.029170456529129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.0169312169312169"/>
                  <c:y val="-0.0218778423968468"/>
                </c:manualLayout>
              </c:layout>
              <c:tx>
                <c:rich>
                  <a:bodyPr rot="0" vert="horz"/>
                  <a:lstStyle/>
                  <a:p>
                    <a:pPr>
                      <a:defRPr/>
                    </a:pPr>
                    <a:fld id="{753FE098-C001-4705-ADED-482A76B2E6E9}" type="CATEGORYNAME">
                      <a:rPr lang="en-US"/>
                      <a:pPr>
                        <a:defRPr/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1"/>
              <c:layout>
                <c:manualLayout>
                  <c:x val="0.0444444444444445"/>
                  <c:y val="-0.01458522826456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Sheet1!$O$2:$O$13</c:f>
              <c:strCache>
                <c:ptCount val="12"/>
                <c:pt idx="0">
                  <c:v>Leica SP5</c:v>
                </c:pt>
                <c:pt idx="1">
                  <c:v>Leica SP8</c:v>
                </c:pt>
                <c:pt idx="2">
                  <c:v>Nikon AIR</c:v>
                </c:pt>
                <c:pt idx="3">
                  <c:v>Nikon C2</c:v>
                </c:pt>
                <c:pt idx="4">
                  <c:v>Olumpus FV1000</c:v>
                </c:pt>
                <c:pt idx="5">
                  <c:v>Olumpus FV3000</c:v>
                </c:pt>
                <c:pt idx="6">
                  <c:v>Zeiss 510 META</c:v>
                </c:pt>
                <c:pt idx="7">
                  <c:v>Zeiss 510 </c:v>
                </c:pt>
                <c:pt idx="8">
                  <c:v>Zeiss 710</c:v>
                </c:pt>
                <c:pt idx="9">
                  <c:v>Zeiss 780</c:v>
                </c:pt>
                <c:pt idx="10">
                  <c:v>Zeiss 800</c:v>
                </c:pt>
                <c:pt idx="11">
                  <c:v>Zeiss 880</c:v>
                </c:pt>
              </c:strCache>
            </c:strRef>
          </c:cat>
          <c:val>
            <c:numRef>
              <c:f>Sheet1!$P$2:$P$13</c:f>
              <c:numCache>
                <c:formatCode>General</c:formatCode>
                <c:ptCount val="12"/>
                <c:pt idx="0">
                  <c:v>70.0</c:v>
                </c:pt>
                <c:pt idx="1">
                  <c:v>48.0</c:v>
                </c:pt>
                <c:pt idx="2">
                  <c:v>27.0</c:v>
                </c:pt>
                <c:pt idx="3">
                  <c:v>10.0</c:v>
                </c:pt>
                <c:pt idx="4">
                  <c:v>7.0</c:v>
                </c:pt>
                <c:pt idx="5">
                  <c:v>7.0</c:v>
                </c:pt>
                <c:pt idx="6">
                  <c:v>4.0</c:v>
                </c:pt>
                <c:pt idx="7">
                  <c:v>11.0</c:v>
                </c:pt>
                <c:pt idx="8">
                  <c:v>47.0</c:v>
                </c:pt>
                <c:pt idx="9">
                  <c:v>26.0</c:v>
                </c:pt>
                <c:pt idx="10">
                  <c:v>19.0</c:v>
                </c:pt>
                <c:pt idx="11">
                  <c:v>25.0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08E39-706F-8049-B03D-562E8E2636B5}" type="datetimeFigureOut">
              <a:rPr lang="en-US" smtClean="0"/>
              <a:t>3/4/20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F8B76-CB76-CC4E-A297-A0856F2F46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3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 smtClean="0"/>
              <a:t>Hello</a:t>
            </a:r>
            <a:r>
              <a:rPr lang="en-US" sz="1400" baseline="0" dirty="0" smtClean="0"/>
              <a:t>, my name is Ben Abrams and I direct the Life Sciences microscopy facility at UC Santa Cruz.  Today I will be speaking to you as a  proud member of ABRF light microscopy research group,  and I will be talking about some of the work we are doing towards creating standards for microscopy.  I am honored to be able to speak to you today and  would like to thank the organizers and the LMRG chair, Kris </a:t>
            </a:r>
            <a:r>
              <a:rPr lang="en-US" sz="1400" baseline="0" dirty="0" err="1" smtClean="0"/>
              <a:t>Kubow</a:t>
            </a:r>
            <a:r>
              <a:rPr lang="en-US" sz="1400" baseline="0" dirty="0" smtClean="0"/>
              <a:t>,  for this opportunity. 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DECCC-8274-4B4F-B778-838F567C85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8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LMRG is really</a:t>
            </a:r>
            <a:r>
              <a:rPr lang="en-US" baseline="0" dirty="0" smtClean="0"/>
              <a:t> an organization that holds rigor and reproducibility close to heart.  Our mission is to promote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And we seek to provide a platform for multi-site + multi-institution </a:t>
            </a:r>
            <a:r>
              <a:rPr lang="en-US" baseline="0" dirty="0" err="1" smtClean="0"/>
              <a:t>experiemt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And the studies that we’ve designed seek to</a:t>
            </a:r>
            <a:r>
              <a:rPr lang="mr-IN" baseline="0" dirty="0" smtClean="0"/>
              <a:t>…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DECCC-8274-4B4F-B778-838F567C85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39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what was the impetuous for the</a:t>
            </a:r>
            <a:r>
              <a:rPr lang="en-US" baseline="0" dirty="0" smtClean="0"/>
              <a:t> this mission?...</a:t>
            </a:r>
            <a:r>
              <a:rPr lang="en-US" dirty="0" smtClean="0"/>
              <a:t>At the time the time the LMRG was formed</a:t>
            </a:r>
            <a:r>
              <a:rPr lang="mr-IN" dirty="0" smtClean="0"/>
              <a:t>…</a:t>
            </a:r>
            <a:r>
              <a:rPr lang="en-US" dirty="0" smtClean="0"/>
              <a:t>not</a:t>
            </a:r>
            <a:r>
              <a:rPr lang="en-US" baseline="0" dirty="0" smtClean="0"/>
              <a:t> much existed in the way of broad performance standards for light microscopy.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the time, the LMRG was able to take some cues about what was possible in standards development from what was going on in Mass Spec. which started with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and was followed with NIST’s Reference data and reference materials programs.  </a:t>
            </a:r>
          </a:p>
          <a:p>
            <a:r>
              <a:rPr lang="en-US" baseline="0" dirty="0" smtClean="0"/>
              <a:t>It is my understanding that lab specific acceptance criteria 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DECCC-8274-4B4F-B778-838F567C85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5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things are</a:t>
            </a:r>
            <a:r>
              <a:rPr lang="en-US" baseline="0" dirty="0" smtClean="0"/>
              <a:t> changing and we have participation</a:t>
            </a:r>
            <a:r>
              <a:rPr lang="mr-IN" baseline="0" dirty="0" smtClean="0"/>
              <a:t>…</a:t>
            </a:r>
            <a:r>
              <a:rPr lang="en-US" baseline="0" dirty="0" smtClean="0"/>
              <a:t>from NIST and the FDA </a:t>
            </a:r>
            <a:r>
              <a:rPr lang="mr-IN" baseline="0" dirty="0" smtClean="0"/>
              <a:t>–</a:t>
            </a:r>
            <a:r>
              <a:rPr lang="en-US" baseline="0" dirty="0" smtClean="0"/>
              <a:t> especially for clinically relevant applications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DECCC-8274-4B4F-B778-838F567C85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56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underlying</a:t>
            </a:r>
            <a:r>
              <a:rPr lang="en-US" baseline="0" dirty="0" smtClean="0"/>
              <a:t> theme of the first LMRG studies has been to </a:t>
            </a:r>
          </a:p>
          <a:p>
            <a:r>
              <a:rPr lang="en-US" baseline="0" dirty="0" smtClean="0"/>
              <a:t>	assess the current state of microscope performance,   </a:t>
            </a:r>
            <a:r>
              <a:rPr lang="en-US" b="1" baseline="0" dirty="0" smtClean="0"/>
              <a:t>AND</a:t>
            </a:r>
            <a:r>
              <a:rPr lang="en-US" baseline="0" dirty="0" smtClean="0"/>
              <a:t> define and improve relative testing standards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 the goal of improving the validity of quantitative measurements.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9F8B76-CB76-CC4E-A297-A0856F2F46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56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23 labs from 8 countries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DECCC-8274-4B4F-B778-838F567C85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19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Continued</a:t>
            </a:r>
            <a:r>
              <a:rPr lang="en-US" baseline="0" dirty="0" smtClean="0"/>
              <a:t> the theme of the first study and </a:t>
            </a:r>
            <a:r>
              <a:rPr lang="mr-IN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DECCC-8274-4B4F-B778-838F567C85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28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Spots 1:</a:t>
            </a:r>
            <a:r>
              <a:rPr lang="en-CA" baseline="0" dirty="0" smtClean="0"/>
              <a:t> XY = 2.5       Z = 5.0</a:t>
            </a:r>
            <a:br>
              <a:rPr lang="en-CA" baseline="0" dirty="0" smtClean="0"/>
            </a:br>
            <a:r>
              <a:rPr lang="en-CA" baseline="0" dirty="0" smtClean="0"/>
              <a:t>Spots 2: XY = 8.75     Z = 17.5</a:t>
            </a:r>
          </a:p>
          <a:p>
            <a:r>
              <a:rPr lang="en-CA" baseline="0" dirty="0" smtClean="0"/>
              <a:t>Spots 3: XY = 10        Z = 20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997356-3E85-489B-80CD-84CF3F7EE309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675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21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0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1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1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81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8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8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55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15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235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53F18-3531-A644-8540-0F9FA8661D58}" type="datetimeFigureOut">
              <a:rPr lang="en-US" smtClean="0"/>
              <a:t>3/4/20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BBCD-8617-7747-8E42-9B8AE32A8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8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microsoft.com/office/2007/relationships/media" Target="file://localhost/ABRF2018/ABRF%252520Movie%252520Sample%252520Prep%252520Quide.mp4" TargetMode="External"/><Relationship Id="rId2" Type="http://schemas.openxmlformats.org/officeDocument/2006/relationships/video" Target="file://localhost/ABRF2018/ABRF%252520Movie%252520Sample%252520Prep%252520Quide.mp4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0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5.emf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2070960"/>
            <a:ext cx="8509000" cy="14700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 smtClean="0"/>
              <a:t>Light </a:t>
            </a:r>
            <a:r>
              <a:rPr lang="en-US" sz="3600" b="1" dirty="0"/>
              <a:t>Microscopy Research Group Study 3: The Development and Implementation of New Tools for Microscope Quality Assurance Testing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46296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Ben Abrams </a:t>
            </a:r>
          </a:p>
          <a:p>
            <a:r>
              <a:rPr lang="en-US" sz="2800" dirty="0" smtClean="0"/>
              <a:t>University of California Santa Cruz </a:t>
            </a:r>
          </a:p>
          <a:p>
            <a:r>
              <a:rPr lang="en-US" sz="2800" dirty="0" smtClean="0"/>
              <a:t>Life Sciences Microscopy Facility</a:t>
            </a:r>
          </a:p>
          <a:p>
            <a:r>
              <a:rPr lang="en-US" sz="2800" dirty="0" smtClean="0"/>
              <a:t>Institute for the Biology of Stem Cells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0" y="165100"/>
            <a:ext cx="1363989" cy="122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42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6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Sample Development: Two Different Test Slides were Developed for this Study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2124" y="1600200"/>
            <a:ext cx="4690508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spcAft>
                <a:spcPts val="451"/>
              </a:spcAft>
              <a:buNone/>
            </a:pP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Each test slide consisted of:</a:t>
            </a:r>
          </a:p>
          <a:p>
            <a:pPr>
              <a:spcBef>
                <a:spcPts val="600"/>
              </a:spcBef>
              <a:spcAft>
                <a:spcPts val="451"/>
              </a:spcAft>
            </a:pP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Standard microscope slide</a:t>
            </a:r>
          </a:p>
          <a:p>
            <a:pPr>
              <a:spcBef>
                <a:spcPts val="600"/>
              </a:spcBef>
              <a:spcAft>
                <a:spcPts val="451"/>
              </a:spcAft>
            </a:pP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120</a:t>
            </a:r>
            <a:r>
              <a:rPr lang="en-CA" dirty="0">
                <a:latin typeface="Symbol" charset="2"/>
                <a:cs typeface="Symbol" charset="2"/>
              </a:rPr>
              <a:t>m</a:t>
            </a:r>
            <a:r>
              <a:rPr lang="en-CA" dirty="0">
                <a:latin typeface="Calibri" panose="020F0502020204030204" pitchFamily="34" charset="0"/>
                <a:cs typeface="Calibri" panose="020F0502020204030204" pitchFamily="34" charset="0"/>
              </a:rPr>
              <a:t>m thick double adhesive </a:t>
            </a: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spacer</a:t>
            </a:r>
          </a:p>
          <a:p>
            <a:pPr>
              <a:spcBef>
                <a:spcPts val="600"/>
              </a:spcBef>
              <a:spcAft>
                <a:spcPts val="451"/>
              </a:spcAft>
            </a:pPr>
            <a:r>
              <a:rPr lang="en-CA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CyGEL</a:t>
            </a:r>
            <a:r>
              <a:rPr lang="en-CA" baseline="30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 (refractive index, n=1.37) + Test bead slurry</a:t>
            </a:r>
          </a:p>
          <a:p>
            <a:pPr marL="457200" lvl="1" indent="0">
              <a:spcBef>
                <a:spcPts val="600"/>
              </a:spcBef>
              <a:spcAft>
                <a:spcPts val="451"/>
              </a:spcAft>
              <a:buNone/>
            </a:pPr>
            <a:r>
              <a:rPr lang="en-CA" b="1" dirty="0">
                <a:latin typeface="Calibri" panose="020F0502020204030204" pitchFamily="34" charset="0"/>
                <a:cs typeface="Calibri" panose="020F0502020204030204" pitchFamily="34" charset="0"/>
              </a:rPr>
              <a:t>Intensity and SNR </a:t>
            </a:r>
            <a:r>
              <a:rPr lang="en-C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analysis - </a:t>
            </a: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2.5</a:t>
            </a:r>
            <a:r>
              <a:rPr lang="en-CA" dirty="0" smtClean="0">
                <a:latin typeface="Symbol" charset="2"/>
                <a:cs typeface="Symbol" charset="2"/>
              </a:rPr>
              <a:t>m</a:t>
            </a: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m red and  green beads</a:t>
            </a:r>
            <a:endParaRPr lang="en-CA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spcBef>
                <a:spcPts val="600"/>
              </a:spcBef>
              <a:spcAft>
                <a:spcPts val="451"/>
              </a:spcAft>
              <a:buNone/>
            </a:pPr>
            <a:r>
              <a:rPr lang="en-C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PSF analysis </a:t>
            </a:r>
            <a:r>
              <a:rPr lang="mr-I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CA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0.1</a:t>
            </a:r>
            <a:r>
              <a:rPr lang="en-CA" dirty="0" smtClean="0">
                <a:latin typeface="Symbol" charset="2"/>
                <a:cs typeface="Symbol" charset="2"/>
              </a:rPr>
              <a:t>m</a:t>
            </a: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m green beads</a:t>
            </a:r>
            <a:endParaRPr lang="en-CA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spcAft>
                <a:spcPts val="451"/>
              </a:spcAft>
            </a:pPr>
            <a:r>
              <a:rPr lang="en-CA" dirty="0" smtClean="0">
                <a:latin typeface="Calibri" panose="020F0502020204030204" pitchFamily="34" charset="0"/>
                <a:cs typeface="Calibri" panose="020F0502020204030204" pitchFamily="34" charset="0"/>
              </a:rPr>
              <a:t>A #1.5 coverslip</a:t>
            </a:r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4911268" y="1407581"/>
            <a:ext cx="4102100" cy="477520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305464" y="4691089"/>
            <a:ext cx="3384376" cy="129614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scene3d>
            <a:camera prst="isometricOffAxis2Top"/>
            <a:lightRig rig="threePt" dir="t"/>
          </a:scene3d>
          <a:sp3d extrusionH="1143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1"/>
          </a:p>
        </p:txBody>
      </p:sp>
      <p:sp>
        <p:nvSpPr>
          <p:cNvPr id="19" name="Rectangle 18"/>
          <p:cNvSpPr/>
          <p:nvPr/>
        </p:nvSpPr>
        <p:spPr>
          <a:xfrm>
            <a:off x="6421368" y="3655605"/>
            <a:ext cx="1080120" cy="1080120"/>
          </a:xfrm>
          <a:prstGeom prst="rect">
            <a:avLst/>
          </a:prstGeom>
          <a:solidFill>
            <a:srgbClr val="FFFF9B"/>
          </a:solidFill>
          <a:ln>
            <a:solidFill>
              <a:srgbClr val="CC6600"/>
            </a:solidFill>
          </a:ln>
          <a:scene3d>
            <a:camera prst="isometricOffAxis2Top"/>
            <a:lightRig rig="threePt" dir="t"/>
          </a:scene3d>
          <a:sp3d extrusionH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1"/>
          </a:p>
        </p:txBody>
      </p:sp>
      <p:sp>
        <p:nvSpPr>
          <p:cNvPr id="20" name="Oval 19"/>
          <p:cNvSpPr/>
          <p:nvPr/>
        </p:nvSpPr>
        <p:spPr>
          <a:xfrm rot="16843580">
            <a:off x="6706203" y="3931125"/>
            <a:ext cx="510895" cy="603848"/>
          </a:xfrm>
          <a:prstGeom prst="ellipse">
            <a:avLst/>
          </a:prstGeom>
          <a:solidFill>
            <a:schemeClr val="bg1"/>
          </a:solidFill>
          <a:ln>
            <a:solidFill>
              <a:srgbClr val="CC6600"/>
            </a:solidFill>
          </a:ln>
          <a:scene3d>
            <a:camera prst="isometricOffAxis1Left"/>
            <a:lightRig rig="threePt" dir="t"/>
          </a:scene3d>
          <a:sp3d extrusionH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1"/>
          </a:p>
        </p:txBody>
      </p:sp>
      <p:sp>
        <p:nvSpPr>
          <p:cNvPr id="21" name="Rectangle 20"/>
          <p:cNvSpPr/>
          <p:nvPr/>
        </p:nvSpPr>
        <p:spPr>
          <a:xfrm>
            <a:off x="6421368" y="1727544"/>
            <a:ext cx="1080120" cy="108012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isometricOffAxis2Top"/>
            <a:lightRig rig="threePt" dir="t"/>
          </a:scene3d>
          <a:sp3d extrusionH="2540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1"/>
          </a:p>
        </p:txBody>
      </p:sp>
      <p:sp>
        <p:nvSpPr>
          <p:cNvPr id="22" name="Oval 21"/>
          <p:cNvSpPr/>
          <p:nvPr/>
        </p:nvSpPr>
        <p:spPr>
          <a:xfrm rot="16843580">
            <a:off x="6706203" y="2964391"/>
            <a:ext cx="510895" cy="60384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alpha val="28000"/>
              </a:schemeClr>
            </a:solidFill>
          </a:ln>
          <a:scene3d>
            <a:camera prst="isometricOffAxis1Left"/>
            <a:lightRig rig="freezing" dir="t"/>
          </a:scene3d>
          <a:sp3d extrusionH="10160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1"/>
          </a:p>
        </p:txBody>
      </p:sp>
      <p:pic>
        <p:nvPicPr>
          <p:cNvPr id="10" name="Picture 2" descr="http://www.biostatus.com/site/biostatus/images/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88" y="6305382"/>
            <a:ext cx="1587690" cy="5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942E-6 L 0.00017 0.157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1.51711E-6 L 0.00017 0.1607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1.57262E-7 L 0.00035 0.29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6827E-7 L 0.00018 0.440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9146" y="169762"/>
            <a:ext cx="8085709" cy="1274445"/>
          </a:xfrm>
        </p:spPr>
        <p:txBody>
          <a:bodyPr anchor="ctr">
            <a:normAutofit/>
          </a:bodyPr>
          <a:lstStyle/>
          <a:p>
            <a:r>
              <a:rPr lang="en-CA" sz="4000" cap="none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Kits were Mailed </a:t>
            </a:r>
            <a:r>
              <a:rPr lang="en-CA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</a:t>
            </a:r>
            <a:r>
              <a:rPr lang="en-CA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CA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sz="2667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Microspheres, </a:t>
            </a:r>
            <a:r>
              <a:rPr lang="en-CA" sz="2667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CyGel</a:t>
            </a:r>
            <a:r>
              <a:rPr lang="en-CA" sz="2667" cap="none" baseline="30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TM</a:t>
            </a:r>
            <a:r>
              <a:rPr lang="en-CA" sz="2667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spacers</a:t>
            </a:r>
            <a:endParaRPr lang="en-CA" sz="2325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Screen Shot 2017-03-25 at 1.10.11 PM.png"/>
          <p:cNvPicPr>
            <a:picLocks noChangeAspect="1"/>
          </p:cNvPicPr>
          <p:nvPr/>
        </p:nvPicPr>
        <p:blipFill>
          <a:blip r:embed="rId2" cstate="print"/>
          <a:srcRect l="1312" t="18357"/>
          <a:stretch>
            <a:fillRect/>
          </a:stretch>
        </p:blipFill>
        <p:spPr>
          <a:xfrm>
            <a:off x="278732" y="1466429"/>
            <a:ext cx="5888472" cy="3836271"/>
          </a:xfrm>
          <a:prstGeom prst="rect">
            <a:avLst/>
          </a:prstGeom>
        </p:spPr>
      </p:pic>
      <p:pic>
        <p:nvPicPr>
          <p:cNvPr id="11" name="Picture 10" descr="Screen Shot 2017-03-25 at 1.10.55 PM.png"/>
          <p:cNvPicPr>
            <a:picLocks noChangeAspect="1"/>
          </p:cNvPicPr>
          <p:nvPr/>
        </p:nvPicPr>
        <p:blipFill>
          <a:blip r:embed="rId3" cstate="print"/>
          <a:srcRect l="7918" t="41224" b="5950"/>
          <a:stretch>
            <a:fillRect/>
          </a:stretch>
        </p:blipFill>
        <p:spPr>
          <a:xfrm>
            <a:off x="292100" y="5317809"/>
            <a:ext cx="6478816" cy="43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06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507594"/>
            <a:ext cx="9143999" cy="1035480"/>
          </a:xfrm>
          <a:prstGeom prst="rect">
            <a:avLst/>
          </a:prstGeom>
        </p:spPr>
        <p:txBody>
          <a:bodyPr vert="horz" lIns="68580" tIns="34291" rIns="68580" bIns="34291" rtlCol="0" anchor="b">
            <a:noAutofit/>
          </a:bodyPr>
          <a:lstStyle/>
          <a:p>
            <a:pPr algn="ctr" defTabSz="685783">
              <a:lnSpc>
                <a:spcPct val="90000"/>
              </a:lnSpc>
              <a:spcBef>
                <a:spcPct val="0"/>
              </a:spcBef>
              <a:defRPr/>
            </a:pPr>
            <a:r>
              <a:rPr lang="en-CA" sz="36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Detailed Protocols Were Sent out with Each Kit and Video Instructions Were Posted on the </a:t>
            </a:r>
            <a:r>
              <a:rPr lang="en-CA" sz="3600" dirty="0" smtClean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LMRG </a:t>
            </a:r>
            <a:r>
              <a:rPr lang="en-CA" sz="360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Website</a:t>
            </a:r>
            <a:endParaRPr lang="en-CA" sz="2667" dirty="0">
              <a:solidFill>
                <a:srgbClr val="00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5" name="Content Placeholder 4" descr="Screen Shot 2017-03-25 at 1.27.37 PM.pn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 l="3088" t="7858" r="3207"/>
          <a:stretch>
            <a:fillRect/>
          </a:stretch>
        </p:blipFill>
        <p:spPr>
          <a:xfrm>
            <a:off x="0" y="2416677"/>
            <a:ext cx="4940300" cy="3070086"/>
          </a:xfrm>
          <a:prstGeom prst="rect">
            <a:avLst/>
          </a:prstGeom>
        </p:spPr>
      </p:pic>
      <p:pic>
        <p:nvPicPr>
          <p:cNvPr id="6" name="ABRF Movie Sample Prep Quide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876801" y="3594463"/>
            <a:ext cx="4267200" cy="28405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941644"/>
            <a:ext cx="8065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Text: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0300" y="3132798"/>
            <a:ext cx="989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5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02"/>
            <a:ext cx="9139990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We Received Image Data from 15 Countries</a:t>
            </a:r>
            <a:endParaRPr lang="en-US" sz="34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8744869"/>
              </p:ext>
            </p:extLst>
          </p:nvPr>
        </p:nvGraphicFramePr>
        <p:xfrm>
          <a:off x="0" y="963868"/>
          <a:ext cx="9139990" cy="5894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8146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4736848"/>
              </p:ext>
            </p:extLst>
          </p:nvPr>
        </p:nvGraphicFramePr>
        <p:xfrm>
          <a:off x="125246" y="1192432"/>
          <a:ext cx="8971050" cy="556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04900" y="78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" y="-1142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Image Data was Generated on Instruments from Four Different Manufacturers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08138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We Received Data Generated on Different Models from Each Manufacturer</a:t>
            </a:r>
            <a:endParaRPr lang="en-US" sz="3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119827"/>
              </p:ext>
            </p:extLst>
          </p:nvPr>
        </p:nvGraphicFramePr>
        <p:xfrm>
          <a:off x="18442" y="1358900"/>
          <a:ext cx="914464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271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671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The Goal of LMRG Study 3 has been to Create 3D Biologically-Relevant Test Sample and Protocols to Evaluate Microscope Performance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225"/>
            <a:ext cx="8229600" cy="532131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CA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CA" sz="2400" dirty="0" smtClean="0">
              <a:solidFill>
                <a:schemeClr val="bg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CA" sz="24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CA" sz="2800" b="1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1</a:t>
            </a:r>
            <a:r>
              <a:rPr lang="en-CA" sz="2800" b="1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CA" sz="2800" b="1" i="1" dirty="0" smtClean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Test sample development</a:t>
            </a:r>
          </a:p>
          <a:p>
            <a:pPr marL="0" indent="0">
              <a:lnSpc>
                <a:spcPct val="100000"/>
              </a:lnSpc>
              <a:buNone/>
            </a:pPr>
            <a:endParaRPr lang="en-CA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CA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Phase 2: Data Acquisition and Analysis</a:t>
            </a:r>
          </a:p>
          <a:p>
            <a:pPr marL="857250" lvl="2" indent="0">
              <a:buNone/>
            </a:pPr>
            <a:r>
              <a:rPr lang="en-CA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Intensity </a:t>
            </a:r>
            <a:r>
              <a:rPr lang="en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Analysis: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determine if the ability to measure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relative object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intensity changed with depth </a:t>
            </a:r>
            <a:endParaRPr lang="en-CA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endParaRPr lang="en-CA" sz="28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r>
              <a:rPr lang="en-CA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Signal-to-noise (SNR):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determine if the object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SNR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varied with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depth</a:t>
            </a: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endParaRPr lang="en-CA" sz="28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r>
              <a:rPr lang="en-CA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Point Spread Function (PSF) Analysis: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assess resolution and PSF distortions as a function of depth over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 100</a:t>
            </a:r>
            <a:r>
              <a:rPr lang="en-CA" sz="2800" dirty="0" smtClean="0">
                <a:latin typeface="Symbol" charset="2"/>
                <a:cs typeface="Symbol" charset="2"/>
              </a:rPr>
              <a:t>m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 range.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6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5478"/>
            <a:ext cx="5202463" cy="1303309"/>
          </a:xfrm>
        </p:spPr>
        <p:txBody>
          <a:bodyPr>
            <a:normAutofit/>
          </a:bodyPr>
          <a:lstStyle/>
          <a:p>
            <a:r>
              <a:rPr lang="en-US" sz="3400" dirty="0" smtClean="0"/>
              <a:t>Example Data and Acquisition Conditions</a:t>
            </a:r>
            <a:endParaRPr lang="en-US" sz="3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51080" y="5696534"/>
            <a:ext cx="4692920" cy="12434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2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Beads:  Green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(505/515) = 0.1 </a:t>
            </a:r>
            <a:r>
              <a:rPr lang="en-CA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n-CA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2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oxel</a:t>
            </a:r>
            <a:r>
              <a:rPr lang="en-US" sz="2000" baseline="-25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xyz</a:t>
            </a: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size: </a:t>
            </a:r>
            <a:r>
              <a:rPr lang="en-US" altLang="zh-TW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0.07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r>
              <a:rPr lang="zh-TW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zh-TW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US" altLang="zh-TW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0.07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 x </a:t>
            </a:r>
            <a:r>
              <a:rPr lang="en-CA" altLang="zh-TW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0.2 </a:t>
            </a:r>
            <a:r>
              <a:rPr lang="en-CA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  <a:endParaRPr lang="en-CA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SNR_2.5um_G_R_z_distribution_modified_display.tif"/>
          <p:cNvPicPr>
            <a:picLocks noChangeAspect="1"/>
          </p:cNvPicPr>
          <p:nvPr/>
        </p:nvPicPr>
        <p:blipFill>
          <a:blip r:embed="rId2" cstate="print">
            <a:lum bright="17000" contrast="6000"/>
          </a:blip>
          <a:srcRect l="22365" t="17610" r="22392" b="16646"/>
          <a:stretch>
            <a:fillRect/>
          </a:stretch>
        </p:blipFill>
        <p:spPr>
          <a:xfrm rot="5400000">
            <a:off x="562383" y="1004117"/>
            <a:ext cx="3733093" cy="4442643"/>
          </a:xfrm>
          <a:prstGeom prst="rect">
            <a:avLst/>
          </a:prstGeom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0" y="5498218"/>
            <a:ext cx="4345982" cy="144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CA" sz="2000" dirty="0" smtClean="0">
                <a:solidFill>
                  <a:srgbClr val="000000"/>
                </a:solidFill>
                <a:latin typeface="Calibri" pitchFamily="34" charset="0"/>
              </a:rPr>
              <a:t>Beads: </a:t>
            </a:r>
            <a:r>
              <a:rPr lang="en-CA" sz="1800" dirty="0" smtClean="0">
                <a:solidFill>
                  <a:srgbClr val="000000"/>
                </a:solidFill>
                <a:latin typeface="Calibri" pitchFamily="34" charset="0"/>
              </a:rPr>
              <a:t>Green</a:t>
            </a:r>
            <a:r>
              <a:rPr lang="en-CA" sz="1800" dirty="0">
                <a:solidFill>
                  <a:srgbClr val="000000"/>
                </a:solidFill>
                <a:latin typeface="Calibri" pitchFamily="34" charset="0"/>
              </a:rPr>
              <a:t>(505/515) = 2.5 </a:t>
            </a:r>
            <a:r>
              <a:rPr lang="en-CA" sz="1800" dirty="0" smtClean="0">
                <a:solidFill>
                  <a:srgbClr val="000000"/>
                </a:solidFill>
                <a:latin typeface="Calibri" pitchFamily="34" charset="0"/>
              </a:rPr>
              <a:t>µm</a:t>
            </a:r>
          </a:p>
          <a:p>
            <a:pPr marL="457200" lvl="1" indent="0">
              <a:buNone/>
            </a:pPr>
            <a:r>
              <a:rPr lang="en-CA" sz="1800" dirty="0" smtClean="0">
                <a:solidFill>
                  <a:srgbClr val="000000"/>
                </a:solidFill>
                <a:latin typeface="Calibri" pitchFamily="34" charset="0"/>
              </a:rPr>
              <a:t>             Red</a:t>
            </a:r>
            <a:r>
              <a:rPr lang="en-CA" sz="1800" dirty="0">
                <a:solidFill>
                  <a:srgbClr val="000000"/>
                </a:solidFill>
                <a:latin typeface="Calibri" pitchFamily="34" charset="0"/>
              </a:rPr>
              <a:t>(580/605) = </a:t>
            </a:r>
            <a:r>
              <a:rPr lang="en-US" altLang="zh-TW" sz="1800" dirty="0">
                <a:solidFill>
                  <a:srgbClr val="000000"/>
                </a:solidFill>
                <a:latin typeface="Calibri" pitchFamily="34" charset="0"/>
              </a:rPr>
              <a:t>2.5</a:t>
            </a:r>
            <a:r>
              <a:rPr lang="en-CA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CA" sz="1800" dirty="0" smtClean="0">
                <a:solidFill>
                  <a:srgbClr val="000000"/>
                </a:solidFill>
                <a:latin typeface="Calibri" pitchFamily="34" charset="0"/>
              </a:rPr>
              <a:t>µm</a:t>
            </a:r>
            <a:endParaRPr lang="en-CA" sz="1800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CA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sz="18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oxel</a:t>
            </a:r>
            <a:r>
              <a:rPr lang="en-US" sz="1800" baseline="-250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xyz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size of </a:t>
            </a:r>
            <a:r>
              <a:rPr lang="en-US" altLang="zh-TW" sz="1800" dirty="0">
                <a:solidFill>
                  <a:srgbClr val="000000"/>
                </a:solidFill>
                <a:latin typeface="Calibri" pitchFamily="34" charset="0"/>
              </a:rPr>
              <a:t>0.2 </a:t>
            </a:r>
            <a:r>
              <a:rPr lang="en-CA" sz="1800" dirty="0">
                <a:solidFill>
                  <a:srgbClr val="000000"/>
                </a:solidFill>
                <a:latin typeface="Calibri" pitchFamily="34" charset="0"/>
              </a:rPr>
              <a:t>µm</a:t>
            </a:r>
            <a:r>
              <a:rPr lang="zh-TW" altLang="en-US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CA" altLang="zh-TW" sz="1800" dirty="0">
                <a:solidFill>
                  <a:srgbClr val="000000"/>
                </a:solidFill>
                <a:latin typeface="Calibri" pitchFamily="34" charset="0"/>
              </a:rPr>
              <a:t>~ </a:t>
            </a:r>
            <a:r>
              <a:rPr lang="en-US" altLang="zh-TW" sz="1800" dirty="0">
                <a:solidFill>
                  <a:srgbClr val="000000"/>
                </a:solidFill>
                <a:latin typeface="Calibri" pitchFamily="34" charset="0"/>
              </a:rPr>
              <a:t>0.3 </a:t>
            </a:r>
            <a:r>
              <a:rPr lang="en-CA" sz="1800" dirty="0">
                <a:solidFill>
                  <a:srgbClr val="000000"/>
                </a:solidFill>
                <a:latin typeface="Calibri" pitchFamily="34" charset="0"/>
              </a:rPr>
              <a:t>µm</a:t>
            </a:r>
            <a:r>
              <a:rPr lang="zh-TW" altLang="en-US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CA" altLang="zh-TW" sz="1800" dirty="0">
                <a:solidFill>
                  <a:srgbClr val="000000"/>
                </a:solidFill>
                <a:latin typeface="Calibri" pitchFamily="34" charset="0"/>
              </a:rPr>
              <a:t>x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800" dirty="0">
                <a:solidFill>
                  <a:srgbClr val="000000"/>
                </a:solidFill>
                <a:latin typeface="Calibri" pitchFamily="34" charset="0"/>
              </a:rPr>
              <a:t>0.2 </a:t>
            </a:r>
            <a:r>
              <a:rPr lang="en-CA" sz="1800" dirty="0">
                <a:solidFill>
                  <a:srgbClr val="000000"/>
                </a:solidFill>
                <a:latin typeface="Calibri" pitchFamily="34" charset="0"/>
              </a:rPr>
              <a:t>µm</a:t>
            </a:r>
            <a:r>
              <a:rPr lang="zh-TW" altLang="en-US" sz="18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CA" altLang="zh-TW" sz="1800" dirty="0">
                <a:solidFill>
                  <a:srgbClr val="000000"/>
                </a:solidFill>
                <a:latin typeface="Calibri" pitchFamily="34" charset="0"/>
              </a:rPr>
              <a:t>~ </a:t>
            </a:r>
            <a:r>
              <a:rPr lang="en-US" altLang="zh-TW" sz="1800" dirty="0">
                <a:solidFill>
                  <a:srgbClr val="000000"/>
                </a:solidFill>
                <a:latin typeface="Calibri" pitchFamily="34" charset="0"/>
              </a:rPr>
              <a:t>0.3 </a:t>
            </a:r>
            <a:r>
              <a:rPr lang="en-CA" sz="1800" dirty="0">
                <a:solidFill>
                  <a:srgbClr val="000000"/>
                </a:solidFill>
                <a:latin typeface="Calibri" pitchFamily="34" charset="0"/>
              </a:rPr>
              <a:t>µm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 x </a:t>
            </a:r>
            <a:r>
              <a:rPr lang="en-CA" sz="1800" dirty="0">
                <a:solidFill>
                  <a:srgbClr val="000000"/>
                </a:solidFill>
                <a:latin typeface="Calibri" pitchFamily="34" charset="0"/>
              </a:rPr>
              <a:t>1.0 µm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-1" y="5185472"/>
            <a:ext cx="2201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Intensity &amp; SNR Slide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457631" y="5849273"/>
            <a:ext cx="103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PSF Slide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4624"/>
          <a:stretch/>
        </p:blipFill>
        <p:spPr>
          <a:xfrm>
            <a:off x="5397571" y="284417"/>
            <a:ext cx="3151077" cy="55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899854"/>
            <a:ext cx="6201532" cy="395889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8834"/>
            <a:ext cx="9144000" cy="896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Intensity vs. Depth for High Intensity Red Beads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704516" y="2276100"/>
            <a:ext cx="164934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Q1 = </a:t>
            </a:r>
            <a:r>
              <a:rPr lang="en-US" dirty="0"/>
              <a:t>0</a:t>
            </a:r>
            <a:r>
              <a:rPr lang="en-US" dirty="0" smtClean="0"/>
              <a:t>-25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endParaRPr lang="en-US" dirty="0"/>
          </a:p>
          <a:p>
            <a:r>
              <a:rPr lang="en-US" dirty="0" smtClean="0"/>
              <a:t>Q2 = 26-50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</a:t>
            </a:r>
          </a:p>
          <a:p>
            <a:endParaRPr lang="en-US" dirty="0"/>
          </a:p>
          <a:p>
            <a:r>
              <a:rPr lang="en-US" dirty="0" smtClean="0"/>
              <a:t>Q3 = 51-75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  <a:p>
            <a:endParaRPr lang="en-US" dirty="0"/>
          </a:p>
          <a:p>
            <a:r>
              <a:rPr lang="en-US" dirty="0" smtClean="0"/>
              <a:t>Q4 = 76-100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21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8696" y="899855"/>
            <a:ext cx="4273296" cy="2727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3855760"/>
            <a:ext cx="4273296" cy="2727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899855"/>
            <a:ext cx="4273296" cy="272796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8834"/>
            <a:ext cx="9144000" cy="896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Intensity vs. Depth for High Intensity Red Beads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696" y="3855760"/>
            <a:ext cx="4273296" cy="27279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470" y="3569078"/>
            <a:ext cx="45099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n=17 datasets.  All pairwise t-tests gave p &lt; 0.05, except Q3:Q4.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0414" y="3553610"/>
            <a:ext cx="45099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n=10 datasets.  All pairwise t-tests gave p &lt; 0.05, except Q2:Q3, Q3:Q4.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248" y="6557495"/>
            <a:ext cx="45099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n=18 datasets.  All pairwise t-tests gave p &lt; 0.05, except Q2:Q3, Q3:Q4.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60414" y="6556057"/>
            <a:ext cx="45099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n=30 datasets.  All pairwise t-tests gave p &lt; 0.05.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0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808" y="297910"/>
            <a:ext cx="7726191" cy="1143000"/>
          </a:xfrm>
        </p:spPr>
        <p:txBody>
          <a:bodyPr>
            <a:normAutofit fontScale="90000"/>
          </a:bodyPr>
          <a:lstStyle/>
          <a:p>
            <a:r>
              <a:rPr lang="en-CA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Light Microscopy Research Group (LMRG)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08" y="1687960"/>
            <a:ext cx="8674966" cy="477089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Mission:</a:t>
            </a:r>
          </a:p>
          <a:p>
            <a:r>
              <a:rPr lang="en-US" sz="2400" dirty="0" smtClean="0"/>
              <a:t>	Promote scientific exchange between researchers, specifically those 	in core facilities in order to increase our general knowledge and 	experience.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We seek to provide a forum for multi-site studies exploring 	“standards” for the field of light microscopy.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600" dirty="0" smtClean="0"/>
              <a:t>Our Studies seek to:</a:t>
            </a:r>
          </a:p>
          <a:p>
            <a:r>
              <a:rPr lang="en-US" sz="2400" dirty="0" smtClean="0"/>
              <a:t>Reach a broad and international audience of participants </a:t>
            </a:r>
          </a:p>
          <a:p>
            <a:r>
              <a:rPr lang="en-US" sz="2400" dirty="0" smtClean="0"/>
              <a:t>Use samples that are affordable and readily available</a:t>
            </a:r>
          </a:p>
          <a:p>
            <a:r>
              <a:rPr lang="en-US" sz="2400" dirty="0" smtClean="0"/>
              <a:t>Use protocols that are easy to follow and provide enough detail so that non-expert users can participate</a:t>
            </a:r>
          </a:p>
          <a:p>
            <a:r>
              <a:rPr lang="en-US" sz="2400" dirty="0" smtClean="0"/>
              <a:t>Be applicable across multiple instrumentation platforms</a:t>
            </a:r>
          </a:p>
          <a:p>
            <a:pPr>
              <a:buFontTx/>
              <a:buChar char="-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Screen Shot 2016-02-19 at 11.32.53 AM.png"/>
          <p:cNvPicPr>
            <a:picLocks noChangeAspect="1"/>
          </p:cNvPicPr>
          <p:nvPr/>
        </p:nvPicPr>
        <p:blipFill>
          <a:blip r:embed="rId3" cstate="print"/>
          <a:srcRect l="14340" t="3119" r="49826" b="34620"/>
          <a:stretch>
            <a:fillRect/>
          </a:stretch>
        </p:blipFill>
        <p:spPr>
          <a:xfrm>
            <a:off x="238108" y="172933"/>
            <a:ext cx="1417809" cy="12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8834"/>
            <a:ext cx="9144000" cy="8968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Intensity vs. Depth for Low Intensity Red Beads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74" y="903372"/>
            <a:ext cx="4273296" cy="27279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270" y="903372"/>
            <a:ext cx="4273296" cy="27279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10" y="3879357"/>
            <a:ext cx="4273296" cy="27279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270" y="3879357"/>
            <a:ext cx="4273296" cy="2727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2350" y="3610052"/>
            <a:ext cx="45099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n=18 datasets.  All pairwise t-tests gave p &lt; 0.05, except Q2:Q3.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641350" y="3573452"/>
            <a:ext cx="45099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n=14 datasets.  All pairwise t-tests gave p &lt; 0.05.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88518" y="6552278"/>
            <a:ext cx="45099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n=23 datasets.  All pairwise t-tests gave p &lt; 0.05, except Q3:Q4.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83771" y="6567416"/>
            <a:ext cx="450995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n=44 datasets.  All pairwise t-tests gave p &lt; 0.05.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3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28575"/>
            <a:ext cx="9144000" cy="906663"/>
          </a:xfrm>
        </p:spPr>
        <p:txBody>
          <a:bodyPr>
            <a:noAutofit/>
          </a:bodyPr>
          <a:lstStyle/>
          <a:p>
            <a:r>
              <a:rPr lang="en-US" sz="3400" dirty="0" smtClean="0"/>
              <a:t>High/Low Intensity Ratio vs. Depth for Red Beads</a:t>
            </a:r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463" y="830800"/>
            <a:ext cx="4273296" cy="2727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" y="830800"/>
            <a:ext cx="4273296" cy="27264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3611702"/>
            <a:ext cx="4273296" cy="27264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463" y="3610178"/>
            <a:ext cx="4273296" cy="2727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22166" y="6581001"/>
            <a:ext cx="45099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All pairwise t-tests within each of the objective class groups gave p &gt; 0.05.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746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Z:\data\Imaging Facility\rebecca.deagle\ABRF STUDY 3\5. SNR\c1.PNG"/>
          <p:cNvPicPr>
            <a:picLocks noChangeAspect="1" noChangeArrowheads="1"/>
          </p:cNvPicPr>
          <p:nvPr/>
        </p:nvPicPr>
        <p:blipFill>
          <a:blip r:embed="rId3" cstate="print"/>
          <a:srcRect l="3570" r="3597"/>
          <a:stretch>
            <a:fillRect/>
          </a:stretch>
        </p:blipFill>
        <p:spPr bwMode="auto">
          <a:xfrm>
            <a:off x="984255" y="3108029"/>
            <a:ext cx="2551583" cy="2453173"/>
          </a:xfrm>
          <a:prstGeom prst="rect">
            <a:avLst/>
          </a:prstGeom>
          <a:noFill/>
        </p:spPr>
      </p:pic>
      <p:pic>
        <p:nvPicPr>
          <p:cNvPr id="5" name="Picture 3" descr="Z:\data\Imaging Facility\rebecca.deagle\ABRF STUDY 3\5. SNR\c2.PNG"/>
          <p:cNvPicPr>
            <a:picLocks noChangeAspect="1" noChangeArrowheads="1"/>
          </p:cNvPicPr>
          <p:nvPr/>
        </p:nvPicPr>
        <p:blipFill>
          <a:blip r:embed="rId4" cstate="print"/>
          <a:srcRect r="8578" b="6898"/>
          <a:stretch>
            <a:fillRect/>
          </a:stretch>
        </p:blipFill>
        <p:spPr bwMode="auto">
          <a:xfrm>
            <a:off x="989635" y="3108029"/>
            <a:ext cx="2546203" cy="2448272"/>
          </a:xfrm>
          <a:prstGeom prst="rect">
            <a:avLst/>
          </a:prstGeom>
          <a:noFill/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563443" y="1046540"/>
            <a:ext cx="8494830" cy="12049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CA" sz="2000" smtClean="0">
                <a:solidFill>
                  <a:srgbClr val="000000"/>
                </a:solidFill>
                <a:latin typeface="Calibri" pitchFamily="34" charset="0"/>
              </a:rPr>
              <a:t>The signal was defined as the fluorescence inside an oval volume that had a diameter 2x the diameter of the test bead.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r>
              <a:rPr lang="en-CA" sz="2000" smtClean="0">
                <a:solidFill>
                  <a:srgbClr val="000000"/>
                </a:solidFill>
                <a:latin typeface="Calibri" pitchFamily="34" charset="0"/>
              </a:rPr>
              <a:t>The noise was defined as the fluorescence  inside a volume whose diameter extended from  3.5x-4x the diameter of the bead</a:t>
            </a:r>
            <a:endParaRPr lang="en-CA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6264" y="220937"/>
            <a:ext cx="8363272" cy="6478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 smtClean="0">
                <a:solidFill>
                  <a:srgbClr val="000000"/>
                </a:solidFill>
                <a:latin typeface="Calibri" pitchFamily="34" charset="0"/>
              </a:rPr>
              <a:t>Analysis 2</a:t>
            </a:r>
            <a:r>
              <a:rPr lang="en-CA" dirty="0">
                <a:solidFill>
                  <a:srgbClr val="000000"/>
                </a:solidFill>
                <a:latin typeface="Calibri" pitchFamily="34" charset="0"/>
              </a:rPr>
              <a:t>:</a:t>
            </a:r>
            <a:r>
              <a:rPr lang="en-CA" dirty="0" smtClean="0">
                <a:solidFill>
                  <a:srgbClr val="000000"/>
                </a:solidFill>
                <a:latin typeface="Calibri" pitchFamily="34" charset="0"/>
              </a:rPr>
              <a:t> SNR vs. Imaging Depth</a:t>
            </a:r>
            <a:endParaRPr lang="en-CA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16" name="Picture 8" descr="Z:\data\Imaging Facility\rebecca.deagle\ABRF STUDY 3\5. SNR\c13.PNG"/>
          <p:cNvPicPr>
            <a:picLocks noChangeAspect="1" noChangeArrowheads="1"/>
          </p:cNvPicPr>
          <p:nvPr/>
        </p:nvPicPr>
        <p:blipFill>
          <a:blip r:embed="rId5" cstate="print"/>
          <a:srcRect l="8825" t="6720" r="11753" b="9281"/>
          <a:stretch>
            <a:fillRect/>
          </a:stretch>
        </p:blipFill>
        <p:spPr bwMode="auto">
          <a:xfrm>
            <a:off x="4971381" y="3056730"/>
            <a:ext cx="2765565" cy="2560709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4971381" y="5940437"/>
            <a:ext cx="73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23439" y="5940437"/>
            <a:ext cx="71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4" idx="0"/>
          </p:cNvCxnSpPr>
          <p:nvPr/>
        </p:nvCxnSpPr>
        <p:spPr>
          <a:xfrm flipV="1">
            <a:off x="5339969" y="4424390"/>
            <a:ext cx="929706" cy="151604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5" idx="0"/>
          </p:cNvCxnSpPr>
          <p:nvPr/>
        </p:nvCxnSpPr>
        <p:spPr>
          <a:xfrm flipH="1" flipV="1">
            <a:off x="6673823" y="4782126"/>
            <a:ext cx="706370" cy="115831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17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88"/>
            <a:ext cx="9144000" cy="1143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The Signal to Noise Ratio Did Not Change Over the Depth Tested </a:t>
            </a:r>
            <a:endParaRPr lang="en-US" sz="34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 l="-22227" r="-22227"/>
          <a:stretch>
            <a:fillRect/>
          </a:stretch>
        </p:blipFill>
        <p:spPr>
          <a:xfrm>
            <a:off x="-346446" y="1066800"/>
            <a:ext cx="5140453" cy="282702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173" y="1066800"/>
            <a:ext cx="3558540" cy="2827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893820"/>
            <a:ext cx="3558540" cy="2827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173" y="3893820"/>
            <a:ext cx="3558540" cy="282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3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 From the Intensity and Signal-to-Noise Ratio Part of Study: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Even though the overall intensity of objects decreased with depth, the ability to discriminate and quantify high intensity vs. low intensity objects was not compromised in most datasets tested.</a:t>
            </a:r>
          </a:p>
          <a:p>
            <a:r>
              <a:rPr lang="en-US" sz="2800" dirty="0" smtClean="0"/>
              <a:t>The signal-to-noise ratio was not affected over the depth tested.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8695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548537" y="1042210"/>
            <a:ext cx="8384406" cy="1218791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0" y="245737"/>
            <a:ext cx="9144000" cy="633825"/>
          </a:xfrm>
        </p:spPr>
        <p:txBody>
          <a:bodyPr>
            <a:noAutofit/>
          </a:bodyPr>
          <a:lstStyle/>
          <a:p>
            <a:r>
              <a:rPr lang="en-CA" sz="3400" dirty="0" smtClean="0">
                <a:cs typeface="Calibri" panose="020F0502020204030204" pitchFamily="34" charset="0"/>
              </a:rPr>
              <a:t>Analysis 3: Characterize Changes in Point Spread Function (PSF) as a Function of Imaging Depth</a:t>
            </a:r>
            <a:endParaRPr lang="en-US" sz="34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471945"/>
            <a:ext cx="2873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Cole et al. Nat. </a:t>
            </a:r>
            <a:r>
              <a:rPr lang="en-US" sz="1600" dirty="0" err="1" smtClean="0"/>
              <a:t>Protoc</a:t>
            </a:r>
            <a:r>
              <a:rPr lang="en-US" sz="1600" dirty="0" smtClean="0"/>
              <a:t>. 2011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824" y="4344668"/>
            <a:ext cx="6211273" cy="1898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161" y="1544498"/>
            <a:ext cx="5667152" cy="26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548537" y="1042210"/>
            <a:ext cx="8384406" cy="1218791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3" descr="Screen Shot 2016-02-19 at 11.44.09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21371" r="69561" b="18131"/>
          <a:stretch/>
        </p:blipFill>
        <p:spPr>
          <a:xfrm>
            <a:off x="3678978" y="2983184"/>
            <a:ext cx="2265912" cy="3012720"/>
          </a:xfrm>
        </p:spPr>
      </p:pic>
      <p:sp>
        <p:nvSpPr>
          <p:cNvPr id="2" name="TextBox 1"/>
          <p:cNvSpPr txBox="1"/>
          <p:nvPr/>
        </p:nvSpPr>
        <p:spPr>
          <a:xfrm>
            <a:off x="3715989" y="6560818"/>
            <a:ext cx="543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</a:t>
            </a:r>
            <a:r>
              <a:rPr lang="en-US" sz="1600" dirty="0" err="1" smtClean="0"/>
              <a:t>PSFj</a:t>
            </a:r>
            <a:r>
              <a:rPr lang="en-US" sz="1600" dirty="0" smtClean="0"/>
              <a:t>”- </a:t>
            </a:r>
            <a:r>
              <a:rPr lang="en-US" sz="1600" dirty="0" err="1" smtClean="0"/>
              <a:t>Theer</a:t>
            </a:r>
            <a:r>
              <a:rPr lang="en-US" sz="1600" dirty="0" smtClean="0"/>
              <a:t> et al. Nat. Methods 2014 vol. 11 (10) pp. 981-982</a:t>
            </a:r>
            <a:endParaRPr lang="en-US" sz="1600" dirty="0"/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0" y="245737"/>
            <a:ext cx="9144000" cy="633825"/>
          </a:xfrm>
        </p:spPr>
        <p:txBody>
          <a:bodyPr>
            <a:noAutofit/>
          </a:bodyPr>
          <a:lstStyle/>
          <a:p>
            <a:r>
              <a:rPr lang="en-CA" sz="3400" dirty="0" smtClean="0">
                <a:cs typeface="Calibri" panose="020F0502020204030204" pitchFamily="34" charset="0"/>
              </a:rPr>
              <a:t>Analysis 3: Characterize Changes in Point Spread Function (PSF) as a Function of Imaging Depth</a:t>
            </a:r>
            <a:endParaRPr lang="en-US" sz="3400" dirty="0"/>
          </a:p>
        </p:txBody>
      </p:sp>
      <p:pic>
        <p:nvPicPr>
          <p:cNvPr id="7" name="Content Placeholder 3" descr="Screen Shot 2016-02-19 at 11.44.09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4" t="21371" r="1771" b="18131"/>
          <a:stretch/>
        </p:blipFill>
        <p:spPr>
          <a:xfrm>
            <a:off x="5944890" y="2983184"/>
            <a:ext cx="2901481" cy="3012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4987"/>
          <a:stretch/>
        </p:blipFill>
        <p:spPr>
          <a:xfrm>
            <a:off x="385242" y="2259542"/>
            <a:ext cx="2627074" cy="2224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5013"/>
          <a:stretch/>
        </p:blipFill>
        <p:spPr>
          <a:xfrm>
            <a:off x="548537" y="4344669"/>
            <a:ext cx="2128521" cy="22043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471945"/>
            <a:ext cx="2873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Cole et al. Nat. </a:t>
            </a:r>
            <a:r>
              <a:rPr lang="en-US" sz="1600" dirty="0" err="1" smtClean="0"/>
              <a:t>Protoc</a:t>
            </a:r>
            <a:r>
              <a:rPr lang="en-US" sz="1600" dirty="0" smtClean="0"/>
              <a:t>. 2011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32660" y="1476824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Now in a 3D sample and across different types of objectives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22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/>
          <p:cNvSpPr txBox="1">
            <a:spLocks/>
          </p:cNvSpPr>
          <p:nvPr/>
        </p:nvSpPr>
        <p:spPr>
          <a:xfrm>
            <a:off x="548537" y="1042210"/>
            <a:ext cx="8384406" cy="1218791"/>
          </a:xfrm>
          <a:prstGeom prst="rect">
            <a:avLst/>
          </a:prstGeom>
        </p:spPr>
        <p:txBody>
          <a:bodyPr>
            <a:no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tx1"/>
              </a:buClr>
              <a:buSzTx/>
              <a:tabLst/>
              <a:defRPr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0" y="245737"/>
            <a:ext cx="9144000" cy="633825"/>
          </a:xfrm>
        </p:spPr>
        <p:txBody>
          <a:bodyPr>
            <a:noAutofit/>
          </a:bodyPr>
          <a:lstStyle/>
          <a:p>
            <a:r>
              <a:rPr lang="en-CA" sz="3400" dirty="0" smtClean="0">
                <a:cs typeface="Calibri" panose="020F0502020204030204" pitchFamily="34" charset="0"/>
              </a:rPr>
              <a:t>Analysis 3: Characterize Changes in Point Spread Function (PSF) as a Function of Imaging Depth</a:t>
            </a:r>
            <a:endParaRPr lang="en-US" sz="3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4987"/>
          <a:stretch/>
        </p:blipFill>
        <p:spPr>
          <a:xfrm>
            <a:off x="385242" y="2259542"/>
            <a:ext cx="2627074" cy="2224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5013"/>
          <a:stretch/>
        </p:blipFill>
        <p:spPr>
          <a:xfrm>
            <a:off x="548537" y="4344669"/>
            <a:ext cx="2128521" cy="22043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471945"/>
            <a:ext cx="2873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Cole et al. Nat. </a:t>
            </a:r>
            <a:r>
              <a:rPr lang="en-US" sz="1600" dirty="0" err="1" smtClean="0"/>
              <a:t>Protoc</a:t>
            </a:r>
            <a:r>
              <a:rPr lang="en-US" sz="1600" dirty="0" smtClean="0"/>
              <a:t>. 2011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032660" y="1476824"/>
            <a:ext cx="5904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Now in a 3D sample and across different types of objectives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49743" y="2792388"/>
            <a:ext cx="5494257" cy="37714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Thomas </a:t>
            </a:r>
            <a:r>
              <a:rPr lang="en-US" dirty="0" err="1" smtClean="0"/>
              <a:t>Pengo</a:t>
            </a:r>
            <a:r>
              <a:rPr lang="en-US" dirty="0" smtClean="0"/>
              <a:t> (Univ. MN) </a:t>
            </a:r>
          </a:p>
          <a:p>
            <a:pPr marL="0" indent="0">
              <a:buNone/>
            </a:pPr>
            <a:r>
              <a:rPr lang="en-US" dirty="0" smtClean="0"/>
              <a:t>re-implemented the code in MATLAB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743" y="4589085"/>
            <a:ext cx="52832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18"/>
            <a:ext cx="8229600" cy="1143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Analysis of Lateral PSF Shape Showed Small Changes Over Depth</a:t>
            </a:r>
            <a:endParaRPr lang="en-US" sz="3400" dirty="0"/>
          </a:p>
        </p:txBody>
      </p:sp>
      <p:pic>
        <p:nvPicPr>
          <p:cNvPr id="4" name="Content Placeholder 3" descr="lateralFWHMboxplo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" r="-212"/>
          <a:stretch/>
        </p:blipFill>
        <p:spPr>
          <a:xfrm>
            <a:off x="0" y="1086126"/>
            <a:ext cx="7421361" cy="4536505"/>
          </a:xfrm>
        </p:spPr>
      </p:pic>
      <p:graphicFrame>
        <p:nvGraphicFramePr>
          <p:cNvPr id="6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330236"/>
              </p:ext>
            </p:extLst>
          </p:nvPr>
        </p:nvGraphicFramePr>
        <p:xfrm>
          <a:off x="6832265" y="1855789"/>
          <a:ext cx="2311735" cy="3766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40272"/>
                <a:gridCol w="1013444"/>
                <a:gridCol w="858019"/>
              </a:tblGrid>
              <a:tr h="317473">
                <a:tc>
                  <a:txBody>
                    <a:bodyPr/>
                    <a:lstStyle/>
                    <a:p>
                      <a:pPr algn="ctr"/>
                      <a:r>
                        <a:rPr sz="1200" b="1" dirty="0" smtClean="0"/>
                        <a:t> 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Lateral </a:t>
                      </a:r>
                      <a:r>
                        <a:rPr sz="1200" b="1" dirty="0" smtClean="0"/>
                        <a:t>FWHM</a:t>
                      </a:r>
                      <a:r>
                        <a:rPr lang="en-US" sz="1200" b="1" dirty="0" smtClean="0"/>
                        <a:t> vs. Q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 hMerge="1">
                  <a:txBody>
                    <a:bodyPr/>
                    <a:lstStyle/>
                    <a:p>
                      <a:r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563078">
                <a:tc>
                  <a:txBody>
                    <a:bodyPr/>
                    <a:lstStyle/>
                    <a:p>
                      <a:pPr algn="r"/>
                      <a:r>
                        <a:rPr sz="1200" b="1" dirty="0" smtClean="0"/>
                        <a:t>NA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 smtClean="0"/>
                        <a:t>Mean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dirty="0" smtClean="0"/>
                        <a:t>Difference Over</a:t>
                      </a:r>
                      <a:r>
                        <a:rPr lang="en-US" sz="1200" b="1" baseline="0" dirty="0" smtClean="0"/>
                        <a:t> 100</a:t>
                      </a:r>
                      <a:r>
                        <a:rPr lang="en-US" sz="1200" b="1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baseline="0" dirty="0" smtClean="0"/>
                        <a:t>m</a:t>
                      </a:r>
                    </a:p>
                    <a:p>
                      <a:pPr algn="ctr"/>
                      <a:r>
                        <a:rPr lang="en-US" sz="1200" b="1" baseline="0" dirty="0" smtClean="0"/>
                        <a:t>(Q1:Q4)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Theoretical Resolution</a:t>
                      </a:r>
                    </a:p>
                    <a:p>
                      <a:pPr algn="ctr"/>
                      <a:r>
                        <a:rPr lang="en-US" sz="1200" b="1" dirty="0" smtClean="0"/>
                        <a:t>*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0.7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0.008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0.360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1.2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-0.017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0.210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1.25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0.039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0.200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1.3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0.018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0.190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1.4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0.040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0.180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99705" y="6488668"/>
            <a:ext cx="415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*As in Cole et al. 2011, Wilhelm et al. 1997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8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8" descr="axialFWHMboxplo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r="-65"/>
          <a:stretch/>
        </p:blipFill>
        <p:spPr>
          <a:xfrm>
            <a:off x="0" y="1086126"/>
            <a:ext cx="7064183" cy="4536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73"/>
            <a:ext cx="9144000" cy="1143000"/>
          </a:xfrm>
        </p:spPr>
        <p:txBody>
          <a:bodyPr>
            <a:normAutofit/>
          </a:bodyPr>
          <a:lstStyle/>
          <a:p>
            <a:r>
              <a:rPr lang="en-US" sz="3400" dirty="0"/>
              <a:t>Analysis of </a:t>
            </a:r>
            <a:r>
              <a:rPr lang="en-US" sz="3400" dirty="0" smtClean="0"/>
              <a:t>Axial </a:t>
            </a:r>
            <a:r>
              <a:rPr lang="en-US" sz="3400" dirty="0"/>
              <a:t>PSF Shape </a:t>
            </a:r>
            <a:r>
              <a:rPr lang="en-US" sz="3400" dirty="0" smtClean="0"/>
              <a:t>Showed Only Small Changes Over Depth</a:t>
            </a:r>
            <a:endParaRPr lang="en-US" sz="3400" dirty="0"/>
          </a:p>
        </p:txBody>
      </p:sp>
      <p:sp>
        <p:nvSpPr>
          <p:cNvPr id="16" name="TextBox 15"/>
          <p:cNvSpPr txBox="1"/>
          <p:nvPr/>
        </p:nvSpPr>
        <p:spPr>
          <a:xfrm>
            <a:off x="5099705" y="6488668"/>
            <a:ext cx="4159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*As in Cole et al. 2011, Wilhelm et al. 1997</a:t>
            </a:r>
            <a:endParaRPr lang="en-US" dirty="0"/>
          </a:p>
        </p:txBody>
      </p:sp>
      <p:graphicFrame>
        <p:nvGraphicFramePr>
          <p:cNvPr id="18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044910"/>
              </p:ext>
            </p:extLst>
          </p:nvPr>
        </p:nvGraphicFramePr>
        <p:xfrm>
          <a:off x="6832265" y="1855789"/>
          <a:ext cx="2311735" cy="37668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40272"/>
                <a:gridCol w="1013444"/>
                <a:gridCol w="858019"/>
              </a:tblGrid>
              <a:tr h="317473">
                <a:tc>
                  <a:txBody>
                    <a:bodyPr/>
                    <a:lstStyle/>
                    <a:p>
                      <a:pPr algn="ctr"/>
                      <a:r>
                        <a:rPr sz="1200" b="1" dirty="0" smtClean="0"/>
                        <a:t> 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Axial </a:t>
                      </a:r>
                      <a:r>
                        <a:rPr sz="1200" b="1" dirty="0" smtClean="0"/>
                        <a:t>FWHM</a:t>
                      </a:r>
                      <a:r>
                        <a:rPr lang="en-US" sz="1200" b="1" dirty="0" smtClean="0"/>
                        <a:t> vs. Q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 hMerge="1">
                  <a:txBody>
                    <a:bodyPr/>
                    <a:lstStyle/>
                    <a:p>
                      <a:r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563078">
                <a:tc>
                  <a:txBody>
                    <a:bodyPr/>
                    <a:lstStyle/>
                    <a:p>
                      <a:pPr algn="r"/>
                      <a:r>
                        <a:rPr sz="1200" b="1" dirty="0" smtClean="0"/>
                        <a:t>NA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 smtClean="0"/>
                        <a:t>Mean</a:t>
                      </a:r>
                      <a:r>
                        <a:rPr lang="en-US" sz="1200" b="1" baseline="0" dirty="0" smtClean="0"/>
                        <a:t> </a:t>
                      </a:r>
                      <a:r>
                        <a:rPr lang="en-US" sz="1200" b="1" dirty="0" smtClean="0"/>
                        <a:t>Difference Over</a:t>
                      </a:r>
                      <a:r>
                        <a:rPr lang="en-US" sz="1200" b="1" baseline="0" dirty="0" smtClean="0"/>
                        <a:t> 100</a:t>
                      </a:r>
                      <a:r>
                        <a:rPr lang="en-US" sz="1200" b="1" baseline="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b="1" baseline="0" dirty="0" smtClean="0"/>
                        <a:t>m</a:t>
                      </a:r>
                    </a:p>
                    <a:p>
                      <a:pPr algn="ctr"/>
                      <a:r>
                        <a:rPr lang="en-US" sz="1200" b="1" baseline="0" dirty="0" smtClean="0"/>
                        <a:t>(Q1:Q4)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b="1" dirty="0" smtClean="0"/>
                        <a:t>Theoretical Resolution</a:t>
                      </a:r>
                    </a:p>
                    <a:p>
                      <a:pPr algn="ctr"/>
                      <a:r>
                        <a:rPr lang="en-US" sz="1200" b="1" dirty="0" smtClean="0"/>
                        <a:t>*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0.7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0.178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1.2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0.242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0.57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1.25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0.970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0.65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1.3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0.728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0.54</a:t>
                      </a:r>
                      <a:endParaRPr lang="en-US" sz="1200" dirty="0"/>
                    </a:p>
                  </a:txBody>
                  <a:tcPr marL="47603" marR="47603" marT="23802" marB="23802"/>
                </a:tc>
              </a:tr>
              <a:tr h="534049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1.4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0.956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0.46</a:t>
                      </a:r>
                      <a:endParaRPr lang="en-US" sz="1200" dirty="0"/>
                    </a:p>
                  </a:txBody>
                  <a:tcPr marL="47603" marR="47603" marT="23802" marB="23802">
                    <a:solidFill>
                      <a:srgbClr val="DCDCD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318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457200" y="3810000"/>
            <a:ext cx="8113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endParaRPr lang="en-US">
              <a:latin typeface="+mn-lt"/>
            </a:endParaRP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 </a:t>
            </a:r>
          </a:p>
          <a:p>
            <a:r>
              <a:rPr lang="en-US">
                <a:latin typeface="+mn-lt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438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+mj-lt"/>
              </a:rPr>
              <a:t>A Brief History </a:t>
            </a:r>
            <a:r>
              <a:rPr lang="en-US" sz="3600" b="1" dirty="0">
                <a:solidFill>
                  <a:srgbClr val="000000"/>
                </a:solidFill>
                <a:latin typeface="+mj-lt"/>
              </a:rPr>
              <a:t>of </a:t>
            </a:r>
            <a:r>
              <a:rPr lang="en-US" sz="3600" b="1" dirty="0" smtClean="0">
                <a:solidFill>
                  <a:srgbClr val="000000"/>
                </a:solidFill>
                <a:latin typeface="+mj-lt"/>
              </a:rPr>
              <a:t>Performance </a:t>
            </a:r>
            <a:r>
              <a:rPr lang="en-US" sz="3600" b="1" dirty="0">
                <a:solidFill>
                  <a:srgbClr val="000000"/>
                </a:solidFill>
                <a:latin typeface="+mj-lt"/>
              </a:rPr>
              <a:t>S</a:t>
            </a:r>
            <a:r>
              <a:rPr lang="en-US" sz="3600" b="1" dirty="0" smtClean="0">
                <a:solidFill>
                  <a:srgbClr val="000000"/>
                </a:solidFill>
                <a:latin typeface="+mj-lt"/>
              </a:rPr>
              <a:t>tandards for </a:t>
            </a:r>
            <a:r>
              <a:rPr lang="en-US" sz="3600" b="1" dirty="0">
                <a:solidFill>
                  <a:srgbClr val="000000"/>
                </a:solidFill>
                <a:latin typeface="+mj-lt"/>
              </a:rPr>
              <a:t>Light Microscopy </a:t>
            </a:r>
          </a:p>
        </p:txBody>
      </p:sp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070807" y="1298157"/>
            <a:ext cx="8073193" cy="553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+mn-lt"/>
              </a:rPr>
              <a:t> S</a:t>
            </a:r>
            <a:r>
              <a:rPr lang="en-US" sz="2000" b="1" dirty="0" smtClean="0">
                <a:latin typeface="+mn-lt"/>
              </a:rPr>
              <a:t>tate </a:t>
            </a:r>
            <a:r>
              <a:rPr lang="en-US" sz="2000" b="1" dirty="0">
                <a:latin typeface="+mn-lt"/>
              </a:rPr>
              <a:t>of performance standards in light </a:t>
            </a:r>
            <a:r>
              <a:rPr lang="en-US" sz="2000" b="1" dirty="0" smtClean="0">
                <a:latin typeface="+mn-lt"/>
              </a:rPr>
              <a:t>microscopy circa 2009</a:t>
            </a:r>
            <a:endParaRPr lang="en-US" sz="2000" b="1" dirty="0">
              <a:latin typeface="+mn-lt"/>
            </a:endParaRPr>
          </a:p>
          <a:p>
            <a:pPr lvl="2">
              <a:buFont typeface="Arial" charset="0"/>
              <a:buChar char="•"/>
            </a:pPr>
            <a:r>
              <a:rPr lang="en-US" sz="1600" dirty="0">
                <a:latin typeface="+mn-lt"/>
              </a:rPr>
              <a:t> vendor initiated – none / acceptance specs only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National Institute of Standards and Technology (NIST) </a:t>
            </a:r>
            <a:r>
              <a:rPr lang="en-US" sz="1600" dirty="0">
                <a:latin typeface="+mn-lt"/>
              </a:rPr>
              <a:t>-- none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latin typeface="+mn-lt"/>
              </a:rPr>
              <a:t> imaging community at large – lab specific</a:t>
            </a:r>
          </a:p>
          <a:p>
            <a:pPr lvl="2"/>
            <a:endParaRPr lang="en-US" sz="1600" dirty="0">
              <a:latin typeface="+mn-lt"/>
            </a:endParaRPr>
          </a:p>
          <a:p>
            <a:r>
              <a:rPr lang="en-US" sz="2000" b="1" dirty="0" smtClean="0">
                <a:latin typeface="+mn-lt"/>
              </a:rPr>
              <a:t>Why ? </a:t>
            </a:r>
            <a:r>
              <a:rPr lang="en-US" sz="1600" dirty="0" smtClean="0">
                <a:latin typeface="+mn-lt"/>
              </a:rPr>
              <a:t>– historically, simply observing a specimen was  sufficient; </a:t>
            </a:r>
          </a:p>
          <a:p>
            <a:r>
              <a:rPr lang="en-US" sz="1600" i="1" dirty="0" smtClean="0">
                <a:latin typeface="+mn-lt"/>
              </a:rPr>
              <a:t>		However, advances in microscope technology and it’s prevalence in modern  				research  necessitate traceable standards &amp; procedures </a:t>
            </a:r>
          </a:p>
          <a:p>
            <a:pPr lvl="2"/>
            <a:endParaRPr lang="en-US" sz="2000" dirty="0">
              <a:latin typeface="+mn-lt"/>
            </a:endParaRPr>
          </a:p>
          <a:p>
            <a:r>
              <a:rPr lang="en-US" sz="2000" b="1" dirty="0">
                <a:latin typeface="+mn-lt"/>
              </a:rPr>
              <a:t>D</a:t>
            </a:r>
            <a:r>
              <a:rPr lang="en-US" sz="2000" b="1" dirty="0" smtClean="0">
                <a:latin typeface="+mn-lt"/>
              </a:rPr>
              <a:t>evelopment </a:t>
            </a:r>
            <a:r>
              <a:rPr lang="en-US" sz="2000" b="1" dirty="0">
                <a:latin typeface="+mn-lt"/>
              </a:rPr>
              <a:t>of performance standards (case study: mass spectrometry)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latin typeface="+mn-lt"/>
              </a:rPr>
              <a:t> started with minimal vendor-based tuning </a:t>
            </a:r>
            <a:r>
              <a:rPr lang="en-US" sz="1600" dirty="0" smtClean="0">
                <a:latin typeface="+mn-lt"/>
              </a:rPr>
              <a:t>&amp; MW </a:t>
            </a:r>
            <a:r>
              <a:rPr lang="en-US" sz="1600" dirty="0">
                <a:latin typeface="+mn-lt"/>
              </a:rPr>
              <a:t>calibration compounds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NIST:</a:t>
            </a:r>
            <a:endParaRPr lang="en-US" sz="1600" dirty="0">
              <a:latin typeface="+mn-lt"/>
            </a:endParaRPr>
          </a:p>
          <a:p>
            <a:pPr lvl="3"/>
            <a:r>
              <a:rPr lang="en-US" sz="1600" dirty="0" smtClean="0">
                <a:latin typeface="+mn-lt"/>
              </a:rPr>
              <a:t>- NIST </a:t>
            </a:r>
            <a:r>
              <a:rPr lang="en-US" sz="1600" dirty="0">
                <a:latin typeface="+mn-lt"/>
              </a:rPr>
              <a:t>Standard Reference Data Program </a:t>
            </a:r>
            <a:r>
              <a:rPr lang="en-US" sz="1600" dirty="0" smtClean="0">
                <a:latin typeface="+mn-lt"/>
              </a:rPr>
              <a:t>-</a:t>
            </a:r>
            <a:endParaRPr lang="en-US" sz="1600" dirty="0">
              <a:latin typeface="+mn-lt"/>
            </a:endParaRPr>
          </a:p>
          <a:p>
            <a:pPr lvl="3"/>
            <a:r>
              <a:rPr lang="en-US" sz="1600" dirty="0" smtClean="0">
                <a:latin typeface="+mn-lt"/>
              </a:rPr>
              <a:t>	  mass </a:t>
            </a:r>
            <a:r>
              <a:rPr lang="en-US" sz="1600" dirty="0">
                <a:latin typeface="+mn-lt"/>
              </a:rPr>
              <a:t>spectra for over 15,000 compounds</a:t>
            </a:r>
          </a:p>
          <a:p>
            <a:pPr lvl="3"/>
            <a:r>
              <a:rPr lang="en-US" sz="1600" dirty="0" smtClean="0">
                <a:latin typeface="+mn-lt"/>
              </a:rPr>
              <a:t>- NIST </a:t>
            </a:r>
            <a:r>
              <a:rPr lang="en-US" sz="1600" dirty="0">
                <a:latin typeface="+mn-lt"/>
              </a:rPr>
              <a:t>Standard Reference Materials –</a:t>
            </a:r>
          </a:p>
          <a:p>
            <a:pPr lvl="3"/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	 </a:t>
            </a:r>
            <a:r>
              <a:rPr lang="en-US" sz="1600" dirty="0">
                <a:latin typeface="+mn-lt"/>
              </a:rPr>
              <a:t>performance standards &amp; mixtures available for</a:t>
            </a:r>
          </a:p>
          <a:p>
            <a:pPr lvl="3"/>
            <a:r>
              <a:rPr lang="en-US" sz="1600" dirty="0">
                <a:latin typeface="+mn-lt"/>
              </a:rPr>
              <a:t>  </a:t>
            </a:r>
            <a:r>
              <a:rPr lang="en-US" sz="1600" dirty="0" smtClean="0">
                <a:latin typeface="+mn-lt"/>
              </a:rPr>
              <a:t>	LC</a:t>
            </a:r>
            <a:r>
              <a:rPr lang="en-US" sz="1600" dirty="0">
                <a:latin typeface="+mn-lt"/>
              </a:rPr>
              <a:t>/MS, GC/MS, ICP-MS &amp; Isotope-ratio MS</a:t>
            </a:r>
          </a:p>
          <a:p>
            <a:pPr lvl="2">
              <a:buFont typeface="Arial" charset="0"/>
              <a:buChar char="•"/>
            </a:pPr>
            <a:r>
              <a:rPr lang="en-US" sz="1600" dirty="0">
                <a:latin typeface="+mn-lt"/>
              </a:rPr>
              <a:t> The MS community:</a:t>
            </a:r>
          </a:p>
          <a:p>
            <a:pPr lvl="3">
              <a:buFont typeface="Arial" charset="0"/>
              <a:buChar char="•"/>
            </a:pPr>
            <a:r>
              <a:rPr lang="en-US" sz="1600" dirty="0" smtClean="0">
                <a:latin typeface="+mn-lt"/>
              </a:rPr>
              <a:t>vendor standards are readily available</a:t>
            </a:r>
          </a:p>
          <a:p>
            <a:pPr lvl="3">
              <a:buFont typeface="Arial" charset="0"/>
              <a:buChar char="•"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standardized acceptance criteria are common </a:t>
            </a:r>
            <a:endParaRPr lang="en-US" sz="1600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727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Also Assessed Performance by NA Category</a:t>
            </a:r>
            <a:endParaRPr lang="en-US" dirty="0"/>
          </a:p>
        </p:txBody>
      </p:sp>
      <p:pic>
        <p:nvPicPr>
          <p:cNvPr id="4" name="Content Placeholder 3" descr="Lateral_NA_contour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40" r="-9940"/>
          <a:stretch>
            <a:fillRect/>
          </a:stretch>
        </p:blipFill>
        <p:spPr>
          <a:xfrm>
            <a:off x="-456394" y="1689321"/>
            <a:ext cx="5677313" cy="3122295"/>
          </a:xfrm>
        </p:spPr>
      </p:pic>
      <p:pic>
        <p:nvPicPr>
          <p:cNvPr id="5" name="Picture 4" descr="Axial_NA_contou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62" y="1689321"/>
            <a:ext cx="4393565" cy="31222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114" y="56360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8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267785"/>
              </p:ext>
            </p:extLst>
          </p:nvPr>
        </p:nvGraphicFramePr>
        <p:xfrm>
          <a:off x="2211475" y="5019991"/>
          <a:ext cx="4830467" cy="167602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40835"/>
                <a:gridCol w="913445"/>
                <a:gridCol w="1131371"/>
                <a:gridCol w="913445"/>
                <a:gridCol w="1131371"/>
              </a:tblGrid>
              <a:tr h="232017">
                <a:tc>
                  <a:txBody>
                    <a:bodyPr/>
                    <a:lstStyle/>
                    <a:p>
                      <a:pPr algn="ctr"/>
                      <a:r>
                        <a:rPr sz="1200" b="1" dirty="0" smtClean="0"/>
                        <a:t> 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Lateral </a:t>
                      </a:r>
                      <a:r>
                        <a:rPr sz="1200" b="1" dirty="0" smtClean="0"/>
                        <a:t>FWHM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 hMerge="1">
                  <a:txBody>
                    <a:bodyPr/>
                    <a:lstStyle/>
                    <a:p>
                      <a:r>
                        <a:t> 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Axial </a:t>
                      </a:r>
                      <a:r>
                        <a:rPr sz="1200" b="1" dirty="0" smtClean="0"/>
                        <a:t>FWHM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 hMerge="1">
                  <a:txBody>
                    <a:bodyPr/>
                    <a:lstStyle/>
                    <a:p>
                      <a:r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232017">
                <a:tc>
                  <a:txBody>
                    <a:bodyPr/>
                    <a:lstStyle/>
                    <a:p>
                      <a:pPr algn="r"/>
                      <a:r>
                        <a:rPr sz="1200" b="1" dirty="0" smtClean="0"/>
                        <a:t>NA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b="1" dirty="0" smtClean="0"/>
                        <a:t>Mean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b="1" dirty="0" smtClean="0"/>
                        <a:t>Std Dev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b="1" dirty="0" smtClean="0"/>
                        <a:t>Mean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b="1" dirty="0" smtClean="0"/>
                        <a:t>Std Dev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</a:tr>
              <a:tr h="232017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0.7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0.426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0.042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2.276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0.280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</a:tr>
              <a:tr h="232017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1.2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0.281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0.063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1.020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0.255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</a:tr>
              <a:tr h="232017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1.25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0.280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0.032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1.252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0.395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</a:tr>
              <a:tr h="232017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1.3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0.265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0.036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1.139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0.338</a:t>
                      </a:r>
                      <a:endParaRPr lang="en-US" sz="1200" dirty="0"/>
                    </a:p>
                  </a:txBody>
                  <a:tcPr marL="56553" marR="56553" marT="28276" marB="28276"/>
                </a:tc>
              </a:tr>
              <a:tr h="232017"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1.4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0.288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0.040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1.211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sz="1200" dirty="0" smtClean="0"/>
                        <a:t>0.419</a:t>
                      </a:r>
                      <a:endParaRPr lang="en-US" sz="1200" dirty="0"/>
                    </a:p>
                  </a:txBody>
                  <a:tcPr marL="56553" marR="56553" marT="28276" marB="28276">
                    <a:solidFill>
                      <a:srgbClr val="DCDCD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99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Observations and Conclusions From the Point Spread Function Part of Study: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Axial changes in PSF were great than lateral changes</a:t>
            </a:r>
          </a:p>
          <a:p>
            <a:r>
              <a:rPr lang="en-US" sz="2800" dirty="0" smtClean="0"/>
              <a:t>Many  of the changes in PSF shape that we measured were below the limit of resolution for the NA category over the depth analyzed.</a:t>
            </a:r>
          </a:p>
          <a:p>
            <a:r>
              <a:rPr lang="en-US" sz="2800" dirty="0" smtClean="0"/>
              <a:t>It appeared that immersion to sample refractive index matching was the strongest predictor of performance.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165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Additional Resources from the LMRG Can Be Found at Our Website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242" r="2242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297938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https://</a:t>
            </a:r>
            <a:r>
              <a:rPr lang="en-US" sz="2000" dirty="0" err="1" smtClean="0"/>
              <a:t>abrf.org</a:t>
            </a:r>
            <a:r>
              <a:rPr lang="en-US" sz="2000" dirty="0" smtClean="0"/>
              <a:t>/research-group/light-microscopy-research-group-</a:t>
            </a:r>
            <a:r>
              <a:rPr lang="en-US" sz="2000" dirty="0" err="1" smtClean="0"/>
              <a:t>lmrg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32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808" y="297910"/>
            <a:ext cx="7726191" cy="1143000"/>
          </a:xfrm>
        </p:spPr>
        <p:txBody>
          <a:bodyPr>
            <a:normAutofit fontScale="90000"/>
          </a:bodyPr>
          <a:lstStyle/>
          <a:p>
            <a:r>
              <a:rPr lang="en-CA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 you Current  LMRG Members!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3822"/>
            <a:ext cx="8229600" cy="4988243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/>
              </a:rPr>
              <a:t>Amanda </a:t>
            </a:r>
            <a:r>
              <a:rPr lang="en-US" sz="2000" dirty="0" err="1" smtClean="0">
                <a:effectLst/>
              </a:rPr>
              <a:t>Ammer</a:t>
            </a:r>
            <a:r>
              <a:rPr lang="en-US" sz="2000" dirty="0" smtClean="0">
                <a:effectLst/>
              </a:rPr>
              <a:t> </a:t>
            </a:r>
            <a:r>
              <a:rPr lang="mr-IN" sz="2000" dirty="0" smtClean="0">
                <a:effectLst/>
              </a:rPr>
              <a:t>–</a:t>
            </a:r>
            <a:r>
              <a:rPr lang="en-US" sz="2000" dirty="0" smtClean="0">
                <a:effectLst/>
              </a:rPr>
              <a:t> West Virginia University</a:t>
            </a:r>
          </a:p>
          <a:p>
            <a:r>
              <a:rPr lang="en-US" sz="2000" dirty="0" err="1" smtClean="0">
                <a:effectLst/>
              </a:rPr>
              <a:t>Constadina</a:t>
            </a:r>
            <a:r>
              <a:rPr lang="en-US" sz="2000" dirty="0" smtClean="0">
                <a:effectLst/>
              </a:rPr>
              <a:t> </a:t>
            </a:r>
            <a:r>
              <a:rPr lang="en-US" sz="2000" dirty="0" err="1" smtClean="0">
                <a:effectLst/>
              </a:rPr>
              <a:t>Arvanitis</a:t>
            </a:r>
            <a:r>
              <a:rPr lang="en-US" sz="2000" dirty="0" smtClean="0">
                <a:effectLst/>
              </a:rPr>
              <a:t> - </a:t>
            </a:r>
            <a:r>
              <a:rPr lang="en-US" sz="2000" i="1" dirty="0" smtClean="0">
                <a:effectLst/>
              </a:rPr>
              <a:t>Northwestern University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Linda Callahan - </a:t>
            </a:r>
            <a:r>
              <a:rPr lang="en-US" sz="2000" i="1" dirty="0" smtClean="0">
                <a:effectLst/>
              </a:rPr>
              <a:t>University of Rochester Medical Center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Richard Cole - </a:t>
            </a:r>
            <a:r>
              <a:rPr lang="en-US" sz="2000" b="1" dirty="0" smtClean="0">
                <a:effectLst/>
              </a:rPr>
              <a:t>(EB Liaison) </a:t>
            </a:r>
            <a:r>
              <a:rPr lang="en-US" sz="2000" dirty="0" smtClean="0">
                <a:effectLst/>
              </a:rPr>
              <a:t>- </a:t>
            </a:r>
            <a:r>
              <a:rPr lang="en-US" sz="2000" i="1" dirty="0" smtClean="0">
                <a:effectLst/>
              </a:rPr>
              <a:t>Wadsworth Center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Joseph </a:t>
            </a:r>
            <a:r>
              <a:rPr lang="en-US" sz="2000" dirty="0" err="1" smtClean="0">
                <a:effectLst/>
              </a:rPr>
              <a:t>Dragavon</a:t>
            </a:r>
            <a:r>
              <a:rPr lang="en-US" sz="2000" dirty="0" smtClean="0">
                <a:effectLst/>
              </a:rPr>
              <a:t> - </a:t>
            </a:r>
            <a:r>
              <a:rPr lang="en-US" sz="2000" i="1" dirty="0" smtClean="0">
                <a:effectLst/>
              </a:rPr>
              <a:t>University of Colorado</a:t>
            </a:r>
          </a:p>
          <a:p>
            <a:r>
              <a:rPr lang="en-US" sz="2000" dirty="0" smtClean="0"/>
              <a:t>Michelle </a:t>
            </a:r>
            <a:r>
              <a:rPr lang="en-US" sz="2000" dirty="0" err="1" smtClean="0"/>
              <a:t>Itano</a:t>
            </a:r>
            <a:r>
              <a:rPr lang="en-US" sz="2000" dirty="0" smtClean="0"/>
              <a:t> </a:t>
            </a:r>
            <a:r>
              <a:rPr lang="mr-IN" sz="2000" i="1" dirty="0" smtClean="0"/>
              <a:t>–</a:t>
            </a:r>
            <a:r>
              <a:rPr lang="en-US" sz="2000" i="1" dirty="0" smtClean="0"/>
              <a:t> University of North Carolina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Kristopher </a:t>
            </a:r>
            <a:r>
              <a:rPr lang="en-US" sz="2000" dirty="0" err="1" smtClean="0">
                <a:effectLst/>
              </a:rPr>
              <a:t>Kubow</a:t>
            </a:r>
            <a:r>
              <a:rPr lang="en-US" sz="2000" dirty="0" smtClean="0">
                <a:effectLst/>
              </a:rPr>
              <a:t> </a:t>
            </a:r>
            <a:r>
              <a:rPr lang="en-US" sz="2000" b="1" dirty="0" smtClean="0">
                <a:effectLst/>
              </a:rPr>
              <a:t>(Chair)</a:t>
            </a:r>
            <a:r>
              <a:rPr lang="en-US" sz="2000" dirty="0" smtClean="0">
                <a:effectLst/>
              </a:rPr>
              <a:t> - </a:t>
            </a:r>
            <a:r>
              <a:rPr lang="en-US" sz="2000" i="1" dirty="0" smtClean="0">
                <a:effectLst/>
              </a:rPr>
              <a:t>James Madison University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Valeria </a:t>
            </a:r>
            <a:r>
              <a:rPr lang="en-US" sz="2000" dirty="0" err="1" smtClean="0">
                <a:effectLst/>
              </a:rPr>
              <a:t>Mezzano</a:t>
            </a:r>
            <a:r>
              <a:rPr lang="en-US" sz="2000" dirty="0" smtClean="0">
                <a:effectLst/>
              </a:rPr>
              <a:t> - </a:t>
            </a:r>
            <a:r>
              <a:rPr lang="en-US" sz="2000" i="1" dirty="0" smtClean="0">
                <a:effectLst/>
              </a:rPr>
              <a:t>New York University School of Medicine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Thomas </a:t>
            </a:r>
            <a:r>
              <a:rPr lang="en-US" sz="2000" dirty="0" err="1" smtClean="0">
                <a:effectLst/>
              </a:rPr>
              <a:t>Pengo</a:t>
            </a:r>
            <a:r>
              <a:rPr lang="en-US" sz="2000" dirty="0" smtClean="0">
                <a:effectLst/>
              </a:rPr>
              <a:t> - </a:t>
            </a:r>
            <a:r>
              <a:rPr lang="en-US" sz="2000" i="1" dirty="0" smtClean="0">
                <a:effectLst/>
              </a:rPr>
              <a:t>University of Minnesota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James A Powers - </a:t>
            </a:r>
            <a:r>
              <a:rPr lang="en-US" sz="2000" i="1" dirty="0" smtClean="0">
                <a:effectLst/>
              </a:rPr>
              <a:t>Indiana University</a:t>
            </a:r>
            <a:r>
              <a:rPr lang="en-US" sz="2000" dirty="0" smtClean="0">
                <a:effectLst/>
              </a:rPr>
              <a:t> 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Joshua Zachary </a:t>
            </a:r>
            <a:r>
              <a:rPr lang="en-US" sz="2000" dirty="0" err="1" smtClean="0">
                <a:effectLst/>
              </a:rPr>
              <a:t>Rappoport</a:t>
            </a:r>
            <a:r>
              <a:rPr lang="en-US" sz="2000" dirty="0" smtClean="0">
                <a:effectLst/>
              </a:rPr>
              <a:t> - </a:t>
            </a:r>
            <a:r>
              <a:rPr lang="en-US" sz="2000" i="1" dirty="0" smtClean="0">
                <a:effectLst/>
              </a:rPr>
              <a:t>Northwestern University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Mark Sanders - </a:t>
            </a:r>
            <a:r>
              <a:rPr lang="en-US" sz="2000" i="1" dirty="0" smtClean="0">
                <a:effectLst/>
              </a:rPr>
              <a:t>University of Minnesota </a:t>
            </a:r>
            <a:endParaRPr lang="en-US" sz="2000" dirty="0" smtClean="0"/>
          </a:p>
          <a:p>
            <a:r>
              <a:rPr lang="en-US" sz="2000" dirty="0" smtClean="0">
                <a:effectLst/>
              </a:rPr>
              <a:t>Erika Wee - </a:t>
            </a:r>
            <a:r>
              <a:rPr lang="en-US" sz="2000" i="1" dirty="0" smtClean="0">
                <a:effectLst/>
              </a:rPr>
              <a:t>McGill University</a:t>
            </a: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Screen Shot 2016-02-19 at 11.32.53 AM.png"/>
          <p:cNvPicPr>
            <a:picLocks noChangeAspect="1"/>
          </p:cNvPicPr>
          <p:nvPr/>
        </p:nvPicPr>
        <p:blipFill>
          <a:blip r:embed="rId2" cstate="print"/>
          <a:srcRect l="14340" t="3119" r="49826" b="34620"/>
          <a:stretch>
            <a:fillRect/>
          </a:stretch>
        </p:blipFill>
        <p:spPr>
          <a:xfrm>
            <a:off x="238108" y="172933"/>
            <a:ext cx="1417809" cy="1267977"/>
          </a:xfrm>
          <a:prstGeom prst="rect">
            <a:avLst/>
          </a:prstGeom>
        </p:spPr>
      </p:pic>
      <p:pic>
        <p:nvPicPr>
          <p:cNvPr id="5" name="Picture 2" descr="http://www.biostatus.com/site/biostatus/images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9" y="5787952"/>
            <a:ext cx="3074290" cy="10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808" y="297910"/>
            <a:ext cx="7726191" cy="1143000"/>
          </a:xfrm>
        </p:spPr>
        <p:txBody>
          <a:bodyPr>
            <a:normAutofit/>
          </a:bodyPr>
          <a:lstStyle/>
          <a:p>
            <a:r>
              <a:rPr lang="en-CA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Thank you Study 3 Cohort!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0910"/>
            <a:ext cx="8448878" cy="512115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  <a:effectLst/>
            </a:endParaRPr>
          </a:p>
          <a:p>
            <a:r>
              <a:rPr lang="en-US" sz="2100" i="1" dirty="0"/>
              <a:t>Carol </a:t>
            </a:r>
            <a:r>
              <a:rPr lang="en-US" sz="2100" i="1" dirty="0" err="1"/>
              <a:t>Bayles</a:t>
            </a:r>
            <a:r>
              <a:rPr lang="en-US" sz="2100" i="1" dirty="0"/>
              <a:t> </a:t>
            </a:r>
            <a:r>
              <a:rPr lang="mr-IN" sz="2100" i="1" dirty="0"/>
              <a:t>–</a:t>
            </a:r>
            <a:r>
              <a:rPr lang="en-US" sz="2100" i="1" dirty="0"/>
              <a:t>Cornell </a:t>
            </a:r>
            <a:r>
              <a:rPr lang="en-US" sz="2100" i="1" dirty="0" smtClean="0"/>
              <a:t>University</a:t>
            </a:r>
          </a:p>
          <a:p>
            <a:r>
              <a:rPr lang="en-US" sz="2100" dirty="0"/>
              <a:t>Claire Brown - </a:t>
            </a:r>
            <a:r>
              <a:rPr lang="en-US" sz="2100" i="1" dirty="0"/>
              <a:t>McGill </a:t>
            </a:r>
            <a:r>
              <a:rPr lang="en-US" sz="2100" i="1" dirty="0" smtClean="0"/>
              <a:t>University</a:t>
            </a:r>
            <a:endParaRPr lang="en-US" sz="2100" i="1" dirty="0"/>
          </a:p>
          <a:p>
            <a:r>
              <a:rPr lang="en-US" sz="2100" dirty="0" smtClean="0">
                <a:effectLst/>
              </a:rPr>
              <a:t>Linda Callahan - </a:t>
            </a:r>
            <a:r>
              <a:rPr lang="en-US" sz="2100" i="1" dirty="0" smtClean="0">
                <a:effectLst/>
              </a:rPr>
              <a:t>University of Rochester Medical Center</a:t>
            </a:r>
            <a:endParaRPr lang="en-US" sz="2100" dirty="0" smtClean="0"/>
          </a:p>
          <a:p>
            <a:r>
              <a:rPr lang="en-US" sz="2100" dirty="0" smtClean="0">
                <a:effectLst/>
              </a:rPr>
              <a:t>Lisa Cameron - </a:t>
            </a:r>
            <a:r>
              <a:rPr lang="en-US" sz="2100" i="1" dirty="0" smtClean="0">
                <a:effectLst/>
              </a:rPr>
              <a:t>Duke University </a:t>
            </a:r>
            <a:endParaRPr lang="en-US" sz="2100" dirty="0" smtClean="0"/>
          </a:p>
          <a:p>
            <a:r>
              <a:rPr lang="en-US" sz="2100" dirty="0" smtClean="0">
                <a:effectLst/>
              </a:rPr>
              <a:t>Richard Cole - </a:t>
            </a:r>
            <a:r>
              <a:rPr lang="en-US" sz="2100" i="1" dirty="0" smtClean="0">
                <a:effectLst/>
              </a:rPr>
              <a:t>Wadsworth Center</a:t>
            </a:r>
          </a:p>
          <a:p>
            <a:r>
              <a:rPr lang="en-US" sz="2100" dirty="0"/>
              <a:t>Rebecca </a:t>
            </a:r>
            <a:r>
              <a:rPr lang="en-US" sz="2100" dirty="0" err="1"/>
              <a:t>Deagle</a:t>
            </a:r>
            <a:r>
              <a:rPr lang="en-US" sz="2100" dirty="0"/>
              <a:t> </a:t>
            </a:r>
            <a:r>
              <a:rPr lang="mr-IN" sz="2100" dirty="0"/>
              <a:t>–</a:t>
            </a:r>
            <a:r>
              <a:rPr lang="en-US" sz="2100" dirty="0"/>
              <a:t> McGill </a:t>
            </a:r>
            <a:r>
              <a:rPr lang="en-US" sz="2100" dirty="0" smtClean="0"/>
              <a:t>University</a:t>
            </a:r>
          </a:p>
          <a:p>
            <a:r>
              <a:rPr lang="en-US" sz="2100" dirty="0" smtClean="0">
                <a:effectLst/>
              </a:rPr>
              <a:t>Joseph </a:t>
            </a:r>
            <a:r>
              <a:rPr lang="en-US" sz="2100" dirty="0" err="1" smtClean="0">
                <a:effectLst/>
              </a:rPr>
              <a:t>Dragavon</a:t>
            </a:r>
            <a:r>
              <a:rPr lang="en-US" sz="2100" dirty="0" smtClean="0">
                <a:effectLst/>
              </a:rPr>
              <a:t> - </a:t>
            </a:r>
            <a:r>
              <a:rPr lang="en-US" sz="2100" i="1" dirty="0" smtClean="0">
                <a:effectLst/>
              </a:rPr>
              <a:t>University of Colorado</a:t>
            </a:r>
          </a:p>
          <a:p>
            <a:r>
              <a:rPr lang="en-US" sz="2100" i="1" dirty="0"/>
              <a:t>Anne-Marie Girard </a:t>
            </a:r>
            <a:r>
              <a:rPr lang="mr-IN" sz="2100" i="1" dirty="0"/>
              <a:t>–</a:t>
            </a:r>
            <a:r>
              <a:rPr lang="en-US" sz="2100" i="1" dirty="0"/>
              <a:t> Oregon State </a:t>
            </a:r>
            <a:r>
              <a:rPr lang="en-US" sz="2100" i="1" dirty="0" smtClean="0"/>
              <a:t>University</a:t>
            </a:r>
            <a:endParaRPr lang="en-US" sz="2100" i="1" dirty="0" smtClean="0">
              <a:effectLst/>
            </a:endParaRPr>
          </a:p>
          <a:p>
            <a:r>
              <a:rPr lang="en-US" sz="2100" dirty="0" smtClean="0">
                <a:effectLst/>
              </a:rPr>
              <a:t>Kristopher </a:t>
            </a:r>
            <a:r>
              <a:rPr lang="en-US" sz="2100" dirty="0" err="1" smtClean="0">
                <a:effectLst/>
              </a:rPr>
              <a:t>Kubow</a:t>
            </a:r>
            <a:r>
              <a:rPr lang="en-US" sz="2100" dirty="0" smtClean="0">
                <a:effectLst/>
              </a:rPr>
              <a:t> </a:t>
            </a:r>
            <a:r>
              <a:rPr lang="en-US" sz="2100" b="1" dirty="0" smtClean="0">
                <a:effectLst/>
              </a:rPr>
              <a:t>(Chair)</a:t>
            </a:r>
            <a:r>
              <a:rPr lang="en-US" sz="2100" dirty="0" smtClean="0">
                <a:effectLst/>
              </a:rPr>
              <a:t> - </a:t>
            </a:r>
            <a:r>
              <a:rPr lang="en-US" sz="2100" i="1" dirty="0" smtClean="0">
                <a:effectLst/>
              </a:rPr>
              <a:t>James Madison University</a:t>
            </a:r>
            <a:endParaRPr lang="en-US" sz="2100" dirty="0" smtClean="0"/>
          </a:p>
          <a:p>
            <a:r>
              <a:rPr lang="en-US" sz="2100" i="1" dirty="0" err="1"/>
              <a:t>Kary</a:t>
            </a:r>
            <a:r>
              <a:rPr lang="en-US" sz="2100" i="1" dirty="0"/>
              <a:t> </a:t>
            </a:r>
            <a:r>
              <a:rPr lang="en-US" sz="2100" i="1" dirty="0" err="1"/>
              <a:t>Oakleaf</a:t>
            </a:r>
            <a:r>
              <a:rPr lang="en-US" sz="2100" i="1" dirty="0"/>
              <a:t> </a:t>
            </a:r>
            <a:r>
              <a:rPr lang="mr-IN" sz="2100" i="1" dirty="0"/>
              <a:t>–</a:t>
            </a:r>
            <a:r>
              <a:rPr lang="en-US" sz="2100" i="1" dirty="0"/>
              <a:t> </a:t>
            </a:r>
            <a:r>
              <a:rPr lang="en-US" sz="2100" i="1" dirty="0" err="1"/>
              <a:t>ThermoFisher</a:t>
            </a:r>
            <a:r>
              <a:rPr lang="en-US" sz="2100" i="1" dirty="0"/>
              <a:t> </a:t>
            </a:r>
            <a:r>
              <a:rPr lang="en-US" sz="2100" i="1" dirty="0" smtClean="0"/>
              <a:t>Scientific</a:t>
            </a:r>
            <a:endParaRPr lang="en-US" sz="2100" i="1" dirty="0" smtClean="0">
              <a:effectLst/>
            </a:endParaRPr>
          </a:p>
          <a:p>
            <a:r>
              <a:rPr lang="en-US" sz="2100" i="1" dirty="0" smtClean="0">
                <a:effectLst/>
              </a:rPr>
              <a:t>Cynthia </a:t>
            </a:r>
            <a:r>
              <a:rPr lang="en-US" sz="2100" i="1" dirty="0" err="1" smtClean="0">
                <a:effectLst/>
              </a:rPr>
              <a:t>Opansky</a:t>
            </a:r>
            <a:r>
              <a:rPr lang="en-US" sz="2100" i="1" dirty="0" smtClean="0">
                <a:effectLst/>
              </a:rPr>
              <a:t> </a:t>
            </a:r>
            <a:r>
              <a:rPr lang="mr-IN" sz="2100" i="1" dirty="0" smtClean="0">
                <a:effectLst/>
              </a:rPr>
              <a:t>–</a:t>
            </a:r>
            <a:r>
              <a:rPr lang="en-US" sz="2100" i="1" dirty="0" smtClean="0">
                <a:effectLst/>
              </a:rPr>
              <a:t> University of Wisconsin</a:t>
            </a:r>
          </a:p>
          <a:p>
            <a:r>
              <a:rPr lang="en-US" sz="2100" dirty="0" smtClean="0"/>
              <a:t>Thomas </a:t>
            </a:r>
            <a:r>
              <a:rPr lang="en-US" sz="2100" dirty="0" err="1"/>
              <a:t>Pengo</a:t>
            </a:r>
            <a:r>
              <a:rPr lang="en-US" sz="2100" dirty="0"/>
              <a:t> - </a:t>
            </a:r>
            <a:r>
              <a:rPr lang="en-US" sz="2100" i="1" dirty="0"/>
              <a:t>University of </a:t>
            </a:r>
            <a:r>
              <a:rPr lang="en-US" sz="2100" i="1" dirty="0" smtClean="0"/>
              <a:t>Minnesota</a:t>
            </a:r>
          </a:p>
          <a:p>
            <a:r>
              <a:rPr lang="en-US" sz="2100" dirty="0"/>
              <a:t>Joshua Zachary </a:t>
            </a:r>
            <a:r>
              <a:rPr lang="en-US" sz="2100" dirty="0" err="1"/>
              <a:t>Rappoport</a:t>
            </a:r>
            <a:r>
              <a:rPr lang="en-US" sz="2100" dirty="0"/>
              <a:t> - </a:t>
            </a:r>
            <a:r>
              <a:rPr lang="en-US" sz="2100" i="1" dirty="0"/>
              <a:t>Northwestern </a:t>
            </a:r>
            <a:r>
              <a:rPr lang="en-US" sz="2100" i="1" dirty="0" smtClean="0"/>
              <a:t>University</a:t>
            </a:r>
            <a:endParaRPr lang="en-US" sz="2100" i="1" dirty="0" smtClean="0">
              <a:effectLst/>
            </a:endParaRPr>
          </a:p>
          <a:p>
            <a:r>
              <a:rPr lang="en-US" sz="2100" dirty="0" smtClean="0"/>
              <a:t>Mark </a:t>
            </a:r>
            <a:r>
              <a:rPr lang="en-US" sz="2100" dirty="0"/>
              <a:t>Sanders - </a:t>
            </a:r>
            <a:r>
              <a:rPr lang="en-US" sz="2100" i="1" dirty="0"/>
              <a:t>University of </a:t>
            </a:r>
            <a:r>
              <a:rPr lang="en-US" sz="2100" i="1" dirty="0" smtClean="0"/>
              <a:t>Minnesota</a:t>
            </a:r>
          </a:p>
          <a:p>
            <a:r>
              <a:rPr lang="en-US" sz="2100" i="1" dirty="0"/>
              <a:t>Katherine Schulz - University of </a:t>
            </a:r>
            <a:r>
              <a:rPr lang="en-US" sz="2100" i="1" dirty="0" smtClean="0"/>
              <a:t>Wisconsin</a:t>
            </a:r>
            <a:r>
              <a:rPr lang="en-US" sz="2100" i="1" dirty="0"/>
              <a:t> </a:t>
            </a:r>
            <a:endParaRPr lang="en-US" sz="2100" i="1" dirty="0" smtClean="0"/>
          </a:p>
          <a:p>
            <a:r>
              <a:rPr lang="en-US" sz="2100" dirty="0"/>
              <a:t>Megan Smith </a:t>
            </a:r>
            <a:r>
              <a:rPr lang="mr-IN" sz="2100" dirty="0"/>
              <a:t>–</a:t>
            </a:r>
            <a:r>
              <a:rPr lang="en-US" sz="2100" dirty="0"/>
              <a:t> McGill </a:t>
            </a:r>
            <a:r>
              <a:rPr lang="en-US" sz="2100" dirty="0" smtClean="0"/>
              <a:t>University</a:t>
            </a:r>
            <a:endParaRPr lang="en-US" sz="2100" i="1" dirty="0" smtClean="0"/>
          </a:p>
          <a:p>
            <a:r>
              <a:rPr lang="en-US" sz="2100" dirty="0"/>
              <a:t>Nelly </a:t>
            </a:r>
            <a:r>
              <a:rPr lang="en-US" sz="2100" dirty="0" err="1"/>
              <a:t>Vuillemin</a:t>
            </a:r>
            <a:r>
              <a:rPr lang="en-US" sz="2100" dirty="0"/>
              <a:t> - </a:t>
            </a:r>
            <a:r>
              <a:rPr lang="en-US" sz="2100" i="1" dirty="0"/>
              <a:t>McGill </a:t>
            </a:r>
            <a:r>
              <a:rPr lang="en-US" sz="2100" i="1" dirty="0" smtClean="0"/>
              <a:t>University</a:t>
            </a:r>
          </a:p>
          <a:p>
            <a:r>
              <a:rPr lang="en-US" sz="2100" dirty="0"/>
              <a:t>Erika Wee - </a:t>
            </a:r>
            <a:r>
              <a:rPr lang="en-US" sz="2100" i="1" dirty="0"/>
              <a:t>McGill University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Screen Shot 2016-02-19 at 11.32.53 AM.png"/>
          <p:cNvPicPr>
            <a:picLocks noChangeAspect="1"/>
          </p:cNvPicPr>
          <p:nvPr/>
        </p:nvPicPr>
        <p:blipFill>
          <a:blip r:embed="rId2" cstate="print"/>
          <a:srcRect l="14340" t="3119" r="49826" b="34620"/>
          <a:stretch>
            <a:fillRect/>
          </a:stretch>
        </p:blipFill>
        <p:spPr>
          <a:xfrm>
            <a:off x="238108" y="172933"/>
            <a:ext cx="1417809" cy="1267977"/>
          </a:xfrm>
          <a:prstGeom prst="rect">
            <a:avLst/>
          </a:prstGeom>
        </p:spPr>
      </p:pic>
      <p:pic>
        <p:nvPicPr>
          <p:cNvPr id="5" name="Picture 2" descr="http://www.biostatus.com/site/biostatus/images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89" y="5787952"/>
            <a:ext cx="3074290" cy="10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68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457200" y="3810000"/>
            <a:ext cx="81137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endParaRPr lang="en-US">
              <a:latin typeface="+mn-lt"/>
            </a:endParaRPr>
          </a:p>
          <a:p>
            <a:endParaRPr lang="en-US">
              <a:latin typeface="+mn-lt"/>
            </a:endParaRPr>
          </a:p>
          <a:p>
            <a:r>
              <a:rPr lang="en-US">
                <a:latin typeface="+mn-lt"/>
              </a:rPr>
              <a:t> </a:t>
            </a:r>
          </a:p>
          <a:p>
            <a:r>
              <a:rPr lang="en-US">
                <a:latin typeface="+mn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48554" y="6438027"/>
            <a:ext cx="246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.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522" y="1232336"/>
            <a:ext cx="4050478" cy="5625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1737"/>
          <a:stretch/>
        </p:blipFill>
        <p:spPr>
          <a:xfrm>
            <a:off x="1729" y="1232336"/>
            <a:ext cx="5091793" cy="2606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438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 smtClean="0"/>
              <a:t>Today: NIST</a:t>
            </a:r>
            <a:r>
              <a:rPr lang="en-US" sz="3600" b="1" dirty="0"/>
              <a:t>, FDA, </a:t>
            </a:r>
            <a:r>
              <a:rPr lang="en-US" sz="3600" b="1" dirty="0" smtClean="0"/>
              <a:t>are Participating in the Development of Standards for Microscopy</a:t>
            </a:r>
            <a:endParaRPr lang="en-US" sz="36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72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Aim of the First LMRG Studies has Been to: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308" y="1600200"/>
            <a:ext cx="8686800" cy="4804229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chemeClr val="bg1"/>
              </a:solidFill>
              <a:latin typeface="Book Antiqua" charset="0"/>
            </a:endParaRPr>
          </a:p>
          <a:p>
            <a:pPr>
              <a:buFont typeface="Wingdings" charset="2"/>
              <a:buChar char="Ø"/>
            </a:pPr>
            <a:r>
              <a:rPr lang="en-US" sz="3500" b="1" dirty="0" smtClean="0"/>
              <a:t>Define</a:t>
            </a:r>
            <a:r>
              <a:rPr lang="en-US" sz="3500" dirty="0" smtClean="0"/>
              <a:t> and  </a:t>
            </a:r>
            <a:r>
              <a:rPr lang="en-US" sz="3500" b="1" dirty="0"/>
              <a:t>improve</a:t>
            </a:r>
            <a:r>
              <a:rPr lang="en-US" sz="3500" dirty="0"/>
              <a:t> relative testing </a:t>
            </a:r>
            <a:r>
              <a:rPr lang="en-US" sz="3500" dirty="0" smtClean="0"/>
              <a:t>standards</a:t>
            </a:r>
          </a:p>
          <a:p>
            <a:pPr>
              <a:buFont typeface="Wingdings" charset="2"/>
              <a:buChar char="Ø"/>
            </a:pPr>
            <a:r>
              <a:rPr lang="en-US" sz="3500" b="1" dirty="0"/>
              <a:t>Assess</a:t>
            </a:r>
            <a:r>
              <a:rPr lang="en-US" sz="3500" dirty="0"/>
              <a:t> the current state of light microscope </a:t>
            </a:r>
            <a:r>
              <a:rPr lang="en-US" sz="3500" dirty="0" smtClean="0"/>
              <a:t>performance</a:t>
            </a:r>
            <a:endParaRPr lang="en-US" sz="3500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3500" b="1" dirty="0" smtClean="0"/>
              <a:t>Goal: </a:t>
            </a:r>
            <a:r>
              <a:rPr lang="en-US" sz="3500" dirty="0" smtClean="0"/>
              <a:t>Improve </a:t>
            </a:r>
            <a:r>
              <a:rPr lang="en-US" sz="3500" dirty="0"/>
              <a:t>the validity of quantitative </a:t>
            </a:r>
            <a:r>
              <a:rPr lang="en-US" sz="3500" dirty="0" smtClean="0"/>
              <a:t>			      measurements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39464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33"/>
            <a:ext cx="8229600" cy="65065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 Study 1 the LMRG Developed Tools to Benchmark Systems in Three Areas </a:t>
            </a:r>
            <a:endParaRPr lang="en-US" sz="3600" dirty="0"/>
          </a:p>
        </p:txBody>
      </p:sp>
      <p:graphicFrame>
        <p:nvGraphicFramePr>
          <p:cNvPr id="4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259480"/>
              </p:ext>
            </p:extLst>
          </p:nvPr>
        </p:nvGraphicFramePr>
        <p:xfrm>
          <a:off x="4090988" y="1884363"/>
          <a:ext cx="4981575" cy="268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Worksheet" r:id="rId5" imgW="9055100" imgH="4876800" progId="Excel.Sheet.8">
                  <p:embed/>
                </p:oleObj>
              </mc:Choice>
              <mc:Fallback>
                <p:oleObj name="Worksheet" r:id="rId5" imgW="9055100" imgH="48768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0988" y="1884363"/>
                        <a:ext cx="4981575" cy="268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9"/>
          <a:stretch/>
        </p:blipFill>
        <p:spPr bwMode="auto">
          <a:xfrm>
            <a:off x="318542" y="2048103"/>
            <a:ext cx="3858987" cy="235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flat field 1 zoo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857" y="4867632"/>
            <a:ext cx="4971143" cy="157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screen shot beads_graph_crop copy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06486"/>
            <a:ext cx="3545114" cy="23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974615"/>
            <a:ext cx="9144000" cy="1073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1800" dirty="0"/>
              <a:t>I</a:t>
            </a:r>
            <a:r>
              <a:rPr lang="en-US" sz="1800" dirty="0" smtClean="0"/>
              <a:t>llumination stability during short (5 min.) and long  (3 hr.) image acquisitions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D</a:t>
            </a:r>
            <a:r>
              <a:rPr lang="en-US" sz="1800" dirty="0" smtClean="0"/>
              <a:t>etector co-registration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Illumination uniformity across the entire scan field</a:t>
            </a:r>
          </a:p>
        </p:txBody>
      </p:sp>
      <p:sp>
        <p:nvSpPr>
          <p:cNvPr id="3" name="Rectangle 2"/>
          <p:cNvSpPr/>
          <p:nvPr/>
        </p:nvSpPr>
        <p:spPr>
          <a:xfrm>
            <a:off x="5827059" y="1988339"/>
            <a:ext cx="1658470" cy="1781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673600" y="6501368"/>
            <a:ext cx="447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Stack et al. Microscopy &amp; Microanalysis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4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78" y="23272"/>
            <a:ext cx="9147877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Study 2</a:t>
            </a:r>
            <a:r>
              <a:rPr lang="en-US" sz="3400" dirty="0"/>
              <a:t> </a:t>
            </a:r>
            <a:r>
              <a:rPr lang="en-US" sz="3400" dirty="0" smtClean="0"/>
              <a:t>Focused on Quality Determination in Four Areas of Laser Scanning Confocal Microscopy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11" y="1220124"/>
            <a:ext cx="8686799" cy="202476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Lens Quality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Resolution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Spectral detector accuracy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Spectral separation algorithms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01" r="54596" b="47529"/>
          <a:stretch/>
        </p:blipFill>
        <p:spPr>
          <a:xfrm>
            <a:off x="238311" y="3378200"/>
            <a:ext cx="2631478" cy="347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969" y="3218331"/>
            <a:ext cx="1374201" cy="3639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600" y="3536818"/>
            <a:ext cx="4359731" cy="2698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2500" y="6501368"/>
            <a:ext cx="438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Cole et al. Microscopy &amp; Microanalysis 2013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23001" y="6171168"/>
            <a:ext cx="287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Cole et al. Nat. </a:t>
            </a:r>
            <a:r>
              <a:rPr lang="en-US" dirty="0" err="1" smtClean="0"/>
              <a:t>Protoc</a:t>
            </a:r>
            <a:r>
              <a:rPr lang="en-US" dirty="0" smtClean="0"/>
              <a:t>. 2011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1397" y="1244600"/>
            <a:ext cx="2438813" cy="22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671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The Goal of LMRG Study 3 has been to Create 3D Biologically-Relevant Test Sample and Protocols to Evaluate Microscope Performance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225"/>
            <a:ext cx="8229600" cy="532131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CA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CA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CA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CA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Phase 1</a:t>
            </a:r>
            <a:r>
              <a:rPr lang="en-CA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CA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Test sample development</a:t>
            </a:r>
          </a:p>
          <a:p>
            <a:pPr marL="0" indent="0">
              <a:lnSpc>
                <a:spcPct val="100000"/>
              </a:lnSpc>
              <a:buNone/>
            </a:pPr>
            <a:endParaRPr lang="en-CA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CA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Phase 2: Data Acquisition and Analysis</a:t>
            </a:r>
          </a:p>
          <a:p>
            <a:pPr marL="857250" lvl="2" indent="0">
              <a:buNone/>
            </a:pPr>
            <a:r>
              <a:rPr lang="en-CA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Intensity </a:t>
            </a:r>
            <a:r>
              <a:rPr lang="en-CA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Analysis: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determine if the ability to measure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relative object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intensity changed with depth </a:t>
            </a:r>
            <a:endParaRPr lang="en-CA" sz="2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endParaRPr lang="en-CA" sz="28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r>
              <a:rPr lang="en-CA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Signal-to-noise (SNR):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determine if the object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SNR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varied with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depth</a:t>
            </a:r>
            <a:endParaRPr lang="en-CA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endParaRPr lang="en-CA" sz="2800" b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r>
              <a:rPr lang="en-CA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Point Spread Function (PSF) Analysis: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assess resolution and PSF distortions as a function of depth over 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a 100</a:t>
            </a:r>
            <a:r>
              <a:rPr lang="en-CA" sz="2800" dirty="0" smtClean="0">
                <a:latin typeface="Symbol" charset="2"/>
                <a:cs typeface="Symbol" charset="2"/>
              </a:rPr>
              <a:t>m</a:t>
            </a:r>
            <a:r>
              <a:rPr lang="en-CA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m range.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4671"/>
            <a:ext cx="9144000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The Goal of LMRG Study 3 has been to Create 3D Biologically-Relevant Test Sample and Protocols to Evaluate Microscope Performance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6225"/>
            <a:ext cx="8229600" cy="532131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n-CA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CA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CA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CA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Phase 1</a:t>
            </a:r>
            <a:r>
              <a:rPr lang="en-CA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CA" sz="28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Test sample development</a:t>
            </a:r>
          </a:p>
          <a:p>
            <a:pPr marL="0" indent="0">
              <a:lnSpc>
                <a:spcPct val="100000"/>
              </a:lnSpc>
              <a:buNone/>
            </a:pPr>
            <a:endParaRPr lang="en-CA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CA" b="1" i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2: Data Acquisition and Analysis</a:t>
            </a:r>
          </a:p>
          <a:p>
            <a:pPr marL="857250" lvl="2" indent="0">
              <a:buNone/>
            </a:pPr>
            <a:r>
              <a:rPr lang="en-CA" sz="28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 </a:t>
            </a:r>
            <a:r>
              <a:rPr lang="en-CA" sz="2800" b="1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Analysis: </a:t>
            </a:r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if the ability to measure </a:t>
            </a:r>
            <a:r>
              <a:rPr lang="en-CA" sz="28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object </a:t>
            </a:r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 changed with depth </a:t>
            </a:r>
            <a:endParaRPr lang="en-CA" sz="2800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endParaRPr lang="en-CA" sz="2800" b="1" u="sng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r>
              <a:rPr lang="en-CA" sz="28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Signal-to-noise (SNR): </a:t>
            </a:r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if the object </a:t>
            </a:r>
            <a:r>
              <a:rPr lang="en-CA" sz="28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SNR </a:t>
            </a:r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varied with </a:t>
            </a:r>
            <a:r>
              <a:rPr lang="en-CA" sz="28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depth</a:t>
            </a:r>
            <a:endParaRPr lang="en-CA" sz="2800" dirty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endParaRPr lang="en-CA" sz="2800" b="1" u="sng" dirty="0" smtClean="0">
              <a:solidFill>
                <a:schemeClr val="bg1">
                  <a:lumMod val="8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2" indent="0">
              <a:buNone/>
            </a:pPr>
            <a:r>
              <a:rPr lang="en-CA" sz="2800" b="1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 Spread Function (PSF) Analysis: </a:t>
            </a:r>
            <a:r>
              <a:rPr lang="en-CA" sz="28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 resolution and PSF distortions as a function of depth over </a:t>
            </a:r>
            <a:r>
              <a:rPr lang="en-CA" sz="2800" dirty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sz="28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100</a:t>
            </a:r>
            <a:r>
              <a:rPr lang="en-CA" sz="2800" dirty="0" smtClean="0">
                <a:solidFill>
                  <a:schemeClr val="bg1">
                    <a:lumMod val="85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CA" sz="2800" dirty="0" smtClean="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range.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4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11006</TotalTime>
  <Words>1578</Words>
  <Application>Microsoft Macintosh PowerPoint</Application>
  <PresentationFormat>On-screen Show (4:3)</PresentationFormat>
  <Paragraphs>335</Paragraphs>
  <Slides>34</Slides>
  <Notes>8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Worksheet</vt:lpstr>
      <vt:lpstr> Light Microscopy Research Group Study 3: The Development and Implementation of New Tools for Microscope Quality Assurance Testing  </vt:lpstr>
      <vt:lpstr>Light Microscopy Research Group (LMRG)</vt:lpstr>
      <vt:lpstr>PowerPoint Presentation</vt:lpstr>
      <vt:lpstr>PowerPoint Presentation</vt:lpstr>
      <vt:lpstr>The Aim of the First LMRG Studies has Been to:</vt:lpstr>
      <vt:lpstr>In Study 1 the LMRG Developed Tools to Benchmark Systems in Three Areas </vt:lpstr>
      <vt:lpstr>Study 2 Focused on Quality Determination in Four Areas of Laser Scanning Confocal Microscopy</vt:lpstr>
      <vt:lpstr>The Goal of LMRG Study 3 has been to Create 3D Biologically-Relevant Test Sample and Protocols to Evaluate Microscope Performance</vt:lpstr>
      <vt:lpstr>The Goal of LMRG Study 3 has been to Create 3D Biologically-Relevant Test Sample and Protocols to Evaluate Microscope Performance</vt:lpstr>
      <vt:lpstr>Sample Development: Two Different Test Slides were Developed for this Study</vt:lpstr>
      <vt:lpstr>Sample Kits were Mailed Out Microspheres, CyGelTM, and spacers</vt:lpstr>
      <vt:lpstr>PowerPoint Presentation</vt:lpstr>
      <vt:lpstr>We Received Image Data from 15 Countries</vt:lpstr>
      <vt:lpstr> </vt:lpstr>
      <vt:lpstr>We Received Data Generated on Different Models from Each Manufacturer</vt:lpstr>
      <vt:lpstr>The Goal of LMRG Study 3 has been to Create 3D Biologically-Relevant Test Sample and Protocols to Evaluate Microscope Performance</vt:lpstr>
      <vt:lpstr>Example Data and Acquisition Conditions</vt:lpstr>
      <vt:lpstr>PowerPoint Presentation</vt:lpstr>
      <vt:lpstr>PowerPoint Presentation</vt:lpstr>
      <vt:lpstr>PowerPoint Presentation</vt:lpstr>
      <vt:lpstr>High/Low Intensity Ratio vs. Depth for Red Beads</vt:lpstr>
      <vt:lpstr>PowerPoint Presentation</vt:lpstr>
      <vt:lpstr>The Signal to Noise Ratio Did Not Change Over the Depth Tested </vt:lpstr>
      <vt:lpstr>Conclusions From the Intensity and Signal-to-Noise Ratio Part of Study:</vt:lpstr>
      <vt:lpstr>Analysis 3: Characterize Changes in Point Spread Function (PSF) as a Function of Imaging Depth</vt:lpstr>
      <vt:lpstr>Analysis 3: Characterize Changes in Point Spread Function (PSF) as a Function of Imaging Depth</vt:lpstr>
      <vt:lpstr>Analysis 3: Characterize Changes in Point Spread Function (PSF) as a Function of Imaging Depth</vt:lpstr>
      <vt:lpstr>Analysis of Lateral PSF Shape Showed Small Changes Over Depth</vt:lpstr>
      <vt:lpstr>Analysis of Axial PSF Shape Showed Only Small Changes Over Depth</vt:lpstr>
      <vt:lpstr>We Also Assessed Performance by NA Category</vt:lpstr>
      <vt:lpstr>Observations and Conclusions From the Point Spread Function Part of Study:</vt:lpstr>
      <vt:lpstr>Additional Resources from the LMRG Can Be Found at Our Website</vt:lpstr>
      <vt:lpstr>Thank you Current  LMRG Members!</vt:lpstr>
      <vt:lpstr>Thank you Study 3 Cohort!</vt:lpstr>
    </vt:vector>
  </TitlesOfParts>
  <Company>UCSC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 Abrams</dc:creator>
  <cp:lastModifiedBy>Ben  Abrams</cp:lastModifiedBy>
  <cp:revision>107</cp:revision>
  <cp:lastPrinted>2020-02-27T04:47:10Z</cp:lastPrinted>
  <dcterms:created xsi:type="dcterms:W3CDTF">2020-02-20T22:22:37Z</dcterms:created>
  <dcterms:modified xsi:type="dcterms:W3CDTF">2020-03-04T19:37:50Z</dcterms:modified>
</cp:coreProperties>
</file>